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7" r:id="rId1"/>
    <p:sldMasterId id="2147483649" r:id="rId2"/>
  </p:sldMasterIdLst>
  <p:sldIdLst>
    <p:sldId id="260" r:id="rId3"/>
    <p:sldId id="275" r:id="rId4"/>
    <p:sldId id="278" r:id="rId5"/>
    <p:sldId id="276" r:id="rId6"/>
    <p:sldId id="277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FF"/>
    <a:srgbClr val="FF0000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C040E-B57D-9363-494B-4C9DE48A7F0E}" v="3" dt="2025-02-13T09:13:11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ry, Oldrich" userId="S::staryo@cvut.cz::79586e29-6424-41fb-92cc-8b177e53a5dd" providerId="AD" clId="Web-{05AC040E-B57D-9363-494B-4C9DE48A7F0E}"/>
    <pc:docChg chg="modSld addMainMaster delMainMaster">
      <pc:chgData name="Stary, Oldrich" userId="S::staryo@cvut.cz::79586e29-6424-41fb-92cc-8b177e53a5dd" providerId="AD" clId="Web-{05AC040E-B57D-9363-494B-4C9DE48A7F0E}" dt="2025-02-13T09:13:07.907" v="1" actId="20577"/>
      <pc:docMkLst>
        <pc:docMk/>
      </pc:docMkLst>
      <pc:sldChg chg="modSp mod modClrScheme chgLayout">
        <pc:chgData name="Stary, Oldrich" userId="S::staryo@cvut.cz::79586e29-6424-41fb-92cc-8b177e53a5dd" providerId="AD" clId="Web-{05AC040E-B57D-9363-494B-4C9DE48A7F0E}" dt="2025-02-13T09:13:07.907" v="1" actId="20577"/>
        <pc:sldMkLst>
          <pc:docMk/>
          <pc:sldMk cId="0" sldId="260"/>
        </pc:sldMkLst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0" sldId="260"/>
            <ac:spMk id="4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7.907" v="1" actId="20577"/>
          <ac:spMkLst>
            <pc:docMk/>
            <pc:sldMk cId="0" sldId="260"/>
            <ac:spMk id="5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0" sldId="260"/>
            <ac:spMk id="10242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0" sldId="260"/>
            <ac:spMk id="10244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05AC040E-B57D-9363-494B-4C9DE48A7F0E}" dt="2025-02-13T09:13:02.235" v="0"/>
        <pc:sldMkLst>
          <pc:docMk/>
          <pc:sldMk cId="4089356041" sldId="275"/>
        </pc:sldMkLst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4089356041" sldId="275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4089356041" sldId="275"/>
            <ac:spMk id="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05AC040E-B57D-9363-494B-4C9DE48A7F0E}" dt="2025-02-13T09:13:02.235" v="0"/>
        <pc:sldMkLst>
          <pc:docMk/>
          <pc:sldMk cId="3046348210" sldId="276"/>
        </pc:sldMkLst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3046348210" sldId="276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3046348210" sldId="276"/>
            <ac:spMk id="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05AC040E-B57D-9363-494B-4C9DE48A7F0E}" dt="2025-02-13T09:13:02.235" v="0"/>
        <pc:sldMkLst>
          <pc:docMk/>
          <pc:sldMk cId="132298011" sldId="277"/>
        </pc:sldMkLst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132298011" sldId="277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132298011" sldId="277"/>
            <ac:spMk id="3" creationId="{00000000-0000-0000-0000-000000000000}"/>
          </ac:spMkLst>
        </pc:spChg>
      </pc:sldChg>
      <pc:sldChg chg="modSp mod modClrScheme chgLayout">
        <pc:chgData name="Stary, Oldrich" userId="S::staryo@cvut.cz::79586e29-6424-41fb-92cc-8b177e53a5dd" providerId="AD" clId="Web-{05AC040E-B57D-9363-494B-4C9DE48A7F0E}" dt="2025-02-13T09:13:02.235" v="0"/>
        <pc:sldMkLst>
          <pc:docMk/>
          <pc:sldMk cId="2579023066" sldId="278"/>
        </pc:sldMkLst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2579023066" sldId="278"/>
            <ac:spMk id="2" creationId="{00000000-0000-0000-0000-000000000000}"/>
          </ac:spMkLst>
        </pc:spChg>
        <pc:spChg chg="mod ord">
          <ac:chgData name="Stary, Oldrich" userId="S::staryo@cvut.cz::79586e29-6424-41fb-92cc-8b177e53a5dd" providerId="AD" clId="Web-{05AC040E-B57D-9363-494B-4C9DE48A7F0E}" dt="2025-02-13T09:13:02.235" v="0"/>
          <ac:spMkLst>
            <pc:docMk/>
            <pc:sldMk cId="2579023066" sldId="278"/>
            <ac:spMk id="3" creationId="{00000000-0000-0000-0000-000000000000}"/>
          </ac:spMkLst>
        </pc:spChg>
      </pc:sldChg>
      <pc:sldMasterChg chg="del delSldLayout">
        <pc:chgData name="Stary, Oldrich" userId="S::staryo@cvut.cz::79586e29-6424-41fb-92cc-8b177e53a5dd" providerId="AD" clId="Web-{05AC040E-B57D-9363-494B-4C9DE48A7F0E}" dt="2025-02-13T09:13:02.235" v="0"/>
        <pc:sldMasterMkLst>
          <pc:docMk/>
          <pc:sldMasterMk cId="3497460497" sldId="2147483709"/>
        </pc:sldMasterMkLst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528421970" sldId="2147483710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1658811770" sldId="2147483711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4275505377" sldId="2147483712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2176214930" sldId="2147483713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688687499" sldId="2147483714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022605128" sldId="2147483715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168832044" sldId="2147483716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332733428" sldId="2147483717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467343023" sldId="2147483718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150326226" sldId="2147483719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2875831327" sldId="2147483720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775389932" sldId="2147483721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356444698" sldId="2147483722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846896590" sldId="2147483723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3354005271" sldId="2147483724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2237300559" sldId="2147483725"/>
          </pc:sldLayoutMkLst>
        </pc:sldLayoutChg>
        <pc:sldLayoutChg chg="del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497460497" sldId="2147483709"/>
            <pc:sldLayoutMk cId="2603859496" sldId="2147483726"/>
          </pc:sldLayoutMkLst>
        </pc:sldLayoutChg>
      </pc:sldMasterChg>
      <pc:sldMasterChg chg="add addSldLayout modSldLayout">
        <pc:chgData name="Stary, Oldrich" userId="S::staryo@cvut.cz::79586e29-6424-41fb-92cc-8b177e53a5dd" providerId="AD" clId="Web-{05AC040E-B57D-9363-494B-4C9DE48A7F0E}" dt="2025-02-13T09:13:02.235" v="0"/>
        <pc:sldMasterMkLst>
          <pc:docMk/>
          <pc:sldMasterMk cId="3025467947" sldId="2147483727"/>
        </pc:sldMasterMkLst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3939401837" sldId="2147483728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20016416" sldId="2147483729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3130207769" sldId="2147483730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1072053068" sldId="2147483731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1414600557" sldId="2147483732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2849705677" sldId="2147483733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3282194545" sldId="2147483734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3672197660" sldId="2147483735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1871150193" sldId="2147483736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3692136141" sldId="2147483737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1207686271" sldId="2147483738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2761909938" sldId="2147483739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1178893514" sldId="2147483740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766074691" sldId="2147483741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2556372575" sldId="2147483742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577466025" sldId="2147483743"/>
          </pc:sldLayoutMkLst>
        </pc:sldLayoutChg>
        <pc:sldLayoutChg chg="add mod replId">
          <pc:chgData name="Stary, Oldrich" userId="S::staryo@cvut.cz::79586e29-6424-41fb-92cc-8b177e53a5dd" providerId="AD" clId="Web-{05AC040E-B57D-9363-494B-4C9DE48A7F0E}" dt="2025-02-13T09:13:02.235" v="0"/>
          <pc:sldLayoutMkLst>
            <pc:docMk/>
            <pc:sldMasterMk cId="3025467947" sldId="2147483727"/>
            <pc:sldLayoutMk cId="595405274" sldId="214748374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401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13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686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1909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893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6074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372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466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4052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Oldřich Starý, 2012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8A221EFF-B572-4201-A1CB-2E3E2C9B0BB4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CD80F-4C05-46D1-A600-E8AB9986F90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554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BD72B-75FC-428E-88BB-7A1D3C094B0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15679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3456F-E517-4D2C-96D0-7BD192B184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07914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0876D-0F95-437E-B3BC-277DF7E7461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431160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B8E15-EF77-4817-95D0-4A223E7ED55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78378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AECE5-7EB1-4A48-86E2-08528790B7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792154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1D0E36-6CB1-45FD-B1CA-9F19AB8AF6C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16233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FE0AD-3277-4CAE-A183-6F3723B3C03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78326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C890C-051E-4B52-9688-2D9EBA1AFD3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16718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468BCA-2A5F-44FB-B121-E09FD069753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55893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207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053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60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70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19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9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5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4679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  <p:sldLayoutId id="214748374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D33271A-A0D0-4DEA-98F3-E254B92353D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3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4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5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sec.cz/kalkulacky/kolik-vam-vynese-sporeni-v-bance/" TargetMode="External"/><Relationship Id="rId2" Type="http://schemas.openxmlformats.org/officeDocument/2006/relationships/hyperlink" Target="https://www.calculator.net/financial-calculato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Základy finančního</a:t>
            </a:r>
            <a:br>
              <a:rPr lang="cs-CZ" altLang="cs-CZ" dirty="0"/>
            </a:br>
            <a:r>
              <a:rPr lang="cs-CZ" altLang="cs-CZ" dirty="0"/>
              <a:t>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altLang="cs-CZ" sz="3200" b="1" dirty="0"/>
              <a:t>Finanční matematika a analytické nástroje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4762500" cy="457200"/>
          </a:xfrm>
        </p:spPr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</p:spPr>
        <p:txBody>
          <a:bodyPr/>
          <a:lstStyle/>
          <a:p>
            <a:r>
              <a:rPr lang="en-US" altLang="cs-CZ" dirty="0"/>
              <a:t>©</a:t>
            </a:r>
            <a:r>
              <a:rPr lang="cs-CZ" altLang="cs-CZ" dirty="0"/>
              <a:t> Oldřich Starý, 2025</a:t>
            </a:r>
            <a:endParaRPr lang="en-US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Excel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finanční funkce</a:t>
            </a:r>
          </a:p>
          <a:p>
            <a:pPr lvl="1"/>
            <a:r>
              <a:rPr lang="cs-CZ" dirty="0"/>
              <a:t>pozor na označení, liší se podle jazykové mutace</a:t>
            </a:r>
          </a:p>
          <a:p>
            <a:pPr lvl="1"/>
            <a:r>
              <a:rPr lang="cs-CZ" dirty="0"/>
              <a:t>anglické je logické, české je velmi nepovedené</a:t>
            </a:r>
          </a:p>
          <a:p>
            <a:r>
              <a:rPr lang="cs-CZ" dirty="0"/>
              <a:t>parametry funkcí střadatele, zásobitele a anuity</a:t>
            </a:r>
          </a:p>
          <a:p>
            <a:pPr lvl="1"/>
            <a:r>
              <a:rPr lang="cs-CZ" dirty="0"/>
              <a:t>sazba = úroková sazba (naše i nebo r)</a:t>
            </a:r>
          </a:p>
          <a:p>
            <a:pPr lvl="1"/>
            <a:r>
              <a:rPr lang="cs-CZ" dirty="0" err="1"/>
              <a:t>pper</a:t>
            </a:r>
            <a:r>
              <a:rPr lang="cs-CZ" dirty="0"/>
              <a:t> = počet období (naše T)</a:t>
            </a:r>
          </a:p>
          <a:p>
            <a:pPr lvl="1"/>
            <a:r>
              <a:rPr lang="cs-CZ" dirty="0"/>
              <a:t>splátka = konstantní částka (naše X) nebo dáme 1 a máme jen hodnotu střadatele, zásobitele, anuity</a:t>
            </a:r>
          </a:p>
          <a:p>
            <a:pPr lvl="1"/>
            <a:r>
              <a:rPr lang="cs-CZ" dirty="0" err="1"/>
              <a:t>souč</a:t>
            </a:r>
            <a:r>
              <a:rPr lang="en-US" dirty="0"/>
              <a:t>_</a:t>
            </a:r>
            <a:r>
              <a:rPr lang="cs-CZ" dirty="0"/>
              <a:t>hod, bud</a:t>
            </a:r>
            <a:r>
              <a:rPr lang="en-US" dirty="0"/>
              <a:t>_</a:t>
            </a:r>
            <a:r>
              <a:rPr lang="cs-CZ" dirty="0"/>
              <a:t>hod = nepovinné parametry (počáteční zůstatek nebo konečný zůstatek)</a:t>
            </a:r>
          </a:p>
          <a:p>
            <a:pPr lvl="1"/>
            <a:r>
              <a:rPr lang="cs-CZ" dirty="0"/>
              <a:t>typ = částky na začátku (hodnota 1) nebo na konci (hodnota 0 nebo neuvedeno) období </a:t>
            </a:r>
          </a:p>
        </p:txBody>
      </p:sp>
    </p:spTree>
    <p:extLst>
      <p:ext uri="{BB962C8B-B14F-4D97-AF65-F5344CB8AC3E}">
        <p14:creationId xmlns:p14="http://schemas.microsoft.com/office/powerpoint/2010/main" val="4089356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Excel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zásobitel, PVAF</a:t>
            </a:r>
          </a:p>
          <a:p>
            <a:pPr lvl="1"/>
            <a:r>
              <a:rPr lang="cs-CZ" dirty="0"/>
              <a:t>SOUČHODNOTA</a:t>
            </a:r>
          </a:p>
          <a:p>
            <a:pPr lvl="1"/>
            <a:r>
              <a:rPr lang="cs-CZ" dirty="0"/>
              <a:t>PV v anglické lokalizaci</a:t>
            </a:r>
          </a:p>
          <a:p>
            <a:r>
              <a:rPr lang="cs-CZ" dirty="0"/>
              <a:t>střadatel, 	FVAF</a:t>
            </a:r>
          </a:p>
          <a:p>
            <a:pPr lvl="1"/>
            <a:r>
              <a:rPr lang="cs-CZ" dirty="0"/>
              <a:t>BUDHODNOTA</a:t>
            </a:r>
          </a:p>
          <a:p>
            <a:pPr lvl="1"/>
            <a:r>
              <a:rPr lang="cs-CZ" dirty="0"/>
              <a:t>FV</a:t>
            </a:r>
          </a:p>
          <a:p>
            <a:r>
              <a:rPr lang="cs-CZ" dirty="0"/>
              <a:t>anuita</a:t>
            </a:r>
          </a:p>
          <a:p>
            <a:pPr lvl="1"/>
            <a:r>
              <a:rPr lang="cs-CZ" dirty="0"/>
              <a:t>PLATBA</a:t>
            </a:r>
          </a:p>
          <a:p>
            <a:pPr lvl="1"/>
            <a:r>
              <a:rPr lang="cs-CZ" dirty="0"/>
              <a:t>PMT</a:t>
            </a:r>
          </a:p>
        </p:txBody>
      </p:sp>
    </p:spTree>
    <p:extLst>
      <p:ext uri="{BB962C8B-B14F-4D97-AF65-F5344CB8AC3E}">
        <p14:creationId xmlns:p14="http://schemas.microsoft.com/office/powerpoint/2010/main" val="257902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i jiné nástroje?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speciální finanční kalkulačky</a:t>
            </a:r>
          </a:p>
          <a:p>
            <a:pPr lvl="1"/>
            <a:r>
              <a:rPr lang="cs-CZ" dirty="0"/>
              <a:t>například: </a:t>
            </a:r>
            <a:r>
              <a:rPr lang="cs-CZ" dirty="0">
                <a:hlinkClick r:id="rId2"/>
              </a:rPr>
              <a:t>https://www.calculator.net/financial-calculator.html</a:t>
            </a:r>
            <a:endParaRPr lang="cs-CZ" dirty="0"/>
          </a:p>
          <a:p>
            <a:pPr lvl="1"/>
            <a:r>
              <a:rPr lang="cs-CZ" dirty="0"/>
              <a:t>pokud jste dávali pozor, tak většinu si odvodíte sami</a:t>
            </a:r>
          </a:p>
          <a:p>
            <a:pPr lvl="1"/>
            <a:r>
              <a:rPr lang="cs-CZ" dirty="0"/>
              <a:t>nebo na českých stránkách tato: </a:t>
            </a:r>
            <a:r>
              <a:rPr lang="cs-CZ" dirty="0">
                <a:hlinkClick r:id="rId3"/>
              </a:rPr>
              <a:t>https://www.mesec.cz/kalkulacky/kolik-vam-vynese-sporeni-v-bance/</a:t>
            </a:r>
            <a:endParaRPr lang="cs-CZ" dirty="0"/>
          </a:p>
          <a:p>
            <a:r>
              <a:rPr lang="cs-CZ" dirty="0"/>
              <a:t>silný analytický nástroj je </a:t>
            </a:r>
            <a:r>
              <a:rPr lang="cs-CZ" dirty="0" err="1"/>
              <a:t>Mathematica</a:t>
            </a:r>
            <a:endParaRPr lang="cs-CZ" dirty="0"/>
          </a:p>
          <a:p>
            <a:pPr lvl="1"/>
            <a:r>
              <a:rPr lang="cs-CZ" dirty="0"/>
              <a:t>příklad v souboru k přednášce</a:t>
            </a:r>
          </a:p>
        </p:txBody>
      </p:sp>
    </p:spTree>
    <p:extLst>
      <p:ext uri="{BB962C8B-B14F-4D97-AF65-F5344CB8AC3E}">
        <p14:creationId xmlns:p14="http://schemas.microsoft.com/office/powerpoint/2010/main" val="304634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penzijního agenta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pravidelné spoření na měsíční bázi</a:t>
            </a:r>
          </a:p>
          <a:p>
            <a:r>
              <a:rPr lang="cs-CZ" dirty="0"/>
              <a:t>během roku jsou úroky připisovány </a:t>
            </a:r>
            <a:r>
              <a:rPr lang="cs-CZ" dirty="0" err="1"/>
              <a:t>jednodušše</a:t>
            </a:r>
            <a:endParaRPr lang="cs-CZ" dirty="0"/>
          </a:p>
          <a:p>
            <a:pPr lvl="1"/>
            <a:r>
              <a:rPr lang="pt-BR" dirty="0"/>
              <a:t>i - roční úroková míra v %</a:t>
            </a:r>
          </a:p>
          <a:p>
            <a:pPr lvl="1"/>
            <a:r>
              <a:rPr lang="cs-CZ" dirty="0"/>
              <a:t>T - počet let spoření</a:t>
            </a:r>
          </a:p>
          <a:p>
            <a:pPr lvl="1"/>
            <a:r>
              <a:rPr lang="cs-CZ" dirty="0" err="1"/>
              <a:t>Td</a:t>
            </a:r>
            <a:r>
              <a:rPr lang="cs-CZ" dirty="0"/>
              <a:t> - počet let vyplácení důchodu</a:t>
            </a:r>
          </a:p>
          <a:p>
            <a:pPr lvl="1"/>
            <a:r>
              <a:rPr lang="cs-CZ" dirty="0"/>
              <a:t>P - ukládaná částka (měsíční)</a:t>
            </a:r>
          </a:p>
          <a:p>
            <a:pPr lvl="1"/>
            <a:r>
              <a:rPr lang="cs-CZ" dirty="0"/>
              <a:t>X - vyplácená částka</a:t>
            </a:r>
          </a:p>
        </p:txBody>
      </p:sp>
    </p:spTree>
    <p:extLst>
      <p:ext uri="{BB962C8B-B14F-4D97-AF65-F5344CB8AC3E}">
        <p14:creationId xmlns:p14="http://schemas.microsoft.com/office/powerpoint/2010/main" val="13229801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938</TotalTime>
  <Words>220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7" baseType="lpstr">
      <vt:lpstr>Slice</vt:lpstr>
      <vt:lpstr>PMA01</vt:lpstr>
      <vt:lpstr>Základy finančního managementu</vt:lpstr>
      <vt:lpstr>Excel</vt:lpstr>
      <vt:lpstr>Excel</vt:lpstr>
      <vt:lpstr>Existují i jiné nástroje?</vt:lpstr>
      <vt:lpstr>Příklad penzijního agenta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83</cp:revision>
  <dcterms:created xsi:type="dcterms:W3CDTF">2004-09-17T11:11:15Z</dcterms:created>
  <dcterms:modified xsi:type="dcterms:W3CDTF">2025-02-13T09:13:13Z</dcterms:modified>
</cp:coreProperties>
</file>