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handoutMasterIdLst>
    <p:handoutMasterId r:id="rId20"/>
  </p:handoutMasterIdLst>
  <p:sldIdLst>
    <p:sldId id="296" r:id="rId2"/>
    <p:sldId id="400" r:id="rId3"/>
    <p:sldId id="401" r:id="rId4"/>
    <p:sldId id="402" r:id="rId5"/>
    <p:sldId id="403" r:id="rId6"/>
    <p:sldId id="404" r:id="rId7"/>
    <p:sldId id="405" r:id="rId8"/>
    <p:sldId id="424" r:id="rId9"/>
    <p:sldId id="406" r:id="rId10"/>
    <p:sldId id="412" r:id="rId11"/>
    <p:sldId id="416" r:id="rId12"/>
    <p:sldId id="417" r:id="rId13"/>
    <p:sldId id="418" r:id="rId14"/>
    <p:sldId id="419" r:id="rId15"/>
    <p:sldId id="420" r:id="rId16"/>
    <p:sldId id="421" r:id="rId17"/>
    <p:sldId id="422" r:id="rId18"/>
    <p:sldId id="423" r:id="rId19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13" autoAdjust="0"/>
    <p:restoredTop sz="94628" autoAdjust="0"/>
  </p:normalViewPr>
  <p:slideViewPr>
    <p:cSldViewPr>
      <p:cViewPr varScale="1">
        <p:scale>
          <a:sx n="119" d="100"/>
          <a:sy n="119" d="100"/>
        </p:scale>
        <p:origin x="1312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2" d="100"/>
          <a:sy n="102" d="100"/>
        </p:scale>
        <p:origin x="-293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159C03DE-E238-61FE-3BFE-452188C998B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0709FF37-0206-4AB7-C5E0-B7E5776399A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102404" name="Rectangle 4">
            <a:extLst>
              <a:ext uri="{FF2B5EF4-FFF2-40B4-BE49-F238E27FC236}">
                <a16:creationId xmlns:a16="http://schemas.microsoft.com/office/drawing/2014/main" id="{5B2B594F-1F9A-F2D6-8D94-D2462D7B181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102405" name="Rectangle 5">
            <a:extLst>
              <a:ext uri="{FF2B5EF4-FFF2-40B4-BE49-F238E27FC236}">
                <a16:creationId xmlns:a16="http://schemas.microsoft.com/office/drawing/2014/main" id="{9F464A37-AE19-C0E2-C928-9C29E633DDE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83640FB-4107-FA47-B655-43DCFB2B5A52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E943E416-865A-8F18-271B-249CE540C02E}"/>
              </a:ext>
            </a:extLst>
          </p:cNvPr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3" name="AutoShape 3">
              <a:extLst>
                <a:ext uri="{FF2B5EF4-FFF2-40B4-BE49-F238E27FC236}">
                  <a16:creationId xmlns:a16="http://schemas.microsoft.com/office/drawing/2014/main" id="{C7FD6B13-4214-3DAE-ED6E-A3A88E6E4C6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cs-CZ" sz="2400">
                <a:latin typeface="Times New Roman" panose="02020603050405020304" pitchFamily="18" charset="0"/>
              </a:endParaRPr>
            </a:p>
          </p:txBody>
        </p:sp>
        <p:sp>
          <p:nvSpPr>
            <p:cNvPr id="4" name="Rectangle 4">
              <a:extLst>
                <a:ext uri="{FF2B5EF4-FFF2-40B4-BE49-F238E27FC236}">
                  <a16:creationId xmlns:a16="http://schemas.microsoft.com/office/drawing/2014/main" id="{8357A9EF-A7DA-8928-4F7E-78F8F6E02E66}"/>
                </a:ext>
              </a:extLst>
            </p:cNvPr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cs-CZ" sz="2400">
                <a:latin typeface="Times New Roman" panose="02020603050405020304" pitchFamily="18" charset="0"/>
              </a:endParaRPr>
            </a:p>
          </p:txBody>
        </p:sp>
        <p:sp>
          <p:nvSpPr>
            <p:cNvPr id="5" name="AutoShape 5">
              <a:extLst>
                <a:ext uri="{FF2B5EF4-FFF2-40B4-BE49-F238E27FC236}">
                  <a16:creationId xmlns:a16="http://schemas.microsoft.com/office/drawing/2014/main" id="{8FBE4C28-C053-8CC7-4B49-AEDEC6035974}"/>
                </a:ext>
              </a:extLst>
            </p:cNvPr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T0" fmla="*/ 0 w 4917"/>
                <a:gd name="T1" fmla="*/ 0 h 1000"/>
                <a:gd name="T2" fmla="*/ 28819 w 4917"/>
                <a:gd name="T3" fmla="*/ 0 h 1000"/>
                <a:gd name="T4" fmla="*/ 32081 w 4917"/>
                <a:gd name="T5" fmla="*/ 664 h 1000"/>
                <a:gd name="T6" fmla="*/ 28819 w 4917"/>
                <a:gd name="T7" fmla="*/ 1327 h 1000"/>
                <a:gd name="T8" fmla="*/ 0 w 4917"/>
                <a:gd name="T9" fmla="*/ 1327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17"/>
                <a:gd name="T16" fmla="*/ 0 h 1000"/>
                <a:gd name="T17" fmla="*/ 2459 w 4917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17" h="1000">
                  <a:moveTo>
                    <a:pt x="0" y="0"/>
                  </a:moveTo>
                  <a:lnTo>
                    <a:pt x="4417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1000"/>
                    <a:pt x="4417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" name="Line 6">
              <a:extLst>
                <a:ext uri="{FF2B5EF4-FFF2-40B4-BE49-F238E27FC236}">
                  <a16:creationId xmlns:a16="http://schemas.microsoft.com/office/drawing/2014/main" id="{EC837266-49CC-4FE1-B5E7-A208151BDA2C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7" name="Rectangle 12">
            <a:extLst>
              <a:ext uri="{FF2B5EF4-FFF2-40B4-BE49-F238E27FC236}">
                <a16:creationId xmlns:a16="http://schemas.microsoft.com/office/drawing/2014/main" id="{52A386D8-C100-5766-1667-59DC844C5E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6237288"/>
            <a:ext cx="4537075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cs-CZ" altLang="cs-CZ" sz="1200"/>
              <a:t>FEL ČVUT, katedra ekonomiky, manažerství a humanitních věd</a:t>
            </a:r>
          </a:p>
        </p:txBody>
      </p:sp>
      <p:sp>
        <p:nvSpPr>
          <p:cNvPr id="12391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en-US" altLang="cs-CZ" noProof="0"/>
              <a:t>Klepnutím lze upravit styl předlohy nadpisů.</a:t>
            </a:r>
          </a:p>
        </p:txBody>
      </p:sp>
      <p:sp>
        <p:nvSpPr>
          <p:cNvPr id="12391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cs-CZ" noProof="0"/>
              <a:t>Klepnutím lze upravit styl předlohy podnadpisů.</a:t>
            </a:r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id="{4F9BBC28-D412-0867-450E-D5AEE082589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cs-CZ"/>
              <a:t>© </a:t>
            </a:r>
            <a:r>
              <a:rPr lang="en-US" altLang="cs-CZ" err="1"/>
              <a:t>Oldřich</a:t>
            </a:r>
            <a:r>
              <a:rPr lang="en-US" altLang="cs-CZ"/>
              <a:t> </a:t>
            </a:r>
            <a:r>
              <a:rPr lang="en-US" altLang="cs-CZ" err="1"/>
              <a:t>Starý</a:t>
            </a:r>
            <a:r>
              <a:rPr lang="en-US" altLang="cs-CZ"/>
              <a:t>, 2022 </a:t>
            </a:r>
          </a:p>
        </p:txBody>
      </p:sp>
      <p:sp>
        <p:nvSpPr>
          <p:cNvPr id="9" name="Rectangle 14">
            <a:extLst>
              <a:ext uri="{FF2B5EF4-FFF2-40B4-BE49-F238E27FC236}">
                <a16:creationId xmlns:a16="http://schemas.microsoft.com/office/drawing/2014/main" id="{BE178A66-CB50-575A-9D3E-9F287EC95B3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77050" y="6237288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6D82B7E-E44B-1B40-A63E-AE46AB4CE3CA}" type="slidenum">
              <a:rPr lang="en-US" altLang="cs-CZ"/>
              <a:pPr>
                <a:defRPr/>
              </a:pPr>
              <a:t>‹#›</a:t>
            </a:fld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2336289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8037CA44-9BC2-3BF8-C711-E8BF93C538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FEL ČVUT, katedra ekonomiky, manažerství a humanitních věd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0A9515A5-E592-13AF-C152-616345140B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© </a:t>
            </a:r>
            <a:r>
              <a:rPr lang="en-US" altLang="cs-CZ" err="1"/>
              <a:t>Oldřich</a:t>
            </a:r>
            <a:r>
              <a:rPr lang="en-US" altLang="cs-CZ"/>
              <a:t> </a:t>
            </a:r>
            <a:r>
              <a:rPr lang="en-US" altLang="cs-CZ" err="1"/>
              <a:t>Starý</a:t>
            </a:r>
            <a:r>
              <a:rPr lang="en-US" altLang="cs-CZ"/>
              <a:t>, 2022</a:t>
            </a: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EBD56A68-E7D4-BAE4-3508-DA528540F2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0C633-7512-1444-AAB6-8F57A736CF36}" type="slidenum">
              <a:rPr lang="en-US" altLang="cs-CZ"/>
              <a:pPr>
                <a:defRPr/>
              </a:pPr>
              <a:t>‹#›</a:t>
            </a:fld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2338297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D8297132-E83C-EB94-64D3-ADB611AA98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FEL ČVUT, katedra ekonomiky, manažerství a humanitních věd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C07FEED8-FBAE-4342-8F6F-2D58F2D1AD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© </a:t>
            </a:r>
            <a:r>
              <a:rPr lang="en-US" altLang="cs-CZ" err="1"/>
              <a:t>Oldřich</a:t>
            </a:r>
            <a:r>
              <a:rPr lang="en-US" altLang="cs-CZ"/>
              <a:t> </a:t>
            </a:r>
            <a:r>
              <a:rPr lang="en-US" altLang="cs-CZ" err="1"/>
              <a:t>Starý</a:t>
            </a:r>
            <a:r>
              <a:rPr lang="en-US" altLang="cs-CZ"/>
              <a:t>, 2022</a:t>
            </a: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CF306C24-CCCC-7356-6B64-3C7480A2FD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CFDD2-96F1-1D42-B7F9-00BC7813CB2C}" type="slidenum">
              <a:rPr lang="en-US" altLang="cs-CZ"/>
              <a:pPr>
                <a:defRPr/>
              </a:pPr>
              <a:t>‹#›</a:t>
            </a:fld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42670438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CBA2C003-6418-D2AA-FD90-09826870F6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FEL ČVUT, katedra ekonomiky, manažerství a humanitních věd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B83324B8-7D2A-4B03-1914-C7EF89B52C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© </a:t>
            </a:r>
            <a:r>
              <a:rPr lang="en-US" altLang="cs-CZ" err="1"/>
              <a:t>Oldřich</a:t>
            </a:r>
            <a:r>
              <a:rPr lang="en-US" altLang="cs-CZ"/>
              <a:t> </a:t>
            </a:r>
            <a:r>
              <a:rPr lang="en-US" altLang="cs-CZ" err="1"/>
              <a:t>Starý</a:t>
            </a:r>
            <a:r>
              <a:rPr lang="en-US" altLang="cs-CZ"/>
              <a:t>, 2022</a:t>
            </a: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F6AC13B6-6629-218E-4C2C-A276C3DEA6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4E009-F9FB-6C4F-BD64-5F26926E3FD4}" type="slidenum">
              <a:rPr lang="en-US" altLang="cs-CZ"/>
              <a:pPr>
                <a:defRPr/>
              </a:pPr>
              <a:t>‹#›</a:t>
            </a:fld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4142333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67F5B096-DBAA-7D1E-9D69-DFC91C5BFF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FEL ČVUT, katedra ekonomiky, manažerství a humanitních věd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4116D54A-C406-6BF7-A2FC-D5F83C9DFD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© </a:t>
            </a:r>
            <a:r>
              <a:rPr lang="en-US" altLang="cs-CZ" err="1"/>
              <a:t>Oldřich</a:t>
            </a:r>
            <a:r>
              <a:rPr lang="en-US" altLang="cs-CZ"/>
              <a:t> </a:t>
            </a:r>
            <a:r>
              <a:rPr lang="en-US" altLang="cs-CZ" err="1"/>
              <a:t>Starý</a:t>
            </a:r>
            <a:r>
              <a:rPr lang="en-US" altLang="cs-CZ"/>
              <a:t>, 2022</a:t>
            </a: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003655AA-455F-918D-92B0-CF7A0B45E7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CA3E4-F889-8446-B453-5B27F7589CB2}" type="slidenum">
              <a:rPr lang="en-US" altLang="cs-CZ"/>
              <a:pPr>
                <a:defRPr/>
              </a:pPr>
              <a:t>‹#›</a:t>
            </a:fld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342143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754C5604-0A8E-4063-BD1B-8AC20971BE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FEL ČVUT, katedra ekonomiky, manažerství a humanitních věd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7BB3B200-112B-798A-7785-8714556A58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© </a:t>
            </a:r>
            <a:r>
              <a:rPr lang="en-US" altLang="cs-CZ" err="1"/>
              <a:t>Oldřich</a:t>
            </a:r>
            <a:r>
              <a:rPr lang="en-US" altLang="cs-CZ"/>
              <a:t> </a:t>
            </a:r>
            <a:r>
              <a:rPr lang="en-US" altLang="cs-CZ" err="1"/>
              <a:t>Starý</a:t>
            </a:r>
            <a:r>
              <a:rPr lang="en-US" altLang="cs-CZ"/>
              <a:t>, 2022</a:t>
            </a: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7FAD0424-F7FC-90ED-5162-124F77E08B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CA8BF-E7A7-A74D-801C-5C65DD0BFD1B}" type="slidenum">
              <a:rPr lang="en-US" altLang="cs-CZ"/>
              <a:pPr>
                <a:defRPr/>
              </a:pPr>
              <a:t>‹#›</a:t>
            </a:fld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1805531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3D460089-1D42-EDF4-BC67-5A4A613D6B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FEL ČVUT, katedra ekonomiky, manažerství a humanitních věd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C2FD6310-21AF-7432-165C-67A0FF4E41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© </a:t>
            </a:r>
            <a:r>
              <a:rPr lang="en-US" altLang="cs-CZ" err="1"/>
              <a:t>Oldřich</a:t>
            </a:r>
            <a:r>
              <a:rPr lang="en-US" altLang="cs-CZ"/>
              <a:t> </a:t>
            </a:r>
            <a:r>
              <a:rPr lang="en-US" altLang="cs-CZ" err="1"/>
              <a:t>Starý</a:t>
            </a:r>
            <a:r>
              <a:rPr lang="en-US" altLang="cs-CZ"/>
              <a:t>, 2022</a:t>
            </a: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40F99751-4CA2-6E08-30C9-A8CA91BEDE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3A4E0-4162-F64C-8CA2-BC90A2459FB1}" type="slidenum">
              <a:rPr lang="en-US" altLang="cs-CZ"/>
              <a:pPr>
                <a:defRPr/>
              </a:pPr>
              <a:t>‹#›</a:t>
            </a:fld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3197686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E806F6C1-D8EA-6EC4-EFE4-AFE38B4AD0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FEL ČVUT, katedra ekonomiky, manažerství a humanitních věd</a:t>
            </a: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393A5637-A369-CD52-AED4-D6A162E0AC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© </a:t>
            </a:r>
            <a:r>
              <a:rPr lang="en-US" altLang="cs-CZ" err="1"/>
              <a:t>Oldřich</a:t>
            </a:r>
            <a:r>
              <a:rPr lang="en-US" altLang="cs-CZ"/>
              <a:t> </a:t>
            </a:r>
            <a:r>
              <a:rPr lang="en-US" altLang="cs-CZ" err="1"/>
              <a:t>Starý</a:t>
            </a:r>
            <a:r>
              <a:rPr lang="en-US" altLang="cs-CZ"/>
              <a:t>, 2022</a:t>
            </a: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45E96AAE-919F-7C4C-184B-6A4D88DD87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8CA9E-9EF7-6F47-8599-3A3AB43962AB}" type="slidenum">
              <a:rPr lang="en-US" altLang="cs-CZ"/>
              <a:pPr>
                <a:defRPr/>
              </a:pPr>
              <a:t>‹#›</a:t>
            </a:fld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3437995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37D7D431-2501-C61D-FC3C-2AB9C05D35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FEL ČVUT, katedra ekonomiky, manažerství a humanitních věd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AF6B5FEE-AC79-F39D-159E-0D887FD4CD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© </a:t>
            </a:r>
            <a:r>
              <a:rPr lang="en-US" altLang="cs-CZ" err="1"/>
              <a:t>Oldřich</a:t>
            </a:r>
            <a:r>
              <a:rPr lang="en-US" altLang="cs-CZ"/>
              <a:t> </a:t>
            </a:r>
            <a:r>
              <a:rPr lang="en-US" altLang="cs-CZ" err="1"/>
              <a:t>Starý</a:t>
            </a:r>
            <a:r>
              <a:rPr lang="en-US" altLang="cs-CZ"/>
              <a:t>, 2022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FB635D4C-BC4C-496A-7867-C74DE5EE54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9A234E-D0D0-9646-941D-15C98BB3B419}" type="slidenum">
              <a:rPr lang="en-US" altLang="cs-CZ"/>
              <a:pPr>
                <a:defRPr/>
              </a:pPr>
              <a:t>‹#›</a:t>
            </a:fld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3922674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:a16="http://schemas.microsoft.com/office/drawing/2014/main" id="{B23C2219-46B2-873B-7D20-2E56606AA1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FEL ČVUT, katedra ekonomiky, manažerství a humanitních věd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F8D31128-C699-E620-7EA0-9C8F6E3B42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© </a:t>
            </a:r>
            <a:r>
              <a:rPr lang="en-US" altLang="cs-CZ" err="1"/>
              <a:t>Oldřich</a:t>
            </a:r>
            <a:r>
              <a:rPr lang="en-US" altLang="cs-CZ"/>
              <a:t> </a:t>
            </a:r>
            <a:r>
              <a:rPr lang="en-US" altLang="cs-CZ" err="1"/>
              <a:t>Starý</a:t>
            </a:r>
            <a:r>
              <a:rPr lang="en-US" altLang="cs-CZ"/>
              <a:t>, 2022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77034731-E1E5-D656-FAD4-09E31BB3D2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4DCF1-68B3-B24B-9BB5-89CCCF1B8D65}" type="slidenum">
              <a:rPr lang="en-US" altLang="cs-CZ"/>
              <a:pPr>
                <a:defRPr/>
              </a:pPr>
              <a:t>‹#›</a:t>
            </a:fld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2108489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EFFA9FFB-239C-96DA-2682-B6A25A676B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FEL ČVUT, katedra ekonomiky, manažerství a humanitních věd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A0FCAA00-1C5B-E50D-4F98-F11CA2B72E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© </a:t>
            </a:r>
            <a:r>
              <a:rPr lang="en-US" altLang="cs-CZ" err="1"/>
              <a:t>Oldřich</a:t>
            </a:r>
            <a:r>
              <a:rPr lang="en-US" altLang="cs-CZ"/>
              <a:t> </a:t>
            </a:r>
            <a:r>
              <a:rPr lang="en-US" altLang="cs-CZ" err="1"/>
              <a:t>Starý</a:t>
            </a:r>
            <a:r>
              <a:rPr lang="en-US" altLang="cs-CZ"/>
              <a:t>, 2022</a:t>
            </a: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B45C4A2A-34FF-CF92-95A1-E2BCD87F14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A83D5-1435-A846-97C4-7979FC36E13A}" type="slidenum">
              <a:rPr lang="en-US" altLang="cs-CZ"/>
              <a:pPr>
                <a:defRPr/>
              </a:pPr>
              <a:t>‹#›</a:t>
            </a:fld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742706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5B7BC218-85DB-8FBE-244E-667D7D2674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FEL ČVUT, katedra ekonomiky, manažerství a humanitních věd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EF97EFAB-8E76-5F79-CCB5-62C58401E2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© </a:t>
            </a:r>
            <a:r>
              <a:rPr lang="en-US" altLang="cs-CZ" err="1"/>
              <a:t>Oldřich</a:t>
            </a:r>
            <a:r>
              <a:rPr lang="en-US" altLang="cs-CZ"/>
              <a:t> </a:t>
            </a:r>
            <a:r>
              <a:rPr lang="en-US" altLang="cs-CZ" err="1"/>
              <a:t>Starý</a:t>
            </a:r>
            <a:r>
              <a:rPr lang="en-US" altLang="cs-CZ"/>
              <a:t>, 2022</a:t>
            </a: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9BDF8FC-3C4D-14D1-BE02-B7480E35EE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86F7A0-6D58-5046-88AD-2E222632EF8F}" type="slidenum">
              <a:rPr lang="en-US" altLang="cs-CZ"/>
              <a:pPr>
                <a:defRPr/>
              </a:pPr>
              <a:t>‹#›</a:t>
            </a:fld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4232987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F03DB77B-6268-0E82-7DBC-8AB3B6DB600C}"/>
              </a:ext>
            </a:extLst>
          </p:cNvPr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>
              <a:extLst>
                <a:ext uri="{FF2B5EF4-FFF2-40B4-BE49-F238E27FC236}">
                  <a16:creationId xmlns:a16="http://schemas.microsoft.com/office/drawing/2014/main" id="{194886E7-D19E-F503-5B01-A3EFCAB190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cs-CZ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>
              <a:extLst>
                <a:ext uri="{FF2B5EF4-FFF2-40B4-BE49-F238E27FC236}">
                  <a16:creationId xmlns:a16="http://schemas.microsoft.com/office/drawing/2014/main" id="{EE6CA56F-A2B5-DD50-EAD8-7F2CD825A950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6837 w 7000"/>
                <a:gd name="T3" fmla="*/ 0 h 1000"/>
                <a:gd name="T4" fmla="*/ 28901 w 7000"/>
                <a:gd name="T5" fmla="*/ 295 h 1000"/>
                <a:gd name="T6" fmla="*/ 26837 w 7000"/>
                <a:gd name="T7" fmla="*/ 590 h 1000"/>
                <a:gd name="T8" fmla="*/ 0 w 7000"/>
                <a:gd name="T9" fmla="*/ 590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500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1000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34" name="Line 5">
              <a:extLst>
                <a:ext uri="{FF2B5EF4-FFF2-40B4-BE49-F238E27FC236}">
                  <a16:creationId xmlns:a16="http://schemas.microsoft.com/office/drawing/2014/main" id="{FFDA8283-61E6-336B-6B41-BCA999D5A6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027" name="Rectangle 6">
            <a:extLst>
              <a:ext uri="{FF2B5EF4-FFF2-40B4-BE49-F238E27FC236}">
                <a16:creationId xmlns:a16="http://schemas.microsoft.com/office/drawing/2014/main" id="{49A8F118-B15C-8265-A4C6-5DF02E8E08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/>
              <a:t>Klepnutím lze upravit styl předlohy nadpisů.</a:t>
            </a:r>
          </a:p>
        </p:txBody>
      </p:sp>
      <p:sp>
        <p:nvSpPr>
          <p:cNvPr id="1028" name="Rectangle 7">
            <a:extLst>
              <a:ext uri="{FF2B5EF4-FFF2-40B4-BE49-F238E27FC236}">
                <a16:creationId xmlns:a16="http://schemas.microsoft.com/office/drawing/2014/main" id="{7DD6EA56-178D-8B47-E1C8-18A7E4F187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/>
              <a:t>Klepnutím lze upravit styly předlohy textu.</a:t>
            </a:r>
          </a:p>
          <a:p>
            <a:pPr lvl="1"/>
            <a:r>
              <a:rPr lang="en-US" altLang="cs-CZ"/>
              <a:t>Druhá úroveň</a:t>
            </a:r>
          </a:p>
          <a:p>
            <a:pPr lvl="2"/>
            <a:r>
              <a:rPr lang="en-US" altLang="cs-CZ"/>
              <a:t>Třetí úroveň</a:t>
            </a:r>
          </a:p>
          <a:p>
            <a:pPr lvl="3"/>
            <a:r>
              <a:rPr lang="en-US" altLang="cs-CZ"/>
              <a:t>Čtvrtá úroveň</a:t>
            </a:r>
          </a:p>
          <a:p>
            <a:pPr lvl="4"/>
            <a:r>
              <a:rPr lang="en-US" altLang="cs-CZ"/>
              <a:t>Pátá úroveň</a:t>
            </a:r>
          </a:p>
        </p:txBody>
      </p:sp>
      <p:sp>
        <p:nvSpPr>
          <p:cNvPr id="122888" name="Rectangle 8">
            <a:extLst>
              <a:ext uri="{FF2B5EF4-FFF2-40B4-BE49-F238E27FC236}">
                <a16:creationId xmlns:a16="http://schemas.microsoft.com/office/drawing/2014/main" id="{70A43BE1-AB7B-7D58-A439-5347AD83C4A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9388" y="6237288"/>
            <a:ext cx="4537075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r>
              <a:rPr lang="cs-CZ" altLang="cs-CZ"/>
              <a:t>FEL ČVUT, katedra ekonomiky, manažerství a humanitních věd</a:t>
            </a:r>
          </a:p>
        </p:txBody>
      </p:sp>
      <p:sp>
        <p:nvSpPr>
          <p:cNvPr id="122889" name="Rectangle 9">
            <a:extLst>
              <a:ext uri="{FF2B5EF4-FFF2-40B4-BE49-F238E27FC236}">
                <a16:creationId xmlns:a16="http://schemas.microsoft.com/office/drawing/2014/main" id="{27E5ED32-15A7-7F1A-20D2-182458C8100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59338" y="6237288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dirty="0"/>
            </a:lvl1pPr>
          </a:lstStyle>
          <a:p>
            <a:pPr>
              <a:defRPr/>
            </a:pPr>
            <a:r>
              <a:rPr lang="en-US" altLang="cs-CZ"/>
              <a:t>© </a:t>
            </a:r>
            <a:r>
              <a:rPr lang="en-US" altLang="cs-CZ" err="1"/>
              <a:t>Oldřich</a:t>
            </a:r>
            <a:r>
              <a:rPr lang="en-US" altLang="cs-CZ"/>
              <a:t> </a:t>
            </a:r>
            <a:r>
              <a:rPr lang="en-US" altLang="cs-CZ" err="1"/>
              <a:t>Starý</a:t>
            </a:r>
            <a:r>
              <a:rPr lang="en-US" altLang="cs-CZ"/>
              <a:t>, 2022</a:t>
            </a:r>
          </a:p>
        </p:txBody>
      </p:sp>
      <p:sp>
        <p:nvSpPr>
          <p:cNvPr id="122890" name="Rectangle 10">
            <a:extLst>
              <a:ext uri="{FF2B5EF4-FFF2-40B4-BE49-F238E27FC236}">
                <a16:creationId xmlns:a16="http://schemas.microsoft.com/office/drawing/2014/main" id="{9FFD74D1-F690-5E8F-D39A-DAC654C72C4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2588" y="6237288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 Black" panose="020B0604020202020204" pitchFamily="34" charset="0"/>
              </a:defRPr>
            </a:lvl1pPr>
          </a:lstStyle>
          <a:p>
            <a:pPr>
              <a:defRPr/>
            </a:pPr>
            <a:fld id="{7ADF69FA-DDCD-9240-816E-C605B1AE63D4}" type="slidenum">
              <a:rPr lang="en-US" altLang="cs-CZ"/>
              <a:pPr>
                <a:defRPr/>
              </a:pPr>
              <a:t>‹#›</a:t>
            </a:fld>
            <a:endParaRPr lang="en-US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oleObject" Target="../embeddings/oleObject17.bin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3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image" Target="../media/image4.emf"/><Relationship Id="rId7" Type="http://schemas.openxmlformats.org/officeDocument/2006/relationships/image" Target="../media/image6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8.emf"/><Relationship Id="rId5" Type="http://schemas.openxmlformats.org/officeDocument/2006/relationships/image" Target="../media/image5.e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15.emf"/><Relationship Id="rId3" Type="http://schemas.openxmlformats.org/officeDocument/2006/relationships/image" Target="../media/image10.emf"/><Relationship Id="rId7" Type="http://schemas.openxmlformats.org/officeDocument/2006/relationships/image" Target="../media/image12.emf"/><Relationship Id="rId12" Type="http://schemas.openxmlformats.org/officeDocument/2006/relationships/oleObject" Target="../embeddings/oleObject15.bin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4.emf"/><Relationship Id="rId5" Type="http://schemas.openxmlformats.org/officeDocument/2006/relationships/image" Target="../media/image11.e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3">
            <a:extLst>
              <a:ext uri="{FF2B5EF4-FFF2-40B4-BE49-F238E27FC236}">
                <a16:creationId xmlns:a16="http://schemas.microsoft.com/office/drawing/2014/main" id="{0F5567DA-3744-669A-60E6-C41B059A48A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200" dirty="0"/>
              <a:t>© </a:t>
            </a:r>
            <a:r>
              <a:rPr lang="en-US" altLang="cs-CZ" sz="1200" dirty="0" err="1"/>
              <a:t>Oldřich</a:t>
            </a:r>
            <a:r>
              <a:rPr lang="en-US" altLang="cs-CZ" sz="1200" dirty="0"/>
              <a:t> </a:t>
            </a:r>
            <a:r>
              <a:rPr lang="en-US" altLang="cs-CZ" sz="1200" dirty="0" err="1"/>
              <a:t>Starý</a:t>
            </a:r>
            <a:r>
              <a:rPr lang="en-US" altLang="cs-CZ" sz="1200" dirty="0"/>
              <a:t>, 2023</a:t>
            </a:r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EE33FBD1-365F-0B08-63EF-F2EA37D59C2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Finance a podnikání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B7FB49C1-9A9E-396B-BB50-F01F04FC2C2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b="1" dirty="0"/>
              <a:t>Vliv inflace a daní na rozhodování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Zástupný symbol pro datum 3">
            <a:extLst>
              <a:ext uri="{FF2B5EF4-FFF2-40B4-BE49-F238E27FC236}">
                <a16:creationId xmlns:a16="http://schemas.microsoft.com/office/drawing/2014/main" id="{E8EBCAFE-10D2-731E-B864-4E01F765502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200"/>
              <a:t>FEL ČVUT, katedra ekonomiky, manažerství a humanitních věd</a:t>
            </a:r>
          </a:p>
        </p:txBody>
      </p:sp>
      <p:sp>
        <p:nvSpPr>
          <p:cNvPr id="24578" name="Zástupný symbol pro zápatí 4">
            <a:extLst>
              <a:ext uri="{FF2B5EF4-FFF2-40B4-BE49-F238E27FC236}">
                <a16:creationId xmlns:a16="http://schemas.microsoft.com/office/drawing/2014/main" id="{F1DB77C2-DE65-57C5-99BB-5409DCC6E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200"/>
              <a:t>© Oldřich Starý, 2022</a:t>
            </a: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D292CCD7-8258-8201-6213-45A8735E76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800" b="1"/>
              <a:t>Optimální načasování investice</a:t>
            </a:r>
          </a:p>
        </p:txBody>
      </p:sp>
      <p:sp>
        <p:nvSpPr>
          <p:cNvPr id="264195" name="Rectangle 3">
            <a:extLst>
              <a:ext uri="{FF2B5EF4-FFF2-40B4-BE49-F238E27FC236}">
                <a16:creationId xmlns:a16="http://schemas.microsoft.com/office/drawing/2014/main" id="{40E62CDA-8725-00BD-6C29-9BD1D0B73D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35975" cy="2765425"/>
          </a:xfrm>
        </p:spPr>
        <p:txBody>
          <a:bodyPr/>
          <a:lstStyle/>
          <a:p>
            <a:pPr eaLnBrk="1" hangingPunct="1"/>
            <a:r>
              <a:rPr lang="cs-CZ" altLang="cs-CZ"/>
              <a:t>kladné NPV ještě neznamená ihned realizovat</a:t>
            </a:r>
          </a:p>
          <a:p>
            <a:pPr eaLnBrk="1" hangingPunct="1"/>
            <a:r>
              <a:rPr lang="cs-CZ" altLang="cs-CZ"/>
              <a:t>spočítat NPV</a:t>
            </a:r>
            <a:r>
              <a:rPr lang="cs-CZ" altLang="cs-CZ" baseline="-25000"/>
              <a:t>t</a:t>
            </a:r>
            <a:r>
              <a:rPr lang="cs-CZ" altLang="cs-CZ"/>
              <a:t> k roku t, poté jeho současnou hodnotu a ty porovnat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19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Zástupný symbol pro datum 4">
            <a:extLst>
              <a:ext uri="{FF2B5EF4-FFF2-40B4-BE49-F238E27FC236}">
                <a16:creationId xmlns:a16="http://schemas.microsoft.com/office/drawing/2014/main" id="{583C42A8-5C68-D081-0A1A-2EE35891C99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200"/>
              <a:t>FEL ČVUT, katedra ekonomiky, manažerství a humanitních věd</a:t>
            </a:r>
          </a:p>
        </p:txBody>
      </p:sp>
      <p:sp>
        <p:nvSpPr>
          <p:cNvPr id="28674" name="Zástupný symbol pro zápatí 5">
            <a:extLst>
              <a:ext uri="{FF2B5EF4-FFF2-40B4-BE49-F238E27FC236}">
                <a16:creationId xmlns:a16="http://schemas.microsoft.com/office/drawing/2014/main" id="{696282C3-E958-6500-D3CC-F5C58F189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200"/>
              <a:t>© Oldřich Starý, 2022</a:t>
            </a: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CA7ECD9D-A606-433A-40EE-7436296846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800" b="1"/>
              <a:t>Rozhodnutí o náhradě stávajícího zařízení</a:t>
            </a:r>
          </a:p>
        </p:txBody>
      </p:sp>
      <p:sp>
        <p:nvSpPr>
          <p:cNvPr id="268291" name="Rectangle 3">
            <a:extLst>
              <a:ext uri="{FF2B5EF4-FFF2-40B4-BE49-F238E27FC236}">
                <a16:creationId xmlns:a16="http://schemas.microsoft.com/office/drawing/2014/main" id="{3DA17AE2-AEF5-47D2-B189-48759C2B398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7637463" cy="520700"/>
          </a:xfrm>
        </p:spPr>
        <p:txBody>
          <a:bodyPr/>
          <a:lstStyle/>
          <a:p>
            <a:pPr eaLnBrk="1" hangingPunct="1"/>
            <a:r>
              <a:rPr lang="cs-CZ" altLang="cs-CZ" sz="2800"/>
              <a:t>porovnávejte roční ekvivalentní hodnoty</a:t>
            </a:r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E3352069-840D-5CE3-095D-0E4BD0266D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2276475"/>
            <a:ext cx="8207375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/>
              <a:t>Rozhodněte, zda je výhodné nahradit dosavadní stroj s provozními náklady 14 tis. Kč ročně a se zbytkovou životností 2 roky novým strojem, který stojí 10 tis. Kč a má provozní náklady jen 9 tis. Kč ročně. Životnost nového stroje jsou 3 roky. Oba stroje mají stejnou výrobní kapacitu, která vede k tržbám 18 tis. Kč ročně. Zanedbejte daně. Diskont je 6%. Změní se vaše rozhodnutí, když by nový stroj stál 11 tis. Kč?</a:t>
            </a:r>
          </a:p>
        </p:txBody>
      </p:sp>
      <p:graphicFrame>
        <p:nvGraphicFramePr>
          <p:cNvPr id="268293" name="Group 5">
            <a:extLst>
              <a:ext uri="{FF2B5EF4-FFF2-40B4-BE49-F238E27FC236}">
                <a16:creationId xmlns:a16="http://schemas.microsoft.com/office/drawing/2014/main" id="{C71CF06D-9A0C-7128-ECDE-FF0FDA2B0C0C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757238" y="4087813"/>
          <a:ext cx="4230687" cy="796926"/>
        </p:xfrm>
        <a:graphic>
          <a:graphicData uri="http://schemas.openxmlformats.org/drawingml/2006/table">
            <a:tbl>
              <a:tblPr/>
              <a:tblGrid>
                <a:gridCol w="1409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12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8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Rok 0</a:t>
                      </a:r>
                    </a:p>
                  </a:txBody>
                  <a:tcPr marL="90000" marR="90000" marT="46807" marB="468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Rok 1</a:t>
                      </a:r>
                    </a:p>
                  </a:txBody>
                  <a:tcPr marL="90000" marR="90000" marT="46807" marB="468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Rok 2</a:t>
                      </a:r>
                    </a:p>
                  </a:txBody>
                  <a:tcPr marL="90000" marR="90000" marT="46807" marB="468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0000" marR="90000" marT="46807" marB="468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18-14=4</a:t>
                      </a:r>
                    </a:p>
                  </a:txBody>
                  <a:tcPr marL="90000" marR="90000" marT="46807" marB="468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0000" marR="90000" marT="46807" marB="468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68307" name="Group 19">
            <a:extLst>
              <a:ext uri="{FF2B5EF4-FFF2-40B4-BE49-F238E27FC236}">
                <a16:creationId xmlns:a16="http://schemas.microsoft.com/office/drawing/2014/main" id="{057CB240-1425-D6DB-6830-9159E2B67FA7}"/>
              </a:ext>
            </a:extLst>
          </p:cNvPr>
          <p:cNvGraphicFramePr>
            <a:graphicFrameLocks noGrp="1"/>
          </p:cNvGraphicFramePr>
          <p:nvPr/>
        </p:nvGraphicFramePr>
        <p:xfrm>
          <a:off x="611188" y="5084763"/>
          <a:ext cx="5856287" cy="796926"/>
        </p:xfrm>
        <a:graphic>
          <a:graphicData uri="http://schemas.openxmlformats.org/drawingml/2006/table">
            <a:tbl>
              <a:tblPr/>
              <a:tblGrid>
                <a:gridCol w="1463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5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3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8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Rok 0</a:t>
                      </a:r>
                    </a:p>
                  </a:txBody>
                  <a:tcPr marL="90000" marR="90000" marT="46807" marB="468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Rok 1</a:t>
                      </a:r>
                    </a:p>
                  </a:txBody>
                  <a:tcPr marL="90000" marR="90000" marT="46807" marB="468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Rok 2</a:t>
                      </a:r>
                    </a:p>
                  </a:txBody>
                  <a:tcPr marL="90000" marR="90000" marT="46807" marB="468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Rok 3</a:t>
                      </a:r>
                    </a:p>
                  </a:txBody>
                  <a:tcPr marL="90000" marR="90000" marT="46807" marB="468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-10</a:t>
                      </a:r>
                    </a:p>
                  </a:txBody>
                  <a:tcPr marL="90000" marR="90000" marT="46807" marB="468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18-9=9</a:t>
                      </a:r>
                    </a:p>
                  </a:txBody>
                  <a:tcPr marL="90000" marR="90000" marT="46807" marB="468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0000" marR="90000" marT="46807" marB="468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0000" marR="90000" marT="46807" marB="468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68324" name="Text Box 36">
            <a:extLst>
              <a:ext uri="{FF2B5EF4-FFF2-40B4-BE49-F238E27FC236}">
                <a16:creationId xmlns:a16="http://schemas.microsoft.com/office/drawing/2014/main" id="{73E91C59-74E4-4D6B-AC54-965AF0216B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4005263"/>
            <a:ext cx="3600450" cy="944562"/>
          </a:xfrm>
          <a:prstGeom prst="rect">
            <a:avLst/>
          </a:prstGeom>
          <a:solidFill>
            <a:srgbClr val="993300"/>
          </a:solidFill>
          <a:ln w="28575">
            <a:solidFill>
              <a:srgbClr val="FFFF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/>
              <a:t>RCF nového stroje je 9 tis. Kč snížené o anuitu investice a</a:t>
            </a:r>
            <a:r>
              <a:rPr lang="cs-CZ" altLang="cs-CZ" sz="1800" baseline="-25000"/>
              <a:t>3</a:t>
            </a:r>
            <a:r>
              <a:rPr lang="cs-CZ" altLang="cs-CZ" sz="1800"/>
              <a:t>*11, tj. 8 – 3,74 = 4,26 tis. Kč.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8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8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8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8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8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68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8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8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68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291" grpId="0" build="p"/>
      <p:bldP spid="2683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Zástupný symbol pro datum 3">
            <a:extLst>
              <a:ext uri="{FF2B5EF4-FFF2-40B4-BE49-F238E27FC236}">
                <a16:creationId xmlns:a16="http://schemas.microsoft.com/office/drawing/2014/main" id="{E3413450-D1A6-B373-0EBB-2E9D002FF42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200"/>
              <a:t>FEL ČVUT, katedra ekonomiky, manažerství a humanitních věd</a:t>
            </a:r>
          </a:p>
        </p:txBody>
      </p:sp>
      <p:sp>
        <p:nvSpPr>
          <p:cNvPr id="29698" name="Zástupný symbol pro zápatí 4">
            <a:extLst>
              <a:ext uri="{FF2B5EF4-FFF2-40B4-BE49-F238E27FC236}">
                <a16:creationId xmlns:a16="http://schemas.microsoft.com/office/drawing/2014/main" id="{96B9C9A8-038F-B553-EE52-AC67A6CC0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200"/>
              <a:t>© Oldřich Starý, 2022</a:t>
            </a: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65AC1568-93F8-A0B7-B4AA-2ADA8BA3E1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800"/>
              <a:t>Výpočet ekonomické doby životnosti</a:t>
            </a:r>
            <a:endParaRPr lang="en-US" altLang="cs-CZ" sz="3800"/>
          </a:p>
        </p:txBody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90906CC2-BF39-157D-6FE7-4ED3FBA0E8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/>
              <a:t>požadované vstupy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/>
              <a:t>technická doba životnosti zařízení T</a:t>
            </a:r>
            <a:r>
              <a:rPr lang="cs-CZ" altLang="cs-CZ" sz="2400" baseline="-25000"/>
              <a:t>t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/>
              <a:t>pořizovací cena C</a:t>
            </a:r>
            <a:r>
              <a:rPr lang="cs-CZ" altLang="cs-CZ" sz="2400" baseline="-25000"/>
              <a:t>p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/>
              <a:t>zbytková (prodejní, tržní) cena jako funkce stáří zařízení ZC</a:t>
            </a:r>
            <a:r>
              <a:rPr lang="cs-CZ" altLang="cs-CZ" sz="2400" baseline="-25000"/>
              <a:t>t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/>
              <a:t>provozní výdaje jako funkce stáří zařízení N</a:t>
            </a:r>
            <a:r>
              <a:rPr lang="cs-CZ" altLang="cs-CZ" sz="2400" baseline="-25000"/>
              <a:t>prt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/>
              <a:t>náklady na opravy a údržbu jako funkce stáří zařízení N</a:t>
            </a:r>
            <a:r>
              <a:rPr lang="cs-CZ" altLang="cs-CZ" sz="2400" baseline="-25000"/>
              <a:t>out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/>
              <a:t>v případě uvažování daní dále ještě marginální daňovou sazbu, odpisovou skupinu, způsoby odepisování (daňové a účetní) a účetní dobu životnosti</a:t>
            </a:r>
            <a:endParaRPr lang="en-US" altLang="cs-CZ" sz="2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Zástupný symbol pro datum 3">
            <a:extLst>
              <a:ext uri="{FF2B5EF4-FFF2-40B4-BE49-F238E27FC236}">
                <a16:creationId xmlns:a16="http://schemas.microsoft.com/office/drawing/2014/main" id="{2BBA84A1-841E-1854-41F4-27333498B87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200"/>
              <a:t>FEL ČVUT, katedra ekonomiky, manažerství a humanitních věd</a:t>
            </a:r>
          </a:p>
        </p:txBody>
      </p:sp>
      <p:sp>
        <p:nvSpPr>
          <p:cNvPr id="30722" name="Zástupný symbol pro zápatí 4">
            <a:extLst>
              <a:ext uri="{FF2B5EF4-FFF2-40B4-BE49-F238E27FC236}">
                <a16:creationId xmlns:a16="http://schemas.microsoft.com/office/drawing/2014/main" id="{0576AB84-78E0-18BB-81D8-3AB4C3CF2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200"/>
              <a:t>© Oldřich Starý, 2022</a:t>
            </a: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FDC09023-5CB0-6857-01C0-953EA1A1C3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Ekonomická životnost - řešení</a:t>
            </a:r>
            <a:endParaRPr lang="en-US" altLang="cs-CZ"/>
          </a:p>
        </p:txBody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1327A6BE-BE17-0797-8476-A8165D87A2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62950" cy="4530725"/>
          </a:xfrm>
        </p:spPr>
        <p:txBody>
          <a:bodyPr/>
          <a:lstStyle/>
          <a:p>
            <a:pPr eaLnBrk="1" hangingPunct="1"/>
            <a:r>
              <a:rPr lang="cs-CZ" altLang="cs-CZ"/>
              <a:t>přijaté předpoklady</a:t>
            </a:r>
          </a:p>
          <a:p>
            <a:pPr lvl="1" eaLnBrk="1" hangingPunct="1"/>
            <a:r>
              <a:rPr lang="cs-CZ" altLang="cs-CZ"/>
              <a:t>konstantní diskont r</a:t>
            </a:r>
          </a:p>
          <a:p>
            <a:pPr lvl="1" eaLnBrk="1" hangingPunct="1"/>
            <a:r>
              <a:rPr lang="cs-CZ" altLang="cs-CZ"/>
              <a:t>konstantní roční výnosy nebo výnosy nezávislé na ekonomické životnosti</a:t>
            </a:r>
          </a:p>
          <a:p>
            <a:pPr lvl="1" eaLnBrk="1" hangingPunct="1"/>
            <a:r>
              <a:rPr lang="cs-CZ" altLang="cs-CZ"/>
              <a:t>neuvažujeme daně</a:t>
            </a:r>
          </a:p>
          <a:p>
            <a:pPr lvl="1" eaLnBrk="1" hangingPunct="1"/>
            <a:r>
              <a:rPr lang="cs-CZ" altLang="cs-CZ"/>
              <a:t>výdaje na opravy a údržbu nejsou v roce ukončení životnosti, ale musejí být v roce Te-1</a:t>
            </a:r>
            <a:endParaRPr lang="en-US" alt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Zástupný symbol pro datum 4">
            <a:extLst>
              <a:ext uri="{FF2B5EF4-FFF2-40B4-BE49-F238E27FC236}">
                <a16:creationId xmlns:a16="http://schemas.microsoft.com/office/drawing/2014/main" id="{A5A2FA93-2D94-1B80-C1A9-F48B67F05E4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200"/>
              <a:t>FEL ČVUT, katedra ekonomiky, manažerství a humanitních věd</a:t>
            </a:r>
          </a:p>
        </p:txBody>
      </p:sp>
      <p:sp>
        <p:nvSpPr>
          <p:cNvPr id="31746" name="Zástupný symbol pro zápatí 5">
            <a:extLst>
              <a:ext uri="{FF2B5EF4-FFF2-40B4-BE49-F238E27FC236}">
                <a16:creationId xmlns:a16="http://schemas.microsoft.com/office/drawing/2014/main" id="{6ED7D81D-D31D-B6DB-8FFC-CEEB78244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200"/>
              <a:t>© Oldřich Starý, 2022</a:t>
            </a: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60B609E7-FBEB-0EB9-585B-4A6089CD70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Ekonomická životnost - řešení</a:t>
            </a:r>
            <a:endParaRPr lang="en-US" altLang="cs-CZ"/>
          </a:p>
        </p:txBody>
      </p:sp>
      <p:graphicFrame>
        <p:nvGraphicFramePr>
          <p:cNvPr id="31748" name="Object 3">
            <a:extLst>
              <a:ext uri="{FF2B5EF4-FFF2-40B4-BE49-F238E27FC236}">
                <a16:creationId xmlns:a16="http://schemas.microsoft.com/office/drawing/2014/main" id="{2CEB3187-837F-AB87-EE32-1CBD66E22129}"/>
              </a:ext>
            </a:extLst>
          </p:cNvPr>
          <p:cNvGraphicFramePr>
            <a:graphicFrameLocks noChangeAspect="1"/>
          </p:cNvGraphicFramePr>
          <p:nvPr>
            <p:ph sz="half" idx="2"/>
          </p:nvPr>
        </p:nvGraphicFramePr>
        <p:xfrm>
          <a:off x="611188" y="1916113"/>
          <a:ext cx="7848600" cy="323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3975100" imgH="1638300" progId="Equation.3">
                  <p:embed/>
                </p:oleObj>
              </mc:Choice>
              <mc:Fallback>
                <p:oleObj name="Rovnice" r:id="rId2" imgW="3975100" imgH="1638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1916113"/>
                        <a:ext cx="7848600" cy="3230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Zástupný symbol pro datum 3">
            <a:extLst>
              <a:ext uri="{FF2B5EF4-FFF2-40B4-BE49-F238E27FC236}">
                <a16:creationId xmlns:a16="http://schemas.microsoft.com/office/drawing/2014/main" id="{6D3DE573-5D7F-B236-B54A-407FE7D643F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200"/>
              <a:t>FEL ČVUT, katedra ekonomiky, manažerství a humanitních věd</a:t>
            </a:r>
          </a:p>
        </p:txBody>
      </p:sp>
      <p:sp>
        <p:nvSpPr>
          <p:cNvPr id="32770" name="Zástupný symbol pro zápatí 4">
            <a:extLst>
              <a:ext uri="{FF2B5EF4-FFF2-40B4-BE49-F238E27FC236}">
                <a16:creationId xmlns:a16="http://schemas.microsoft.com/office/drawing/2014/main" id="{81773F48-B0E7-782A-10F6-1D51BCA23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200"/>
              <a:t>© Oldřich Starý, 2022</a:t>
            </a: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77CE5975-C698-EE16-04E3-3031A7F543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Ekonomická životnost - příklad</a:t>
            </a:r>
            <a:endParaRPr lang="en-US" altLang="cs-CZ"/>
          </a:p>
        </p:txBody>
      </p:sp>
      <p:sp>
        <p:nvSpPr>
          <p:cNvPr id="32772" name="Text Box 3">
            <a:extLst>
              <a:ext uri="{FF2B5EF4-FFF2-40B4-BE49-F238E27FC236}">
                <a16:creationId xmlns:a16="http://schemas.microsoft.com/office/drawing/2014/main" id="{EA103241-CFA6-3114-C745-72DE7898BD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557338"/>
            <a:ext cx="77771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/>
              <a:t>Nalezněte ekonomickou životnost zařízení pro údaje dle tabulky:</a:t>
            </a:r>
            <a:endParaRPr lang="en-US" altLang="cs-CZ" sz="1800"/>
          </a:p>
        </p:txBody>
      </p:sp>
      <p:pic>
        <p:nvPicPr>
          <p:cNvPr id="32773" name="Picture 4">
            <a:extLst>
              <a:ext uri="{FF2B5EF4-FFF2-40B4-BE49-F238E27FC236}">
                <a16:creationId xmlns:a16="http://schemas.microsoft.com/office/drawing/2014/main" id="{D62786F8-8BCF-AE2C-AEBB-25DB510FE68D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2420938"/>
            <a:ext cx="8064500" cy="36591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 cap="flat" cmpd="sng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lg" len="lg"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Zástupný symbol pro datum 3">
            <a:extLst>
              <a:ext uri="{FF2B5EF4-FFF2-40B4-BE49-F238E27FC236}">
                <a16:creationId xmlns:a16="http://schemas.microsoft.com/office/drawing/2014/main" id="{AC8BF2C7-38BF-0E60-7648-69B9102CD97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200"/>
              <a:t>FEL ČVUT, katedra ekonomiky, manažerství a humanitních věd</a:t>
            </a:r>
          </a:p>
        </p:txBody>
      </p:sp>
      <p:sp>
        <p:nvSpPr>
          <p:cNvPr id="33794" name="Zástupný symbol pro zápatí 4">
            <a:extLst>
              <a:ext uri="{FF2B5EF4-FFF2-40B4-BE49-F238E27FC236}">
                <a16:creationId xmlns:a16="http://schemas.microsoft.com/office/drawing/2014/main" id="{02F885AE-3B91-C3A3-5F92-0D94399FF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200"/>
              <a:t>© Oldřich Starý, 2022</a:t>
            </a: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93925644-6A5C-7B05-BEF1-C85F473D41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/>
              <a:t>„Přebytečná kapacita“</a:t>
            </a:r>
          </a:p>
        </p:txBody>
      </p:sp>
      <p:sp>
        <p:nvSpPr>
          <p:cNvPr id="273411" name="Rectangle 3">
            <a:extLst>
              <a:ext uri="{FF2B5EF4-FFF2-40B4-BE49-F238E27FC236}">
                <a16:creationId xmlns:a16="http://schemas.microsoft.com/office/drawing/2014/main" id="{66FCBA7E-4BA3-F917-0577-5126128DB0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65650"/>
          </a:xfrm>
        </p:spPr>
        <p:txBody>
          <a:bodyPr/>
          <a:lstStyle/>
          <a:p>
            <a:pPr eaLnBrk="1" hangingPunct="1"/>
            <a:r>
              <a:rPr lang="cs-CZ" altLang="cs-CZ"/>
              <a:t>pokud nová investice využívá „přebytečnou“ kapacitu dosavadních strojů, je nutné zvážit, zda nemusí dojít k dřívější náhradě nebo rozšíření</a:t>
            </a:r>
          </a:p>
          <a:p>
            <a:pPr eaLnBrk="1" hangingPunct="1"/>
            <a:r>
              <a:rPr lang="cs-CZ" altLang="cs-CZ"/>
              <a:t>opět RCF s ohledem na dobu, kdy dojde k náhradě</a:t>
            </a:r>
          </a:p>
          <a:p>
            <a:pPr eaLnBrk="1" hangingPunct="1"/>
            <a:r>
              <a:rPr lang="cs-CZ" altLang="cs-CZ"/>
              <a:t>pozor na zůstatkové hodnoty a daňové aspekty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3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3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3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3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3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3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1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Zástupný symbol pro datum 3">
            <a:extLst>
              <a:ext uri="{FF2B5EF4-FFF2-40B4-BE49-F238E27FC236}">
                <a16:creationId xmlns:a16="http://schemas.microsoft.com/office/drawing/2014/main" id="{758E78FD-1398-232F-8971-CB2BCBE8EB9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200"/>
              <a:t>FEL ČVUT, katedra ekonomiky, manažerství a humanitních věd</a:t>
            </a:r>
          </a:p>
        </p:txBody>
      </p:sp>
      <p:sp>
        <p:nvSpPr>
          <p:cNvPr id="34818" name="Zástupný symbol pro zápatí 4">
            <a:extLst>
              <a:ext uri="{FF2B5EF4-FFF2-40B4-BE49-F238E27FC236}">
                <a16:creationId xmlns:a16="http://schemas.microsoft.com/office/drawing/2014/main" id="{653A7AA6-D9B8-D9F7-0FF3-3DDFA6ED1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200"/>
              <a:t>© Oldřich Starý, 2022</a:t>
            </a: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7692B007-F952-9353-E066-7925F55110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/>
              <a:t>NPV výdajů</a:t>
            </a:r>
          </a:p>
        </p:txBody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2377799E-70B1-8EEA-8255-CFF7ECC3C3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924800" cy="2697163"/>
          </a:xfrm>
        </p:spPr>
        <p:txBody>
          <a:bodyPr/>
          <a:lstStyle/>
          <a:p>
            <a:pPr eaLnBrk="1" hangingPunct="1"/>
            <a:r>
              <a:rPr lang="cs-CZ" altLang="cs-CZ"/>
              <a:t>shodný efekt nebo lze převést na shodný efekt</a:t>
            </a:r>
          </a:p>
          <a:p>
            <a:pPr eaLnBrk="1" hangingPunct="1"/>
            <a:r>
              <a:rPr lang="cs-CZ" altLang="cs-CZ"/>
              <a:t>není nutné zjišťovat výnosy</a:t>
            </a:r>
          </a:p>
          <a:p>
            <a:pPr eaLnBrk="1" hangingPunct="1"/>
            <a:r>
              <a:rPr lang="cs-CZ" altLang="cs-CZ"/>
              <a:t>nevím, zda je přijatá varianta skutečně efektivní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Zástupný symbol pro datum 3">
            <a:extLst>
              <a:ext uri="{FF2B5EF4-FFF2-40B4-BE49-F238E27FC236}">
                <a16:creationId xmlns:a16="http://schemas.microsoft.com/office/drawing/2014/main" id="{8A2DFC5B-FAD9-3323-D878-A09DFD4D0B2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200"/>
              <a:t>FEL ČVUT, katedra ekonomiky, manažerství a humanitních věd</a:t>
            </a:r>
          </a:p>
        </p:txBody>
      </p:sp>
      <p:sp>
        <p:nvSpPr>
          <p:cNvPr id="35842" name="Zástupný symbol pro zápatí 4">
            <a:extLst>
              <a:ext uri="{FF2B5EF4-FFF2-40B4-BE49-F238E27FC236}">
                <a16:creationId xmlns:a16="http://schemas.microsoft.com/office/drawing/2014/main" id="{D0E65CA2-3772-B941-4134-84DF3C4BE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200"/>
              <a:t>© Oldřich Starý, 2022</a:t>
            </a: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8EA3C541-D013-10B2-7C6B-018D0B8162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/>
              <a:t>Kolísání vytíženosti</a:t>
            </a:r>
          </a:p>
        </p:txBody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7C84C22A-35FA-DFE1-7BE5-6C5E55170F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10366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/>
              <a:t>zvažte, zda není možné využít i jiné kombinace než jen nové stroje</a:t>
            </a:r>
          </a:p>
        </p:txBody>
      </p:sp>
      <p:sp>
        <p:nvSpPr>
          <p:cNvPr id="35845" name="Text Box 4">
            <a:extLst>
              <a:ext uri="{FF2B5EF4-FFF2-40B4-BE49-F238E27FC236}">
                <a16:creationId xmlns:a16="http://schemas.microsoft.com/office/drawing/2014/main" id="{06CD44C1-7795-4802-6302-188A6DFFD5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2565400"/>
            <a:ext cx="7920037" cy="284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/>
              <a:t>Máte dva stroje s neomezenou životností, zůstatková cena je nulová. Kapacita jednoho stroje je 1000 kusů ročně. Provozní náklady jsou 2 Kč/kus. Musíte vyrábět sezónně, protože trvanlivost výrobku je malá. Proto v zimě a na jaře vyrábíte jen 50% kapacity, v létě a na podzim 100% kapacity. Diskont je 10%.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/>
              <a:t>Můžete zakoupit nové stroje s nižšími provozními náklady a to jen 1 Kč/ks. Cena nového stroje je 6 tis. Kč, opět je jeho životnost neomezená. Zanedbejte daně.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/>
              <a:t>Jak pokryjete výrobu?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datum 3">
            <a:extLst>
              <a:ext uri="{FF2B5EF4-FFF2-40B4-BE49-F238E27FC236}">
                <a16:creationId xmlns:a16="http://schemas.microsoft.com/office/drawing/2014/main" id="{FD4A205E-3BF9-04A6-6D01-2834853C5D5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200"/>
              <a:t>FEL ČVUT, katedra ekonomiky, manažerství a humanitních věd</a:t>
            </a:r>
          </a:p>
        </p:txBody>
      </p:sp>
      <p:sp>
        <p:nvSpPr>
          <p:cNvPr id="16386" name="Zástupný symbol pro zápatí 4">
            <a:extLst>
              <a:ext uri="{FF2B5EF4-FFF2-40B4-BE49-F238E27FC236}">
                <a16:creationId xmlns:a16="http://schemas.microsoft.com/office/drawing/2014/main" id="{8BC02A50-DA51-36D9-F977-5CA2095B9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200"/>
              <a:t>© Oldřich Starý, 2022</a:t>
            </a: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5F1CA5A1-E4E0-D1B3-82AE-19FCB6297A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Co je inflace?</a:t>
            </a:r>
          </a:p>
        </p:txBody>
      </p:sp>
      <p:sp>
        <p:nvSpPr>
          <p:cNvPr id="251907" name="Rectangle 3">
            <a:extLst>
              <a:ext uri="{FF2B5EF4-FFF2-40B4-BE49-F238E27FC236}">
                <a16:creationId xmlns:a16="http://schemas.microsoft.com/office/drawing/2014/main" id="{44ED0D37-EE58-EF55-2031-35F7C87497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definice</a:t>
            </a:r>
          </a:p>
          <a:p>
            <a:pPr eaLnBrk="1" hangingPunct="1"/>
            <a:r>
              <a:rPr lang="cs-CZ" altLang="cs-CZ"/>
              <a:t>měření pomocí CPI, PPI, deflátoru</a:t>
            </a:r>
          </a:p>
          <a:p>
            <a:pPr eaLnBrk="1" hangingPunct="1"/>
            <a:r>
              <a:rPr lang="cs-CZ" altLang="cs-CZ"/>
              <a:t>reálná a nominální veličina</a:t>
            </a:r>
          </a:p>
          <a:p>
            <a:pPr lvl="1" eaLnBrk="1" hangingPunct="1"/>
            <a:r>
              <a:rPr lang="cs-CZ" altLang="cs-CZ"/>
              <a:t>měření v peněžních jednotkách nebo v kupní síle</a:t>
            </a:r>
          </a:p>
          <a:p>
            <a:pPr eaLnBrk="1" hangingPunct="1"/>
            <a:r>
              <a:rPr lang="cs-CZ" altLang="cs-CZ"/>
              <a:t>běžné a stálé ceny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1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1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1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1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1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1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1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1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0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Zástupný symbol pro datum 4">
            <a:extLst>
              <a:ext uri="{FF2B5EF4-FFF2-40B4-BE49-F238E27FC236}">
                <a16:creationId xmlns:a16="http://schemas.microsoft.com/office/drawing/2014/main" id="{EEC357E2-10CA-7CF0-E836-6C059F9BFAA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200"/>
              <a:t>FEL ČVUT, katedra ekonomiky, manažerství a humanitních věd</a:t>
            </a:r>
          </a:p>
        </p:txBody>
      </p:sp>
      <p:sp>
        <p:nvSpPr>
          <p:cNvPr id="17410" name="Zástupný symbol pro zápatí 5">
            <a:extLst>
              <a:ext uri="{FF2B5EF4-FFF2-40B4-BE49-F238E27FC236}">
                <a16:creationId xmlns:a16="http://schemas.microsoft.com/office/drawing/2014/main" id="{48DA80AB-E8FE-2486-6180-F6D9C476A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200"/>
              <a:t>© Oldřich Starý, 2022</a:t>
            </a: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9FCAFAF3-B99A-E928-6DA0-3D89D16936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Reálný a nominální diskont</a:t>
            </a:r>
          </a:p>
        </p:txBody>
      </p:sp>
      <p:sp>
        <p:nvSpPr>
          <p:cNvPr id="252931" name="Rectangle 3">
            <a:extLst>
              <a:ext uri="{FF2B5EF4-FFF2-40B4-BE49-F238E27FC236}">
                <a16:creationId xmlns:a16="http://schemas.microsoft.com/office/drawing/2014/main" id="{9792B96D-6BB9-ACD8-87A2-270B370514B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69913" y="1484313"/>
            <a:ext cx="8002587" cy="649287"/>
          </a:xfrm>
        </p:spPr>
        <p:txBody>
          <a:bodyPr/>
          <a:lstStyle/>
          <a:p>
            <a:pPr eaLnBrk="1" hangingPunct="1"/>
            <a:r>
              <a:rPr lang="cs-CZ" altLang="cs-CZ" sz="2800"/>
              <a:t>zanedbáme-li daně (Fisher):</a:t>
            </a:r>
          </a:p>
        </p:txBody>
      </p:sp>
      <p:graphicFrame>
        <p:nvGraphicFramePr>
          <p:cNvPr id="252932" name="Object 4">
            <a:extLst>
              <a:ext uri="{FF2B5EF4-FFF2-40B4-BE49-F238E27FC236}">
                <a16:creationId xmlns:a16="http://schemas.microsoft.com/office/drawing/2014/main" id="{D0406B14-F4CB-261D-E5B5-04524B70B038}"/>
              </a:ext>
            </a:extLst>
          </p:cNvPr>
          <p:cNvGraphicFramePr>
            <a:graphicFrameLocks noChangeAspect="1"/>
          </p:cNvGraphicFramePr>
          <p:nvPr>
            <p:ph sz="half" idx="2"/>
          </p:nvPr>
        </p:nvGraphicFramePr>
        <p:xfrm>
          <a:off x="2144713" y="2330450"/>
          <a:ext cx="3889375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1244600" imgH="215900" progId="Equation.3">
                  <p:embed/>
                </p:oleObj>
              </mc:Choice>
              <mc:Fallback>
                <p:oleObj name="Rovnice" r:id="rId2" imgW="1244600" imgH="2159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4713" y="2330450"/>
                        <a:ext cx="3889375" cy="68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2933" name="Object 5">
            <a:extLst>
              <a:ext uri="{FF2B5EF4-FFF2-40B4-BE49-F238E27FC236}">
                <a16:creationId xmlns:a16="http://schemas.microsoft.com/office/drawing/2014/main" id="{FBF6600B-574D-3326-B3D6-B1A3BE3E475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66938" y="3429000"/>
          <a:ext cx="3806825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1168400" imgH="215900" progId="Equation.3">
                  <p:embed/>
                </p:oleObj>
              </mc:Choice>
              <mc:Fallback>
                <p:oleObj name="Rovnice" r:id="rId4" imgW="1168400" imgH="2159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6938" y="3429000"/>
                        <a:ext cx="3806825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2934" name="Oval 6">
            <a:extLst>
              <a:ext uri="{FF2B5EF4-FFF2-40B4-BE49-F238E27FC236}">
                <a16:creationId xmlns:a16="http://schemas.microsoft.com/office/drawing/2014/main" id="{A70F320F-5FFF-4F16-E977-734A42BBCC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9338" y="3429000"/>
            <a:ext cx="1368425" cy="72072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graphicFrame>
        <p:nvGraphicFramePr>
          <p:cNvPr id="252935" name="Object 7">
            <a:extLst>
              <a:ext uri="{FF2B5EF4-FFF2-40B4-BE49-F238E27FC236}">
                <a16:creationId xmlns:a16="http://schemas.microsoft.com/office/drawing/2014/main" id="{DAD38100-F74C-6E46-4AC2-56F2E27A058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25738" y="4186238"/>
          <a:ext cx="2601912" cy="1201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6" imgW="800100" imgH="368300" progId="Equation.3">
                  <p:embed/>
                </p:oleObj>
              </mc:Choice>
              <mc:Fallback>
                <p:oleObj name="Rovnice" r:id="rId6" imgW="800100" imgH="368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5738" y="4186238"/>
                        <a:ext cx="2601912" cy="1201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52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52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29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29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52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52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3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Zástupný symbol pro datum 4">
            <a:extLst>
              <a:ext uri="{FF2B5EF4-FFF2-40B4-BE49-F238E27FC236}">
                <a16:creationId xmlns:a16="http://schemas.microsoft.com/office/drawing/2014/main" id="{6E413C06-9DF9-12D8-9043-55E088F7AE4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200"/>
              <a:t>FEL ČVUT, katedra ekonomiky, manažerství a humanitních věd</a:t>
            </a:r>
          </a:p>
        </p:txBody>
      </p:sp>
      <p:sp>
        <p:nvSpPr>
          <p:cNvPr id="18434" name="Zástupný symbol pro zápatí 5">
            <a:extLst>
              <a:ext uri="{FF2B5EF4-FFF2-40B4-BE49-F238E27FC236}">
                <a16:creationId xmlns:a16="http://schemas.microsoft.com/office/drawing/2014/main" id="{DE1BCB20-2E34-9943-CD36-70C2FBE76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200"/>
              <a:t>© Oldřich Starý, 2022</a:t>
            </a: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08BD7AC6-F692-125B-6163-12796B20B0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800"/>
              <a:t>Reálné nebo nominální hodnoty?</a:t>
            </a:r>
          </a:p>
        </p:txBody>
      </p:sp>
      <p:sp>
        <p:nvSpPr>
          <p:cNvPr id="253955" name="Rectangle 3">
            <a:extLst>
              <a:ext uri="{FF2B5EF4-FFF2-40B4-BE49-F238E27FC236}">
                <a16:creationId xmlns:a16="http://schemas.microsoft.com/office/drawing/2014/main" id="{F68249F5-F57C-89D0-3283-F518B5EDA87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435975" cy="1612900"/>
          </a:xfrm>
        </p:spPr>
        <p:txBody>
          <a:bodyPr/>
          <a:lstStyle/>
          <a:p>
            <a:pPr eaLnBrk="1" hangingPunct="1"/>
            <a:r>
              <a:rPr lang="cs-CZ" altLang="cs-CZ" sz="2800"/>
              <a:t>pokud inflace působí na jednotlivé komponenty hotovostního toku stejně, je jedno, zda počítáme v reálných či nominálních hodnotách:</a:t>
            </a:r>
          </a:p>
        </p:txBody>
      </p:sp>
      <p:graphicFrame>
        <p:nvGraphicFramePr>
          <p:cNvPr id="253956" name="Object 4">
            <a:extLst>
              <a:ext uri="{FF2B5EF4-FFF2-40B4-BE49-F238E27FC236}">
                <a16:creationId xmlns:a16="http://schemas.microsoft.com/office/drawing/2014/main" id="{D3C6B566-5596-F804-1250-B02FA30AF75F}"/>
              </a:ext>
            </a:extLst>
          </p:cNvPr>
          <p:cNvGraphicFramePr>
            <a:graphicFrameLocks noChangeAspect="1"/>
          </p:cNvGraphicFramePr>
          <p:nvPr>
            <p:ph sz="half" idx="2"/>
          </p:nvPr>
        </p:nvGraphicFramePr>
        <p:xfrm>
          <a:off x="1036638" y="3173413"/>
          <a:ext cx="2359025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1104900" imgH="431800" progId="Equation.3">
                  <p:embed/>
                </p:oleObj>
              </mc:Choice>
              <mc:Fallback>
                <p:oleObj name="Rovnice" r:id="rId2" imgW="1104900" imgH="431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6638" y="3173413"/>
                        <a:ext cx="2359025" cy="935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3957" name="Object 5">
            <a:extLst>
              <a:ext uri="{FF2B5EF4-FFF2-40B4-BE49-F238E27FC236}">
                <a16:creationId xmlns:a16="http://schemas.microsoft.com/office/drawing/2014/main" id="{746E8DB3-9C99-54EB-08C7-453B3A93AF7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71550" y="4868863"/>
          <a:ext cx="24495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1104900" imgH="241300" progId="Equation.3">
                  <p:embed/>
                </p:oleObj>
              </mc:Choice>
              <mc:Fallback>
                <p:oleObj name="Rovnice" r:id="rId4" imgW="1104900" imgH="241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4868863"/>
                        <a:ext cx="244951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9" name="Object 6">
            <a:extLst>
              <a:ext uri="{FF2B5EF4-FFF2-40B4-BE49-F238E27FC236}">
                <a16:creationId xmlns:a16="http://schemas.microsoft.com/office/drawing/2014/main" id="{BC4C506C-6AA4-755B-9B6E-CF37EE0ACED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60788" y="3186113"/>
          <a:ext cx="2343150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6" imgW="1041400" imgH="457200" progId="Equation.3">
                  <p:embed/>
                </p:oleObj>
              </mc:Choice>
              <mc:Fallback>
                <p:oleObj name="Rovnice" r:id="rId6" imgW="104140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0788" y="3186113"/>
                        <a:ext cx="2343150" cy="1012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3959" name="Object 7">
            <a:extLst>
              <a:ext uri="{FF2B5EF4-FFF2-40B4-BE49-F238E27FC236}">
                <a16:creationId xmlns:a16="http://schemas.microsoft.com/office/drawing/2014/main" id="{6F181898-D39C-822C-4224-80E920DFB5C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44900" y="4868863"/>
          <a:ext cx="545782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8" imgW="2438400" imgH="241300" progId="Equation.3">
                  <p:embed/>
                </p:oleObj>
              </mc:Choice>
              <mc:Fallback>
                <p:oleObj name="Rovnice" r:id="rId8" imgW="2438400" imgH="241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4900" y="4868863"/>
                        <a:ext cx="5457825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3960" name="Object 8">
            <a:extLst>
              <a:ext uri="{FF2B5EF4-FFF2-40B4-BE49-F238E27FC236}">
                <a16:creationId xmlns:a16="http://schemas.microsoft.com/office/drawing/2014/main" id="{9E5E9D66-4418-2A87-DD78-32845A3789F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72200" y="3213100"/>
          <a:ext cx="2743200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0" imgW="1219200" imgH="457200" progId="Equation.3">
                  <p:embed/>
                </p:oleObj>
              </mc:Choice>
              <mc:Fallback>
                <p:oleObj name="Rovnice" r:id="rId10" imgW="1219200" imgH="457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3213100"/>
                        <a:ext cx="2743200" cy="1012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3961" name="Line 9">
            <a:extLst>
              <a:ext uri="{FF2B5EF4-FFF2-40B4-BE49-F238E27FC236}">
                <a16:creationId xmlns:a16="http://schemas.microsoft.com/office/drawing/2014/main" id="{56B973B2-C705-EF2C-B146-15C9F3247960}"/>
              </a:ext>
            </a:extLst>
          </p:cNvPr>
          <p:cNvSpPr>
            <a:spLocks noChangeShapeType="1"/>
          </p:cNvSpPr>
          <p:nvPr/>
        </p:nvSpPr>
        <p:spPr bwMode="auto">
          <a:xfrm>
            <a:off x="7667625" y="3429000"/>
            <a:ext cx="1008063" cy="1444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53962" name="Line 10">
            <a:extLst>
              <a:ext uri="{FF2B5EF4-FFF2-40B4-BE49-F238E27FC236}">
                <a16:creationId xmlns:a16="http://schemas.microsoft.com/office/drawing/2014/main" id="{93F99F89-6B27-F8AB-A4BD-2F2083A9C399}"/>
              </a:ext>
            </a:extLst>
          </p:cNvPr>
          <p:cNvSpPr>
            <a:spLocks noChangeShapeType="1"/>
          </p:cNvSpPr>
          <p:nvPr/>
        </p:nvSpPr>
        <p:spPr bwMode="auto">
          <a:xfrm>
            <a:off x="7885113" y="3933825"/>
            <a:ext cx="1008062" cy="1444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53963" name="Oval 11">
            <a:extLst>
              <a:ext uri="{FF2B5EF4-FFF2-40B4-BE49-F238E27FC236}">
                <a16:creationId xmlns:a16="http://schemas.microsoft.com/office/drawing/2014/main" id="{3A637339-D096-F61C-3757-C3DF090DEB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3213100"/>
            <a:ext cx="1008063" cy="503238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53964" name="Line 12">
            <a:extLst>
              <a:ext uri="{FF2B5EF4-FFF2-40B4-BE49-F238E27FC236}">
                <a16:creationId xmlns:a16="http://schemas.microsoft.com/office/drawing/2014/main" id="{FEB05091-24BA-3121-BB37-450E005763E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39975" y="3716338"/>
            <a:ext cx="360363" cy="11525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53965" name="Oval 13">
            <a:extLst>
              <a:ext uri="{FF2B5EF4-FFF2-40B4-BE49-F238E27FC236}">
                <a16:creationId xmlns:a16="http://schemas.microsoft.com/office/drawing/2014/main" id="{EA36601F-8DF5-BBE5-9326-66874E5B64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716338"/>
            <a:ext cx="1512888" cy="50482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53966" name="Line 14">
            <a:extLst>
              <a:ext uri="{FF2B5EF4-FFF2-40B4-BE49-F238E27FC236}">
                <a16:creationId xmlns:a16="http://schemas.microsoft.com/office/drawing/2014/main" id="{DC8B8EE9-AC46-6C64-4589-5486184F24FB}"/>
              </a:ext>
            </a:extLst>
          </p:cNvPr>
          <p:cNvSpPr>
            <a:spLocks noChangeShapeType="1"/>
          </p:cNvSpPr>
          <p:nvPr/>
        </p:nvSpPr>
        <p:spPr bwMode="auto">
          <a:xfrm>
            <a:off x="5219700" y="4221163"/>
            <a:ext cx="0" cy="5762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53967" name="Rectangle 15">
            <a:extLst>
              <a:ext uri="{FF2B5EF4-FFF2-40B4-BE49-F238E27FC236}">
                <a16:creationId xmlns:a16="http://schemas.microsoft.com/office/drawing/2014/main" id="{05077261-68CA-0538-0A5F-C27E5F8D2E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0788" y="3214688"/>
            <a:ext cx="1457325" cy="1071562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3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3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53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53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53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53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53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53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53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53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53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53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9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770" decel="100000"/>
                                        <p:tgtEl>
                                          <p:spTgt spid="2539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770" decel="100000"/>
                                        <p:tgtEl>
                                          <p:spTgt spid="25396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396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4" dur="770" fill="hold"/>
                                        <p:tgtEl>
                                          <p:spTgt spid="253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3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6" dur="770" fill="hold"/>
                                        <p:tgtEl>
                                          <p:spTgt spid="253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3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Zástupný symbol pro datum 4">
            <a:extLst>
              <a:ext uri="{FF2B5EF4-FFF2-40B4-BE49-F238E27FC236}">
                <a16:creationId xmlns:a16="http://schemas.microsoft.com/office/drawing/2014/main" id="{BFBB1E41-8F43-9163-3BDD-238036D6810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200"/>
              <a:t>FEL ČVUT, katedra ekonomiky, manažerství a humanitních věd</a:t>
            </a:r>
          </a:p>
        </p:txBody>
      </p:sp>
      <p:sp>
        <p:nvSpPr>
          <p:cNvPr id="19458" name="Zástupný symbol pro zápatí 5">
            <a:extLst>
              <a:ext uri="{FF2B5EF4-FFF2-40B4-BE49-F238E27FC236}">
                <a16:creationId xmlns:a16="http://schemas.microsoft.com/office/drawing/2014/main" id="{09D9E499-956E-0915-8669-885E58708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200"/>
              <a:t>© Oldřich Starý, 2022</a:t>
            </a: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02BDB98A-3518-9F03-0E6C-6F117EE463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800" b="1"/>
              <a:t>Důvody pro použití nominálního CF</a:t>
            </a:r>
          </a:p>
        </p:txBody>
      </p:sp>
      <p:sp>
        <p:nvSpPr>
          <p:cNvPr id="254979" name="Rectangle 3">
            <a:extLst>
              <a:ext uri="{FF2B5EF4-FFF2-40B4-BE49-F238E27FC236}">
                <a16:creationId xmlns:a16="http://schemas.microsoft.com/office/drawing/2014/main" id="{191337AC-DF7E-C965-54D1-5EBD898EC6C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7845425" cy="1292225"/>
          </a:xfrm>
        </p:spPr>
        <p:txBody>
          <a:bodyPr/>
          <a:lstStyle/>
          <a:p>
            <a:pPr eaLnBrk="1" hangingPunct="1"/>
            <a:r>
              <a:rPr lang="cs-CZ" altLang="cs-CZ" sz="2800"/>
              <a:t>rozdílný vývoj cen komponent CF</a:t>
            </a:r>
          </a:p>
          <a:p>
            <a:pPr eaLnBrk="1" hangingPunct="1"/>
            <a:r>
              <a:rPr lang="cs-CZ" altLang="cs-CZ" sz="2800"/>
              <a:t>daňové odpisy</a:t>
            </a:r>
          </a:p>
        </p:txBody>
      </p:sp>
      <p:sp>
        <p:nvSpPr>
          <p:cNvPr id="254980" name="Rectangle 4">
            <a:extLst>
              <a:ext uri="{FF2B5EF4-FFF2-40B4-BE49-F238E27FC236}">
                <a16:creationId xmlns:a16="http://schemas.microsoft.com/office/drawing/2014/main" id="{5C8DA529-B4FD-3A87-7946-5D5C9839DF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26368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4200" b="1"/>
              <a:t>Vliv daní na diskont</a:t>
            </a:r>
          </a:p>
        </p:txBody>
      </p:sp>
      <p:sp>
        <p:nvSpPr>
          <p:cNvPr id="254981" name="Rectangle 5">
            <a:extLst>
              <a:ext uri="{FF2B5EF4-FFF2-40B4-BE49-F238E27FC236}">
                <a16:creationId xmlns:a16="http://schemas.microsoft.com/office/drawing/2014/main" id="{8DE8B717-0AC3-6C57-85AE-FEDE43B5AF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3716338"/>
            <a:ext cx="8229600" cy="1252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/>
              <a:t>výnos je nižší o daně (záporný daňový štít)</a:t>
            </a:r>
          </a:p>
          <a:p>
            <a:pPr eaLnBrk="1" hangingPunct="1"/>
            <a:r>
              <a:rPr lang="cs-CZ" altLang="cs-CZ"/>
              <a:t>kombinace inflace a daní (Darby):</a:t>
            </a:r>
          </a:p>
          <a:p>
            <a:pPr lvl="1" eaLnBrk="1" hangingPunct="1"/>
            <a:r>
              <a:rPr lang="cs-CZ" altLang="cs-CZ"/>
              <a:t>investor realizuje zdaněný výnos:</a:t>
            </a:r>
          </a:p>
        </p:txBody>
      </p:sp>
      <p:graphicFrame>
        <p:nvGraphicFramePr>
          <p:cNvPr id="254982" name="Object 6">
            <a:extLst>
              <a:ext uri="{FF2B5EF4-FFF2-40B4-BE49-F238E27FC236}">
                <a16:creationId xmlns:a16="http://schemas.microsoft.com/office/drawing/2014/main" id="{C4CB18D6-1FB6-D016-9E2F-5F43C3F48747}"/>
              </a:ext>
            </a:extLst>
          </p:cNvPr>
          <p:cNvGraphicFramePr>
            <a:graphicFrameLocks noChangeAspect="1"/>
          </p:cNvGraphicFramePr>
          <p:nvPr>
            <p:ph sz="half" idx="2"/>
          </p:nvPr>
        </p:nvGraphicFramePr>
        <p:xfrm>
          <a:off x="2484438" y="5589588"/>
          <a:ext cx="3097212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1181100" imgH="215900" progId="Equation.3">
                  <p:embed/>
                </p:oleObj>
              </mc:Choice>
              <mc:Fallback>
                <p:oleObj name="Rovnice" r:id="rId2" imgW="1181100" imgH="2159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5589588"/>
                        <a:ext cx="3097212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549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49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54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4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4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49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49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49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49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54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79" grpId="0" build="p"/>
      <p:bldP spid="254980" grpId="0"/>
      <p:bldP spid="25498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02" name="Object 2">
            <a:extLst>
              <a:ext uri="{FF2B5EF4-FFF2-40B4-BE49-F238E27FC236}">
                <a16:creationId xmlns:a16="http://schemas.microsoft.com/office/drawing/2014/main" id="{B6C9E2DF-2184-26A5-EDF7-4C9CC099F88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57363" y="620713"/>
          <a:ext cx="4543425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1511300" imgH="215900" progId="Equation.3">
                  <p:embed/>
                </p:oleObj>
              </mc:Choice>
              <mc:Fallback>
                <p:oleObj name="Rovnice" r:id="rId2" imgW="1511300" imgH="2159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7363" y="620713"/>
                        <a:ext cx="4543425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03" name="Object 3">
            <a:extLst>
              <a:ext uri="{FF2B5EF4-FFF2-40B4-BE49-F238E27FC236}">
                <a16:creationId xmlns:a16="http://schemas.microsoft.com/office/drawing/2014/main" id="{ED666656-9F8E-BFBF-68FA-1C3C4CBF8EA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4213" y="1341438"/>
          <a:ext cx="2717800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901700" imgH="215900" progId="Equation.3">
                  <p:embed/>
                </p:oleObj>
              </mc:Choice>
              <mc:Fallback>
                <p:oleObj name="Rovnice" r:id="rId4" imgW="901700" imgH="215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1341438"/>
                        <a:ext cx="2717800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04" name="Object 4">
            <a:extLst>
              <a:ext uri="{FF2B5EF4-FFF2-40B4-BE49-F238E27FC236}">
                <a16:creationId xmlns:a16="http://schemas.microsoft.com/office/drawing/2014/main" id="{EC0241D3-EF03-918A-730E-B3E468223BC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84638" y="1358900"/>
          <a:ext cx="2682875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6" imgW="889000" imgH="203200" progId="Equation.3">
                  <p:embed/>
                </p:oleObj>
              </mc:Choice>
              <mc:Fallback>
                <p:oleObj name="Rovnice" r:id="rId6" imgW="889000" imgH="203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4638" y="1358900"/>
                        <a:ext cx="2682875" cy="60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05" name="Object 5">
            <a:extLst>
              <a:ext uri="{FF2B5EF4-FFF2-40B4-BE49-F238E27FC236}">
                <a16:creationId xmlns:a16="http://schemas.microsoft.com/office/drawing/2014/main" id="{6C37CADB-D902-5F1A-86ED-47AC56A3A43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87450" y="2565400"/>
          <a:ext cx="5938838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8" imgW="1981200" imgH="215900" progId="Equation.3">
                  <p:embed/>
                </p:oleObj>
              </mc:Choice>
              <mc:Fallback>
                <p:oleObj name="Rovnice" r:id="rId8" imgW="1981200" imgH="2159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2565400"/>
                        <a:ext cx="5938838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06" name="Object 6">
            <a:extLst>
              <a:ext uri="{FF2B5EF4-FFF2-40B4-BE49-F238E27FC236}">
                <a16:creationId xmlns:a16="http://schemas.microsoft.com/office/drawing/2014/main" id="{85AB511D-FEA2-DA61-443C-F655EF4A523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62063" y="3789363"/>
          <a:ext cx="6619875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0" imgW="2209800" imgH="215900" progId="Equation.3">
                  <p:embed/>
                </p:oleObj>
              </mc:Choice>
              <mc:Fallback>
                <p:oleObj name="Rovnice" r:id="rId10" imgW="2209800" imgH="2159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2063" y="3789363"/>
                        <a:ext cx="6619875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07" name="Object 7">
            <a:extLst>
              <a:ext uri="{FF2B5EF4-FFF2-40B4-BE49-F238E27FC236}">
                <a16:creationId xmlns:a16="http://schemas.microsoft.com/office/drawing/2014/main" id="{410A1DC8-E750-5942-08E4-903257A1459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33650" y="4797425"/>
          <a:ext cx="37211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2" imgW="1244600" imgH="393700" progId="Equation.3">
                  <p:embed/>
                </p:oleObj>
              </mc:Choice>
              <mc:Fallback>
                <p:oleObj name="Rovnice" r:id="rId12" imgW="1244600" imgH="3937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3650" y="4797425"/>
                        <a:ext cx="3721100" cy="11811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08" name="Oval 8">
            <a:extLst>
              <a:ext uri="{FF2B5EF4-FFF2-40B4-BE49-F238E27FC236}">
                <a16:creationId xmlns:a16="http://schemas.microsoft.com/office/drawing/2014/main" id="{660E9322-A169-DF18-3912-53BEFB36CD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8538" y="549275"/>
            <a:ext cx="935037" cy="79216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56009" name="Line 9">
            <a:extLst>
              <a:ext uri="{FF2B5EF4-FFF2-40B4-BE49-F238E27FC236}">
                <a16:creationId xmlns:a16="http://schemas.microsoft.com/office/drawing/2014/main" id="{70AF4B3F-0E6C-81CC-F990-AB3AC237246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35150" y="1125538"/>
            <a:ext cx="504825" cy="2873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56010" name="Oval 10">
            <a:extLst>
              <a:ext uri="{FF2B5EF4-FFF2-40B4-BE49-F238E27FC236}">
                <a16:creationId xmlns:a16="http://schemas.microsoft.com/office/drawing/2014/main" id="{96D8C95D-2E47-953E-7BE8-EFECA014A9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692150"/>
            <a:ext cx="1008062" cy="57626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56011" name="Line 11">
            <a:extLst>
              <a:ext uri="{FF2B5EF4-FFF2-40B4-BE49-F238E27FC236}">
                <a16:creationId xmlns:a16="http://schemas.microsoft.com/office/drawing/2014/main" id="{2D201357-295C-6960-2831-741827EFD619}"/>
              </a:ext>
            </a:extLst>
          </p:cNvPr>
          <p:cNvSpPr>
            <a:spLocks noChangeShapeType="1"/>
          </p:cNvSpPr>
          <p:nvPr/>
        </p:nvSpPr>
        <p:spPr bwMode="auto">
          <a:xfrm>
            <a:off x="4787900" y="1196975"/>
            <a:ext cx="576263" cy="2873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56012" name="Oval 12">
            <a:extLst>
              <a:ext uri="{FF2B5EF4-FFF2-40B4-BE49-F238E27FC236}">
                <a16:creationId xmlns:a16="http://schemas.microsoft.com/office/drawing/2014/main" id="{2EFE88E9-60B3-FA27-EF9D-89833C9F67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813" y="2276475"/>
            <a:ext cx="1728787" cy="115252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56013" name="Line 13">
            <a:extLst>
              <a:ext uri="{FF2B5EF4-FFF2-40B4-BE49-F238E27FC236}">
                <a16:creationId xmlns:a16="http://schemas.microsoft.com/office/drawing/2014/main" id="{33449BF1-494E-8A41-61E8-F538BDCEC08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8175" y="3429000"/>
            <a:ext cx="287338" cy="2873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56014" name="Oval 14">
            <a:extLst>
              <a:ext uri="{FF2B5EF4-FFF2-40B4-BE49-F238E27FC236}">
                <a16:creationId xmlns:a16="http://schemas.microsoft.com/office/drawing/2014/main" id="{6B36BA3F-F81A-6DC2-17C5-83C0ACD47B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2492375"/>
            <a:ext cx="503238" cy="72072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56015" name="Oval 15">
            <a:extLst>
              <a:ext uri="{FF2B5EF4-FFF2-40B4-BE49-F238E27FC236}">
                <a16:creationId xmlns:a16="http://schemas.microsoft.com/office/drawing/2014/main" id="{41F73E30-1A61-2F4D-A4B2-311A4A30C8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425" y="2349500"/>
            <a:ext cx="1295400" cy="10795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56016" name="Line 16">
            <a:extLst>
              <a:ext uri="{FF2B5EF4-FFF2-40B4-BE49-F238E27FC236}">
                <a16:creationId xmlns:a16="http://schemas.microsoft.com/office/drawing/2014/main" id="{72EC1B30-BEE6-FD08-0310-B9B7F4443FB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08400" y="3213100"/>
            <a:ext cx="71438" cy="5032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56017" name="Line 17">
            <a:extLst>
              <a:ext uri="{FF2B5EF4-FFF2-40B4-BE49-F238E27FC236}">
                <a16:creationId xmlns:a16="http://schemas.microsoft.com/office/drawing/2014/main" id="{FCE19EA6-C445-5E14-039D-6BF437397DD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84663" y="3284538"/>
            <a:ext cx="1800225" cy="5048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56018" name="Oval 18">
            <a:extLst>
              <a:ext uri="{FF2B5EF4-FFF2-40B4-BE49-F238E27FC236}">
                <a16:creationId xmlns:a16="http://schemas.microsoft.com/office/drawing/2014/main" id="{759EAE3E-D800-8942-11B9-F7EFEB6913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1638" y="2420938"/>
            <a:ext cx="3097212" cy="10080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56019" name="Line 19">
            <a:extLst>
              <a:ext uri="{FF2B5EF4-FFF2-40B4-BE49-F238E27FC236}">
                <a16:creationId xmlns:a16="http://schemas.microsoft.com/office/drawing/2014/main" id="{5C20D9D5-008B-5544-1FBF-A2F2640BF146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1863" y="3429000"/>
            <a:ext cx="0" cy="4318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56020" name="Line 20">
            <a:extLst>
              <a:ext uri="{FF2B5EF4-FFF2-40B4-BE49-F238E27FC236}">
                <a16:creationId xmlns:a16="http://schemas.microsoft.com/office/drawing/2014/main" id="{B49E724A-11E3-D2C1-F831-41ECF2A06FDF}"/>
              </a:ext>
            </a:extLst>
          </p:cNvPr>
          <p:cNvSpPr>
            <a:spLocks noChangeShapeType="1"/>
          </p:cNvSpPr>
          <p:nvPr/>
        </p:nvSpPr>
        <p:spPr bwMode="auto">
          <a:xfrm>
            <a:off x="1331913" y="3141663"/>
            <a:ext cx="6264275" cy="719137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56021" name="Oval 21">
            <a:extLst>
              <a:ext uri="{FF2B5EF4-FFF2-40B4-BE49-F238E27FC236}">
                <a16:creationId xmlns:a16="http://schemas.microsoft.com/office/drawing/2014/main" id="{747F054A-7AFA-F137-A4A1-7F713F1E43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2565400"/>
            <a:ext cx="360362" cy="576263"/>
          </a:xfrm>
          <a:prstGeom prst="ellipse">
            <a:avLst/>
          </a:prstGeom>
          <a:noFill/>
          <a:ln w="28575">
            <a:solidFill>
              <a:srgbClr val="FF66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56022" name="Line 22">
            <a:extLst>
              <a:ext uri="{FF2B5EF4-FFF2-40B4-BE49-F238E27FC236}">
                <a16:creationId xmlns:a16="http://schemas.microsoft.com/office/drawing/2014/main" id="{4243C607-BB52-8514-2E0E-32453E30F482}"/>
              </a:ext>
            </a:extLst>
          </p:cNvPr>
          <p:cNvSpPr>
            <a:spLocks noChangeShapeType="1"/>
          </p:cNvSpPr>
          <p:nvPr/>
        </p:nvSpPr>
        <p:spPr bwMode="auto">
          <a:xfrm>
            <a:off x="3059113" y="3860800"/>
            <a:ext cx="576262" cy="431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56023" name="Line 23">
            <a:extLst>
              <a:ext uri="{FF2B5EF4-FFF2-40B4-BE49-F238E27FC236}">
                <a16:creationId xmlns:a16="http://schemas.microsoft.com/office/drawing/2014/main" id="{ED1A960F-ABA4-C417-53EF-3527D5927BA8}"/>
              </a:ext>
            </a:extLst>
          </p:cNvPr>
          <p:cNvSpPr>
            <a:spLocks noChangeShapeType="1"/>
          </p:cNvSpPr>
          <p:nvPr/>
        </p:nvSpPr>
        <p:spPr bwMode="auto">
          <a:xfrm>
            <a:off x="7451725" y="3860800"/>
            <a:ext cx="576263" cy="431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56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56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56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56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56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56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56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56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56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56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56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256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256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256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25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256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25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25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256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256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500"/>
                                        <p:tgtEl>
                                          <p:spTgt spid="256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5" name="Object 2">
            <a:extLst>
              <a:ext uri="{FF2B5EF4-FFF2-40B4-BE49-F238E27FC236}">
                <a16:creationId xmlns:a16="http://schemas.microsoft.com/office/drawing/2014/main" id="{B5520C26-D489-8A24-C1D9-7B43EEAE7BC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0825" y="22225"/>
          <a:ext cx="8713788" cy="675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f" r:id="rId2" imgW="7099300" imgH="5511800" progId="Excel.Chart.8">
                  <p:embed followColorScheme="full"/>
                </p:oleObj>
              </mc:Choice>
              <mc:Fallback>
                <p:oleObj name="Graf" r:id="rId2" imgW="7099300" imgH="5511800" progId="Excel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22225"/>
                        <a:ext cx="8713788" cy="6757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 type="none" w="lg" len="lg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7027" name="Line 3">
            <a:extLst>
              <a:ext uri="{FF2B5EF4-FFF2-40B4-BE49-F238E27FC236}">
                <a16:creationId xmlns:a16="http://schemas.microsoft.com/office/drawing/2014/main" id="{043323FA-B1DD-3118-A7A0-0EE483F4596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46363" y="5019675"/>
            <a:ext cx="0" cy="10080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57028" name="Line 4">
            <a:extLst>
              <a:ext uri="{FF2B5EF4-FFF2-40B4-BE49-F238E27FC236}">
                <a16:creationId xmlns:a16="http://schemas.microsoft.com/office/drawing/2014/main" id="{77857C03-0F2D-972A-947B-2C8E268B059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68388" y="5038725"/>
            <a:ext cx="15843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57029" name="Line 5">
            <a:extLst>
              <a:ext uri="{FF2B5EF4-FFF2-40B4-BE49-F238E27FC236}">
                <a16:creationId xmlns:a16="http://schemas.microsoft.com/office/drawing/2014/main" id="{A2377C12-60FF-C96B-DB3C-F9BC6E7E9F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47950" y="4762500"/>
            <a:ext cx="0" cy="26035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57030" name="Line 6">
            <a:extLst>
              <a:ext uri="{FF2B5EF4-FFF2-40B4-BE49-F238E27FC236}">
                <a16:creationId xmlns:a16="http://schemas.microsoft.com/office/drawing/2014/main" id="{9C8AEA6E-7337-D91B-9452-3154E5B55D2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55688" y="4749800"/>
            <a:ext cx="1584325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57031" name="Line 7">
            <a:extLst>
              <a:ext uri="{FF2B5EF4-FFF2-40B4-BE49-F238E27FC236}">
                <a16:creationId xmlns:a16="http://schemas.microsoft.com/office/drawing/2014/main" id="{B380C2F3-25B2-C366-7E2D-7B0D50C05A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51125" y="4643438"/>
            <a:ext cx="0" cy="71437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57032" name="Line 8">
            <a:extLst>
              <a:ext uri="{FF2B5EF4-FFF2-40B4-BE49-F238E27FC236}">
                <a16:creationId xmlns:a16="http://schemas.microsoft.com/office/drawing/2014/main" id="{E511E00E-076A-16E9-18DA-B50F0BBAE1D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58863" y="4643438"/>
            <a:ext cx="1574800" cy="3175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57033" name="Text Box 9">
            <a:extLst>
              <a:ext uri="{FF2B5EF4-FFF2-40B4-BE49-F238E27FC236}">
                <a16:creationId xmlns:a16="http://schemas.microsoft.com/office/drawing/2014/main" id="{D509A8FF-BF89-61C4-2680-DE0BCA18F0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916488"/>
            <a:ext cx="6477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000">
                <a:solidFill>
                  <a:srgbClr val="FF0000"/>
                </a:solidFill>
              </a:rPr>
              <a:t>13,3%</a:t>
            </a:r>
          </a:p>
        </p:txBody>
      </p:sp>
      <p:sp>
        <p:nvSpPr>
          <p:cNvPr id="257034" name="Text Box 10">
            <a:extLst>
              <a:ext uri="{FF2B5EF4-FFF2-40B4-BE49-F238E27FC236}">
                <a16:creationId xmlns:a16="http://schemas.microsoft.com/office/drawing/2014/main" id="{3C376938-A68D-FEB8-B9EC-CE0A81AE5F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679950"/>
            <a:ext cx="6477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000">
                <a:solidFill>
                  <a:srgbClr val="FFFF00"/>
                </a:solidFill>
              </a:rPr>
              <a:t>17,2%</a:t>
            </a:r>
          </a:p>
        </p:txBody>
      </p:sp>
      <p:sp>
        <p:nvSpPr>
          <p:cNvPr id="257035" name="Text Box 11">
            <a:extLst>
              <a:ext uri="{FF2B5EF4-FFF2-40B4-BE49-F238E27FC236}">
                <a16:creationId xmlns:a16="http://schemas.microsoft.com/office/drawing/2014/main" id="{F45C441B-35D4-2AA1-FFE9-4EC3C69659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543425"/>
            <a:ext cx="6477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000">
                <a:solidFill>
                  <a:srgbClr val="00FF00"/>
                </a:solidFill>
              </a:rPr>
              <a:t>18,7%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7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57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57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57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57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57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57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57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57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33" grpId="0"/>
      <p:bldP spid="257034" grpId="0"/>
      <p:bldP spid="2570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Zástupný symbol pro datum 3">
            <a:extLst>
              <a:ext uri="{FF2B5EF4-FFF2-40B4-BE49-F238E27FC236}">
                <a16:creationId xmlns:a16="http://schemas.microsoft.com/office/drawing/2014/main" id="{C8A2216A-2435-DB23-8BA6-18D5EBBC7B3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200"/>
              <a:t>FEL ČVUT, katedra ekonomiky, manažerství a humanitních věd</a:t>
            </a:r>
          </a:p>
        </p:txBody>
      </p:sp>
      <p:sp>
        <p:nvSpPr>
          <p:cNvPr id="22530" name="Zástupný symbol pro zápatí 4">
            <a:extLst>
              <a:ext uri="{FF2B5EF4-FFF2-40B4-BE49-F238E27FC236}">
                <a16:creationId xmlns:a16="http://schemas.microsoft.com/office/drawing/2014/main" id="{08262B3E-D0BD-8AD7-B5FF-DEFAE5C77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200"/>
              <a:t>© Oldřich Starý, 2022</a:t>
            </a: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A9F3F779-1D49-B89F-5467-896BD683D7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Daňový štít</a:t>
            </a:r>
            <a:endParaRPr lang="en-US" altLang="cs-CZ"/>
          </a:p>
        </p:txBody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CD5C0ED2-DCE3-043F-93B3-1E76EC9DC2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/>
              <a:t>jde vlastně o úsporu daní v případě daňových výdajů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není nutné řešit úplný daňový základ firmy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předpoklady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/>
              <a:t>firma má kladný daňový základ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/>
              <a:t>položka není tak velká, aby tento základ zcela vyčerpala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pozor – u výnosů nebo u úspory nákladů má opačné znaménko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výpočet: t * N</a:t>
            </a:r>
            <a:endParaRPr lang="en-US" altLang="cs-CZ" sz="2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Zástupný symbol pro datum 3">
            <a:extLst>
              <a:ext uri="{FF2B5EF4-FFF2-40B4-BE49-F238E27FC236}">
                <a16:creationId xmlns:a16="http://schemas.microsoft.com/office/drawing/2014/main" id="{9DB25938-57D4-DDA7-0E6D-886E94BAB1C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200"/>
              <a:t>FEL ČVUT, katedra ekonomiky, manažerství a humanitních věd</a:t>
            </a:r>
          </a:p>
        </p:txBody>
      </p:sp>
      <p:sp>
        <p:nvSpPr>
          <p:cNvPr id="23554" name="Zástupný symbol pro zápatí 4">
            <a:extLst>
              <a:ext uri="{FF2B5EF4-FFF2-40B4-BE49-F238E27FC236}">
                <a16:creationId xmlns:a16="http://schemas.microsoft.com/office/drawing/2014/main" id="{CE7D7C8C-F296-C0B8-9C0D-3F4018780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200"/>
              <a:t>© Oldřich Starý, 2022</a:t>
            </a: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18CAD2E0-A983-968B-FA36-4AD07940F6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800" b="1"/>
              <a:t>Investiční rozhodnutí s použitím NPV</a:t>
            </a:r>
          </a:p>
        </p:txBody>
      </p:sp>
      <p:sp>
        <p:nvSpPr>
          <p:cNvPr id="258051" name="Rectangle 3">
            <a:extLst>
              <a:ext uri="{FF2B5EF4-FFF2-40B4-BE49-F238E27FC236}">
                <a16:creationId xmlns:a16="http://schemas.microsoft.com/office/drawing/2014/main" id="{58C65575-E785-FB87-3561-145648FC39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1484313"/>
            <a:ext cx="79248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b="1"/>
          </a:p>
          <a:p>
            <a:pPr eaLnBrk="1" hangingPunct="1">
              <a:lnSpc>
                <a:spcPct val="90000"/>
              </a:lnSpc>
            </a:pPr>
            <a:r>
              <a:rPr lang="cs-CZ" altLang="cs-CZ" b="1"/>
              <a:t>Optimální načasování investice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/>
              <a:t>Zařízení s rozdílnou životností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/>
              <a:t>Rozhodnutí o náhradě stávajícího zařízení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/>
              <a:t>„Přebytečná kapacita“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/>
              <a:t>NPV výdajů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/>
              <a:t>Kolísání vytíženosti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8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8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8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8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8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8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1" grpId="0" build="p"/>
    </p:bldLst>
  </p:timing>
</p:sld>
</file>

<file path=ppt/theme/theme1.xml><?xml version="1.0" encoding="utf-8"?>
<a:theme xmlns:a="http://schemas.openxmlformats.org/drawingml/2006/main" name="Oblouky">
  <a:themeElements>
    <a:clrScheme name="Oblouky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Oblouk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Oblouky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blouky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blouky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louky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louky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louky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louky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louky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louky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louky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</TotalTime>
  <Words>891</Words>
  <Application>Microsoft Macintosh PowerPoint</Application>
  <PresentationFormat>Předvádění na obrazovce (4:3)</PresentationFormat>
  <Paragraphs>120</Paragraphs>
  <Slides>18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18</vt:i4>
      </vt:variant>
    </vt:vector>
  </HeadingPairs>
  <TitlesOfParts>
    <vt:vector size="26" baseType="lpstr">
      <vt:lpstr>Arial</vt:lpstr>
      <vt:lpstr>Wingdings</vt:lpstr>
      <vt:lpstr>Calibri</vt:lpstr>
      <vt:lpstr>Times New Roman</vt:lpstr>
      <vt:lpstr>Arial Black</vt:lpstr>
      <vt:lpstr>Oblouky</vt:lpstr>
      <vt:lpstr>Editor rovnic 3.0</vt:lpstr>
      <vt:lpstr>Graf aplikace Microsoft Excel</vt:lpstr>
      <vt:lpstr>Finance a podnikání</vt:lpstr>
      <vt:lpstr>Co je inflace?</vt:lpstr>
      <vt:lpstr>Reálný a nominální diskont</vt:lpstr>
      <vt:lpstr>Reálné nebo nominální hodnoty?</vt:lpstr>
      <vt:lpstr>Důvody pro použití nominálního CF</vt:lpstr>
      <vt:lpstr>Prezentace aplikace PowerPoint</vt:lpstr>
      <vt:lpstr>Prezentace aplikace PowerPoint</vt:lpstr>
      <vt:lpstr>Daňový štít</vt:lpstr>
      <vt:lpstr>Investiční rozhodnutí s použitím NPV</vt:lpstr>
      <vt:lpstr>Optimální načasování investice</vt:lpstr>
      <vt:lpstr>Rozhodnutí o náhradě stávajícího zařízení</vt:lpstr>
      <vt:lpstr>Výpočet ekonomické doby životnosti</vt:lpstr>
      <vt:lpstr>Ekonomická životnost - řešení</vt:lpstr>
      <vt:lpstr>Ekonomická životnost - řešení</vt:lpstr>
      <vt:lpstr>Ekonomická životnost - příklad</vt:lpstr>
      <vt:lpstr>„Přebytečná kapacita“</vt:lpstr>
      <vt:lpstr>NPV výdajů</vt:lpstr>
      <vt:lpstr>Kolísání vytíženosti</vt:lpstr>
    </vt:vector>
  </TitlesOfParts>
  <Company>ČVUT fakulta elektrotechnická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Podnikový management</dc:title>
  <dc:creator>StaryO</dc:creator>
  <cp:lastModifiedBy>Stary, Oldrich</cp:lastModifiedBy>
  <cp:revision>117</cp:revision>
  <dcterms:created xsi:type="dcterms:W3CDTF">2004-09-17T11:11:15Z</dcterms:created>
  <dcterms:modified xsi:type="dcterms:W3CDTF">2023-04-05T09:09:35Z</dcterms:modified>
</cp:coreProperties>
</file>