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83" r:id="rId2"/>
  </p:sldMasterIdLst>
  <p:sldIdLst>
    <p:sldId id="260" r:id="rId3"/>
    <p:sldId id="271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85" r:id="rId14"/>
    <p:sldId id="286" r:id="rId15"/>
    <p:sldId id="287" r:id="rId16"/>
    <p:sldId id="288" r:id="rId17"/>
    <p:sldId id="28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743700" cy="98933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0000"/>
    <a:srgbClr val="000000"/>
    <a:srgbClr val="66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71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50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818AEEF9-9FC4-4908-8983-6E18BEA1DFD2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A1AD9-AA90-4835-A2EA-8FCDF5F514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227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01480-CE54-4034-A780-2448B05F9B7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46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ADD2E01-EA0B-496E-B7ED-04632AFE3B8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8011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0B269-C965-46CE-A13E-79F1C7D7F31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9092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Odlřich Starý, 2004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/>
              <a:t>-</a:t>
            </a:r>
            <a:fld id="{818AEEF9-9FC4-4908-8983-6E18BEA1DFD2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224663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722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02777-E58F-437C-BBE5-070A56DC60B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3183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A9FE4-F59C-415C-8304-1D48B91FACF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5253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F39A-585D-44EB-9367-888F3BF291B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166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52CAC-8287-4A4B-A06E-91F0E1C429C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780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7A2E2-5347-4A1D-8752-21D8F192CD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6323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F2B5C-0422-41AE-AA20-53DD1CA309A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316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5E48E-7C7F-4947-B76F-E602B9319DC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640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B61FF-2661-4D69-9429-64C6A065362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316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9023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5551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70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65521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4726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6732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AD9-AA90-4835-A2EA-8FCDF5F51478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663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02777-E58F-437C-BBE5-070A56DC60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95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1480-CE54-4034-A780-2448B05F9B7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279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79388" y="6237288"/>
            <a:ext cx="4537075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859338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2011</a:t>
            </a:r>
            <a:endParaRPr lang="en-US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732588" y="623728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F4C4258-B140-4571-9029-BCD623B1861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53996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A9FE4-F59C-415C-8304-1D48B91FACF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5846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CF39A-585D-44EB-9367-888F3BF291B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322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52CAC-8287-4A4B-A06E-91F0E1C429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982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F2B5C-0422-41AE-AA20-53DD1CA309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07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5E48E-7C7F-4947-B76F-E602B9319D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48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B61FF-2661-4D69-9429-64C6A06536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008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FE6C791-804F-4A13-BCDD-A8B6AD16041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3610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 ho 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b="1" dirty="0">
                <a:effectLst/>
              </a:rPr>
              <a:t>Krátkodobé financování, řízení CF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 dirty="0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2021</a:t>
            </a:r>
            <a:endParaRPr lang="en-US" alt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Vlastní směnka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800"/>
              <a:t>podstatné části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označení listiny jako směnka pojaté do textu listiny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bezpodmínečný slib zaplatit určitou peněžní částku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[ </a:t>
            </a:r>
            <a:r>
              <a:rPr lang="cs-CZ" altLang="cs-CZ" sz="2400"/>
              <a:t>splatnost směnky</a:t>
            </a:r>
            <a:r>
              <a:rPr lang="en-US" altLang="cs-CZ" sz="2400"/>
              <a:t>]</a:t>
            </a:r>
            <a:r>
              <a:rPr lang="cs-CZ" altLang="cs-CZ" sz="2400"/>
              <a:t>, jinak na viděnou</a:t>
            </a:r>
          </a:p>
          <a:p>
            <a:pPr lvl="1">
              <a:lnSpc>
                <a:spcPct val="80000"/>
              </a:lnSpc>
            </a:pPr>
            <a:r>
              <a:rPr lang="en-US" altLang="cs-CZ" sz="2400"/>
              <a:t>[ </a:t>
            </a:r>
            <a:r>
              <a:rPr lang="cs-CZ" altLang="cs-CZ" sz="2400"/>
              <a:t>místo, kde má být placeno</a:t>
            </a:r>
            <a:r>
              <a:rPr lang="en-US" altLang="cs-CZ" sz="2400"/>
              <a:t> ]</a:t>
            </a:r>
            <a:r>
              <a:rPr lang="cs-CZ" altLang="cs-CZ" sz="2400"/>
              <a:t>, jinak směnečníkovo sídlo či bydliště</a:t>
            </a:r>
            <a:endParaRPr lang="en-US" altLang="cs-CZ" sz="2400"/>
          </a:p>
          <a:p>
            <a:pPr lvl="1">
              <a:lnSpc>
                <a:spcPct val="80000"/>
              </a:lnSpc>
            </a:pPr>
            <a:r>
              <a:rPr lang="cs-CZ" altLang="cs-CZ" sz="2400"/>
              <a:t>jméno toho, komu má být placeno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datum a </a:t>
            </a:r>
            <a:r>
              <a:rPr lang="en-US" altLang="cs-CZ" sz="2400"/>
              <a:t>[</a:t>
            </a:r>
            <a:r>
              <a:rPr lang="cs-CZ" altLang="cs-CZ" sz="2400"/>
              <a:t> místo vystavení směnky </a:t>
            </a:r>
            <a:r>
              <a:rPr lang="en-US" altLang="cs-CZ" sz="2400"/>
              <a:t>]</a:t>
            </a:r>
            <a:r>
              <a:rPr lang="cs-CZ" altLang="cs-CZ" sz="2400"/>
              <a:t>, jinak místo u jména výstavce</a:t>
            </a:r>
          </a:p>
          <a:p>
            <a:pPr lvl="1">
              <a:lnSpc>
                <a:spcPct val="80000"/>
              </a:lnSpc>
            </a:pPr>
            <a:r>
              <a:rPr lang="cs-CZ" altLang="cs-CZ" sz="2400"/>
              <a:t>vlastnoruční podpis výstavce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přijetí směnky není nutné!!!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příklad</a:t>
            </a:r>
          </a:p>
        </p:txBody>
      </p:sp>
    </p:spTree>
    <p:extLst>
      <p:ext uri="{BB962C8B-B14F-4D97-AF65-F5344CB8AC3E}">
        <p14:creationId xmlns:p14="http://schemas.microsoft.com/office/powerpoint/2010/main" val="343154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0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05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Literatura ke směnkám</a:t>
            </a: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900113" y="1916113"/>
            <a:ext cx="7559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Ludvík Kopáč: Směnky a směnečné právo, PROSPEKTRUM Praha, 1992, ISBN 80-85431-43-2</a:t>
            </a:r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1979613" y="4076700"/>
            <a:ext cx="5184775" cy="822325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2400" b="1"/>
              <a:t>Nebojte se směnek, používejte předtisknuté formuláře!</a:t>
            </a:r>
          </a:p>
        </p:txBody>
      </p:sp>
    </p:spTree>
    <p:extLst>
      <p:ext uri="{BB962C8B-B14F-4D97-AF65-F5344CB8AC3E}">
        <p14:creationId xmlns:p14="http://schemas.microsoft.com/office/powerpoint/2010/main" val="52489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pohledávek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vznik </a:t>
            </a:r>
          </a:p>
          <a:p>
            <a:r>
              <a:rPr lang="cs-CZ" dirty="0"/>
              <a:t>zánik </a:t>
            </a:r>
          </a:p>
          <a:p>
            <a:pPr lvl="1"/>
            <a:r>
              <a:rPr lang="cs-CZ" dirty="0"/>
              <a:t>odstoupením od smlouvy (§2001 a následující NOZ)</a:t>
            </a:r>
          </a:p>
          <a:p>
            <a:pPr lvl="1"/>
            <a:r>
              <a:rPr lang="cs-CZ" dirty="0"/>
              <a:t>prominutím dluhu (§1995 a následující NOZ)</a:t>
            </a:r>
          </a:p>
          <a:p>
            <a:pPr lvl="1"/>
            <a:r>
              <a:rPr lang="cs-CZ" dirty="0"/>
              <a:t>v důsledku zániku jedné strany (například zánik společnosti §2744)</a:t>
            </a:r>
          </a:p>
          <a:p>
            <a:pPr lvl="1"/>
            <a:r>
              <a:rPr lang="cs-CZ" dirty="0"/>
              <a:t>rozhodnutím státního orgánu</a:t>
            </a:r>
          </a:p>
          <a:p>
            <a:r>
              <a:rPr lang="cs-CZ" dirty="0"/>
              <a:t>započtení (§1982 a následující NOZ)</a:t>
            </a:r>
          </a:p>
          <a:p>
            <a:r>
              <a:rPr lang="cs-CZ" dirty="0"/>
              <a:t>podstoupení (§1879 a následující NOZ)</a:t>
            </a:r>
          </a:p>
          <a:p>
            <a:r>
              <a:rPr lang="cs-CZ" dirty="0"/>
              <a:t>promlčení (§609 - §653 NOZ a jiné, obecná promlčecí lhůta je tři roky, lze sjednat i jinak v rozmezí 1 – 15 let, majetkové právo má promlčecí obecnou lhůtu deset let)</a:t>
            </a:r>
          </a:p>
        </p:txBody>
      </p:sp>
    </p:spTree>
    <p:extLst>
      <p:ext uri="{BB962C8B-B14F-4D97-AF65-F5344CB8AC3E}">
        <p14:creationId xmlns:p14="http://schemas.microsoft.com/office/powerpoint/2010/main" val="270646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Zajištění pohledávek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záloha (§1807)</a:t>
            </a:r>
          </a:p>
          <a:p>
            <a:r>
              <a:rPr lang="cs-CZ" dirty="0"/>
              <a:t>zástavní právo (§1309 a dále)</a:t>
            </a:r>
          </a:p>
          <a:p>
            <a:r>
              <a:rPr lang="cs-CZ" dirty="0"/>
              <a:t>převodem práv (§2040)</a:t>
            </a:r>
          </a:p>
          <a:p>
            <a:r>
              <a:rPr lang="cs-CZ" dirty="0"/>
              <a:t>smluvní pokuta (§2048)</a:t>
            </a:r>
          </a:p>
          <a:p>
            <a:r>
              <a:rPr lang="cs-CZ" dirty="0"/>
              <a:t>ručení (§2018)</a:t>
            </a:r>
          </a:p>
          <a:p>
            <a:r>
              <a:rPr lang="cs-CZ" dirty="0"/>
              <a:t>bankovní záruka (§2029 – finanční záruka, kdy výstavcem je banka nebo spořitelní a úvěrní družstvo)</a:t>
            </a:r>
          </a:p>
          <a:p>
            <a:r>
              <a:rPr lang="cs-CZ" dirty="0"/>
              <a:t>faktoring</a:t>
            </a:r>
          </a:p>
          <a:p>
            <a:r>
              <a:rPr lang="cs-CZ" dirty="0"/>
              <a:t>forfaiting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423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Odpis a vymáhání pohledávek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jednorázový odpis</a:t>
            </a:r>
          </a:p>
          <a:p>
            <a:pPr lvl="1"/>
            <a:r>
              <a:rPr lang="cs-CZ" dirty="0"/>
              <a:t>dle zákona o dani z příjmů</a:t>
            </a:r>
          </a:p>
          <a:p>
            <a:pPr lvl="3"/>
            <a:r>
              <a:rPr lang="cs-CZ" dirty="0"/>
              <a:t>v případě prokazatelně nedobytných důvodů (např. společnost je v konkurzním řízení, zánik společnosti bez právního nástupce, zemřel dlužník a pohledávka nejde vymáhat u dědiců, …)</a:t>
            </a:r>
          </a:p>
          <a:p>
            <a:r>
              <a:rPr lang="cs-CZ" dirty="0"/>
              <a:t>soudní vymáhání</a:t>
            </a:r>
          </a:p>
          <a:p>
            <a:r>
              <a:rPr lang="cs-CZ" dirty="0"/>
              <a:t>exekuční řízení</a:t>
            </a:r>
          </a:p>
          <a:p>
            <a:r>
              <a:rPr lang="cs-CZ" dirty="0"/>
              <a:t>mimosoudní vymáhání</a:t>
            </a:r>
          </a:p>
          <a:p>
            <a:r>
              <a:rPr lang="cs-CZ" dirty="0"/>
              <a:t>externí </a:t>
            </a:r>
            <a:r>
              <a:rPr lang="cs-CZ" dirty="0" err="1"/>
              <a:t>vymahatelské</a:t>
            </a:r>
            <a:r>
              <a:rPr lang="cs-CZ" dirty="0"/>
              <a:t> agentury</a:t>
            </a:r>
          </a:p>
          <a:p>
            <a:r>
              <a:rPr lang="cs-CZ" dirty="0"/>
              <a:t>konkurzní řízení</a:t>
            </a:r>
          </a:p>
        </p:txBody>
      </p:sp>
    </p:spTree>
    <p:extLst>
      <p:ext uri="{BB962C8B-B14F-4D97-AF65-F5344CB8AC3E}">
        <p14:creationId xmlns:p14="http://schemas.microsoft.com/office/powerpoint/2010/main" val="982789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Poskytnutí obchodního úvěru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Vytvořte model pro poskytnutí obchodního úvěru</a:t>
            </a:r>
          </a:p>
          <a:p>
            <a:pPr lvl="1"/>
            <a:r>
              <a:rPr lang="cs-CZ" dirty="0"/>
              <a:t>vstupy</a:t>
            </a:r>
          </a:p>
          <a:p>
            <a:pPr lvl="2"/>
            <a:r>
              <a:rPr lang="cs-CZ" dirty="0"/>
              <a:t>pravděpodobnost zaplacení – p</a:t>
            </a:r>
          </a:p>
          <a:p>
            <a:pPr lvl="2"/>
            <a:r>
              <a:rPr lang="cs-CZ" dirty="0"/>
              <a:t>výnos – V</a:t>
            </a:r>
          </a:p>
          <a:p>
            <a:pPr lvl="2"/>
            <a:r>
              <a:rPr lang="cs-CZ" dirty="0"/>
              <a:t>náklad – N</a:t>
            </a:r>
          </a:p>
          <a:p>
            <a:pPr lvl="2"/>
            <a:r>
              <a:rPr lang="cs-CZ" dirty="0"/>
              <a:t>alternativní náklad kapitálu – r</a:t>
            </a:r>
          </a:p>
          <a:p>
            <a:pPr lvl="2"/>
            <a:r>
              <a:rPr lang="cs-CZ" dirty="0"/>
              <a:t>doba splatnosti faktury – D</a:t>
            </a:r>
          </a:p>
          <a:p>
            <a:pPr lvl="2"/>
            <a:r>
              <a:rPr lang="cs-CZ" dirty="0"/>
              <a:t>trvání roku - Y</a:t>
            </a:r>
          </a:p>
        </p:txBody>
      </p:sp>
    </p:spTree>
    <p:extLst>
      <p:ext uri="{BB962C8B-B14F-4D97-AF65-F5344CB8AC3E}">
        <p14:creationId xmlns:p14="http://schemas.microsoft.com/office/powerpoint/2010/main" val="2755450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Poskytnutí obchodního úvěru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Upravte model pro opakované objednávky</a:t>
            </a:r>
          </a:p>
          <a:p>
            <a:pPr lvl="1"/>
            <a:r>
              <a:rPr lang="cs-CZ" dirty="0"/>
              <a:t>vstupy</a:t>
            </a:r>
          </a:p>
          <a:p>
            <a:pPr lvl="2"/>
            <a:r>
              <a:rPr lang="cs-CZ" dirty="0"/>
              <a:t>po zaplacení se vrátí s pravděpodobností - </a:t>
            </a:r>
            <a:r>
              <a:rPr lang="cs-CZ" dirty="0" err="1"/>
              <a:t>pv</a:t>
            </a:r>
            <a:endParaRPr lang="cs-CZ" dirty="0"/>
          </a:p>
          <a:p>
            <a:pPr lvl="2"/>
            <a:r>
              <a:rPr lang="cs-CZ" dirty="0"/>
              <a:t>kolik opakuje objednávek - O</a:t>
            </a:r>
          </a:p>
          <a:p>
            <a:pPr lvl="2"/>
            <a:r>
              <a:rPr lang="cs-CZ" dirty="0"/>
              <a:t>s jakou pravděpodobností opět zaplatí - po</a:t>
            </a:r>
          </a:p>
          <a:p>
            <a:pPr lvl="2"/>
            <a:r>
              <a:rPr lang="cs-CZ" dirty="0"/>
              <a:t>interval objednávek - I</a:t>
            </a:r>
          </a:p>
        </p:txBody>
      </p:sp>
    </p:spTree>
    <p:extLst>
      <p:ext uri="{BB962C8B-B14F-4D97-AF65-F5344CB8AC3E}">
        <p14:creationId xmlns:p14="http://schemas.microsoft.com/office/powerpoint/2010/main" val="3793036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Řízení zásob</a:t>
            </a:r>
            <a:endParaRPr lang="en-US" altLang="cs-CZ"/>
          </a:p>
        </p:txBody>
      </p:sp>
      <p:sp>
        <p:nvSpPr>
          <p:cNvPr id="2877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12875"/>
            <a:ext cx="79248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závislá nebo nezávislá poptávka, výroba na zakázku</a:t>
            </a:r>
          </a:p>
          <a:p>
            <a:pPr>
              <a:lnSpc>
                <a:spcPct val="90000"/>
              </a:lnSpc>
            </a:pPr>
            <a:r>
              <a:rPr lang="cs-CZ" altLang="cs-CZ"/>
              <a:t>nezávislá poptávka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trend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cyklus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sezónnost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mimořádné události</a:t>
            </a:r>
          </a:p>
          <a:p>
            <a:pPr>
              <a:lnSpc>
                <a:spcPct val="90000"/>
              </a:lnSpc>
            </a:pPr>
            <a:r>
              <a:rPr lang="cs-CZ" altLang="cs-CZ"/>
              <a:t>závislá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odvozuje se z poptávky po jiném druhu zboží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29451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Základní model</a:t>
            </a:r>
            <a:endParaRPr lang="en-US" altLang="cs-CZ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stejnoměrná nezávislá poptávka</a:t>
            </a:r>
          </a:p>
          <a:p>
            <a:pPr lvl="1"/>
            <a:r>
              <a:rPr lang="cs-CZ" altLang="cs-CZ"/>
              <a:t>jaká je optimální velikost objednávky</a:t>
            </a:r>
          </a:p>
          <a:p>
            <a:pPr lvl="1"/>
            <a:r>
              <a:rPr lang="cs-CZ" altLang="cs-CZ"/>
              <a:t>kdy máme objednat</a:t>
            </a:r>
          </a:p>
          <a:p>
            <a:r>
              <a:rPr lang="cs-CZ" altLang="cs-CZ"/>
              <a:t>náklady na správu zásob - Nsz</a:t>
            </a:r>
          </a:p>
          <a:p>
            <a:r>
              <a:rPr lang="cs-CZ" altLang="cs-CZ"/>
              <a:t>náklady na doplnění zásob – Ndz</a:t>
            </a:r>
          </a:p>
          <a:p>
            <a:r>
              <a:rPr lang="cs-CZ" altLang="cs-CZ"/>
              <a:t>náklady z nedostatku zásob - Nnz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155503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Předpoklady</a:t>
            </a:r>
            <a:endParaRPr lang="en-US" altLang="cs-CZ"/>
          </a:p>
        </p:txBody>
      </p:sp>
      <p:sp>
        <p:nvSpPr>
          <p:cNvPr id="289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07413" cy="4530725"/>
          </a:xfrm>
        </p:spPr>
        <p:txBody>
          <a:bodyPr/>
          <a:lstStyle/>
          <a:p>
            <a:r>
              <a:rPr lang="cs-CZ" altLang="cs-CZ"/>
              <a:t>Ndz jsou jen fixní</a:t>
            </a:r>
          </a:p>
          <a:p>
            <a:r>
              <a:rPr lang="cs-CZ" altLang="cs-CZ"/>
              <a:t>cena výrobku je konstantní</a:t>
            </a:r>
          </a:p>
          <a:p>
            <a:r>
              <a:rPr lang="cs-CZ" altLang="cs-CZ"/>
              <a:t>není zpoždění mezi objednávkou a dodávkou</a:t>
            </a:r>
          </a:p>
          <a:p>
            <a:r>
              <a:rPr lang="cs-CZ" altLang="cs-CZ"/>
              <a:t>všechny parametry jsou známé a konstantní, poptávku uspokojíme na 100 %</a:t>
            </a:r>
          </a:p>
          <a:p>
            <a:r>
              <a:rPr lang="cs-CZ" altLang="cs-CZ"/>
              <a:t>jeden druh výrobku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12779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Pracovní kapitál</a:t>
            </a:r>
            <a:endParaRPr lang="en-US" altLang="cs-CZ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Oběžná aktiva – krátkodobá pasiva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Řízení zásob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Řízení pohledávek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Řízení likvidity</a:t>
            </a:r>
            <a:endParaRPr lang="en-US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190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Proměnné a konstanty</a:t>
            </a:r>
            <a:endParaRPr lang="en-US" altLang="cs-CZ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924800" cy="3609975"/>
          </a:xfrm>
        </p:spPr>
        <p:txBody>
          <a:bodyPr/>
          <a:lstStyle/>
          <a:p>
            <a:r>
              <a:rPr lang="cs-CZ" altLang="cs-CZ"/>
              <a:t>q – velikost jedné objednávky v kusech</a:t>
            </a:r>
          </a:p>
          <a:p>
            <a:r>
              <a:rPr lang="cs-CZ" altLang="cs-CZ"/>
              <a:t>q* - optimální velikost objednávky</a:t>
            </a:r>
          </a:p>
          <a:p>
            <a:r>
              <a:rPr lang="cs-CZ" altLang="cs-CZ"/>
              <a:t>SN – stálé náklady na doplnění zásob</a:t>
            </a:r>
          </a:p>
          <a:p>
            <a:r>
              <a:rPr lang="cs-CZ" altLang="cs-CZ"/>
              <a:t>A – roční poptávka v kusech</a:t>
            </a:r>
          </a:p>
          <a:p>
            <a:r>
              <a:rPr lang="cs-CZ" altLang="cs-CZ"/>
              <a:t>P – cena jednoho kusu výrobku</a:t>
            </a:r>
          </a:p>
          <a:p>
            <a:r>
              <a:rPr lang="cs-CZ" altLang="cs-CZ"/>
              <a:t>r – cena ušlé příležitosti, diskont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138756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Výsledky</a:t>
            </a:r>
            <a:endParaRPr lang="en-US" altLang="cs-CZ"/>
          </a:p>
        </p:txBody>
      </p:sp>
      <p:sp>
        <p:nvSpPr>
          <p:cNvPr id="29184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7924800" cy="3328988"/>
          </a:xfrm>
        </p:spPr>
        <p:txBody>
          <a:bodyPr/>
          <a:lstStyle/>
          <a:p>
            <a:r>
              <a:rPr lang="cs-CZ" altLang="cs-CZ"/>
              <a:t>průměrné množství zásob na skladě</a:t>
            </a:r>
          </a:p>
          <a:p>
            <a:pPr lvl="1"/>
            <a:r>
              <a:rPr lang="cs-CZ" altLang="cs-CZ"/>
              <a:t>q/2</a:t>
            </a:r>
          </a:p>
          <a:p>
            <a:r>
              <a:rPr lang="cs-CZ" altLang="cs-CZ"/>
              <a:t>počet objednávek za rok</a:t>
            </a:r>
          </a:p>
          <a:p>
            <a:pPr lvl="1"/>
            <a:r>
              <a:rPr lang="cs-CZ" altLang="cs-CZ"/>
              <a:t>A/q</a:t>
            </a:r>
          </a:p>
          <a:p>
            <a:r>
              <a:rPr lang="cs-CZ" altLang="cs-CZ"/>
              <a:t>dodací cyklus T</a:t>
            </a:r>
          </a:p>
          <a:p>
            <a:pPr lvl="1"/>
            <a:r>
              <a:rPr lang="cs-CZ" altLang="cs-CZ"/>
              <a:t>365*q/A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94812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Celkové náklady</a:t>
            </a:r>
            <a:endParaRPr lang="en-US" altLang="cs-CZ"/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637463" cy="2276475"/>
          </a:xfrm>
        </p:spPr>
        <p:txBody>
          <a:bodyPr/>
          <a:lstStyle/>
          <a:p>
            <a:r>
              <a:rPr lang="cs-CZ" altLang="cs-CZ" sz="2800" dirty="0" err="1"/>
              <a:t>Nc</a:t>
            </a:r>
            <a:r>
              <a:rPr lang="cs-CZ" altLang="cs-CZ" sz="2800" dirty="0"/>
              <a:t> = </a:t>
            </a:r>
            <a:r>
              <a:rPr lang="cs-CZ" altLang="cs-CZ" sz="2800" dirty="0" err="1"/>
              <a:t>Nsz</a:t>
            </a:r>
            <a:r>
              <a:rPr lang="cs-CZ" altLang="cs-CZ" sz="2800" dirty="0"/>
              <a:t> + </a:t>
            </a:r>
            <a:r>
              <a:rPr lang="cs-CZ" altLang="cs-CZ" sz="2800" dirty="0" err="1"/>
              <a:t>Ndz</a:t>
            </a:r>
            <a:endParaRPr lang="cs-CZ" altLang="cs-CZ" sz="2800" dirty="0"/>
          </a:p>
          <a:p>
            <a:pPr lvl="1"/>
            <a:r>
              <a:rPr lang="cs-CZ" altLang="cs-CZ" sz="2600" dirty="0" err="1"/>
              <a:t>Nsz</a:t>
            </a:r>
            <a:r>
              <a:rPr lang="cs-CZ" altLang="cs-CZ" sz="2600" dirty="0"/>
              <a:t> = q/2 * r * P</a:t>
            </a:r>
          </a:p>
          <a:p>
            <a:pPr lvl="1"/>
            <a:r>
              <a:rPr lang="cs-CZ" altLang="cs-CZ" sz="2600" dirty="0" err="1"/>
              <a:t>Ndz</a:t>
            </a:r>
            <a:r>
              <a:rPr lang="cs-CZ" altLang="cs-CZ" sz="2600" dirty="0"/>
              <a:t> =  SN * A/q</a:t>
            </a:r>
          </a:p>
          <a:p>
            <a:r>
              <a:rPr lang="cs-CZ" altLang="cs-CZ" sz="2800" dirty="0"/>
              <a:t>optimalizací nalezněte q*</a:t>
            </a:r>
            <a:endParaRPr lang="en-US" altLang="cs-CZ" sz="2800" dirty="0"/>
          </a:p>
        </p:txBody>
      </p:sp>
      <p:graphicFrame>
        <p:nvGraphicFramePr>
          <p:cNvPr id="292868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1924298"/>
              </p:ext>
            </p:extLst>
          </p:nvPr>
        </p:nvGraphicFramePr>
        <p:xfrm>
          <a:off x="1660525" y="4098925"/>
          <a:ext cx="3887788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11" name="Rovnice" r:id="rId3" imgW="1002960" imgH="444240" progId="Equation.3">
                  <p:embed/>
                </p:oleObj>
              </mc:Choice>
              <mc:Fallback>
                <p:oleObj name="Rovnice" r:id="rId3" imgW="1002960" imgH="444240" progId="Equation.3">
                  <p:embed/>
                  <p:pic>
                    <p:nvPicPr>
                      <p:cNvPr id="2928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4098925"/>
                        <a:ext cx="3887788" cy="1722438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377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</a:t>
            </a:r>
            <a:endParaRPr lang="en-US" altLang="cs-CZ"/>
          </a:p>
        </p:txBody>
      </p:sp>
      <p:sp>
        <p:nvSpPr>
          <p:cNvPr id="293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Určete optimální velikost objednávky materiálu pro výrobek, když roční poptávka je 360 ks, diskont r = 5 %, cena materiálu pro jeden kus výrobku je 720 Kč, náklady na jednu objednávku jsou 300 Kč.</a:t>
            </a:r>
            <a:endParaRPr lang="en-US" altLang="cs-CZ"/>
          </a:p>
        </p:txBody>
      </p:sp>
      <p:sp>
        <p:nvSpPr>
          <p:cNvPr id="293892" name="Text Box 4"/>
          <p:cNvSpPr txBox="1">
            <a:spLocks noChangeArrowheads="1"/>
          </p:cNvSpPr>
          <p:nvPr/>
        </p:nvSpPr>
        <p:spPr bwMode="auto">
          <a:xfrm>
            <a:off x="755650" y="4868863"/>
            <a:ext cx="68405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Výsledek je 77,46 ks, tj. 78 kusů, za rok 5 objednávek.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7256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3800"/>
              <a:t>Opuštění zjednodušujících předpokladů</a:t>
            </a:r>
            <a:endParaRPr lang="en-US" altLang="cs-CZ" sz="380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800"/>
              <a:t>Proměnné náklady na doplnění zásob PN</a:t>
            </a:r>
          </a:p>
          <a:p>
            <a:pPr lvl="1"/>
            <a:r>
              <a:rPr lang="cs-CZ" altLang="cs-CZ" sz="2400"/>
              <a:t>Ndz = (SN + PN * q) * A/q</a:t>
            </a:r>
          </a:p>
          <a:p>
            <a:pPr lvl="1"/>
            <a:r>
              <a:rPr lang="cs-CZ" altLang="cs-CZ" sz="2400"/>
              <a:t>Dojde ke změně optimálního množství?</a:t>
            </a:r>
          </a:p>
          <a:p>
            <a:r>
              <a:rPr lang="cs-CZ" altLang="cs-CZ" sz="2800"/>
              <a:t>Množstevní rabaty – pásma slev sj</a:t>
            </a:r>
          </a:p>
          <a:p>
            <a:pPr lvl="1"/>
            <a:r>
              <a:rPr lang="cs-CZ" altLang="cs-CZ" sz="2400"/>
              <a:t>P* = (1-sj) P</a:t>
            </a:r>
          </a:p>
          <a:p>
            <a:pPr lvl="2"/>
            <a:r>
              <a:rPr lang="cs-CZ" altLang="cs-CZ" sz="2000"/>
              <a:t>pokud je sj spojitá a závislá na q, lze řešit analyticky</a:t>
            </a:r>
          </a:p>
          <a:p>
            <a:pPr lvl="2"/>
            <a:r>
              <a:rPr lang="cs-CZ" altLang="cs-CZ" sz="2000"/>
              <a:t>jinak vypočteme hodnoty celkových nákladů pro hranice v závislosti na optimální velikosti dodávky bez rabatu – zahrneme do výpočtu úsporu ve výši A * sj * P</a:t>
            </a:r>
            <a:endParaRPr lang="en-US" altLang="cs-CZ" sz="2000"/>
          </a:p>
        </p:txBody>
      </p:sp>
    </p:spTree>
    <p:extLst>
      <p:ext uri="{BB962C8B-B14F-4D97-AF65-F5344CB8AC3E}">
        <p14:creationId xmlns:p14="http://schemas.microsoft.com/office/powerpoint/2010/main" val="3463357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 s rabaty</a:t>
            </a:r>
            <a:endParaRPr lang="en-US" altLang="cs-CZ"/>
          </a:p>
        </p:txBody>
      </p:sp>
      <p:sp>
        <p:nvSpPr>
          <p:cNvPr id="295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Roční poptávka je 1560 kusů, cena materiálu pro jeden výrobek je 20.000,- Kč, rabaty jsou 2% pro 51-100 kusů a 5% nad 100 ks. Stálé náklady jsou 900 Kč/dodávku, diskont je 5 %.</a:t>
            </a:r>
          </a:p>
          <a:p>
            <a:pPr lvl="1"/>
            <a:r>
              <a:rPr lang="cs-CZ" altLang="cs-CZ"/>
              <a:t>výpočtem bez rabatu je q* = 53 kusů</a:t>
            </a:r>
          </a:p>
          <a:p>
            <a:pPr lvl="1"/>
            <a:r>
              <a:rPr lang="cs-CZ" altLang="cs-CZ"/>
              <a:t>vypočteme celkové náklady pro 53 a 101 kusů a zvolíme variantu s nejnižšími náklady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634819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3800"/>
              <a:t>Zpoždění mezi dodávkou a objednávkou</a:t>
            </a:r>
            <a:endParaRPr lang="en-US" altLang="cs-CZ" sz="3800"/>
          </a:p>
        </p:txBody>
      </p:sp>
      <p:sp>
        <p:nvSpPr>
          <p:cNvPr id="296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známe dobu L od objednání do dodání</a:t>
            </a:r>
          </a:p>
          <a:p>
            <a:r>
              <a:rPr lang="cs-CZ" altLang="cs-CZ"/>
              <a:t>z této doby odvodíme velikost zásob R, kdy je již nutné objednávat</a:t>
            </a:r>
          </a:p>
          <a:p>
            <a:r>
              <a:rPr lang="cs-CZ" altLang="cs-CZ"/>
              <a:t>záleží na intervalu kontroly stavu zásob</a:t>
            </a:r>
          </a:p>
          <a:p>
            <a:pPr lvl="1"/>
            <a:r>
              <a:rPr lang="cs-CZ" altLang="cs-CZ"/>
              <a:t>denní</a:t>
            </a:r>
          </a:p>
          <a:p>
            <a:pPr lvl="2"/>
            <a:r>
              <a:rPr lang="cs-CZ" altLang="cs-CZ"/>
              <a:t>R = Aden * L</a:t>
            </a:r>
          </a:p>
          <a:p>
            <a:pPr lvl="1"/>
            <a:r>
              <a:rPr lang="cs-CZ" altLang="cs-CZ"/>
              <a:t>v intervalech M</a:t>
            </a:r>
          </a:p>
          <a:p>
            <a:pPr lvl="2"/>
            <a:r>
              <a:rPr lang="cs-CZ" altLang="cs-CZ"/>
              <a:t>R = Aden *(L+</a:t>
            </a:r>
            <a:r>
              <a:rPr lang="en-US" altLang="cs-CZ"/>
              <a:t>&lt;0,5;</a:t>
            </a:r>
            <a:r>
              <a:rPr lang="cs-CZ" altLang="cs-CZ"/>
              <a:t>0,7</a:t>
            </a:r>
            <a:r>
              <a:rPr lang="en-US" altLang="cs-CZ"/>
              <a:t>&gt;</a:t>
            </a:r>
            <a:r>
              <a:rPr lang="cs-CZ" altLang="cs-CZ"/>
              <a:t>M)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28143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Pojistná zásoba</a:t>
            </a:r>
            <a:endParaRPr lang="en-US" altLang="cs-CZ"/>
          </a:p>
        </p:txBody>
      </p:sp>
      <p:sp>
        <p:nvSpPr>
          <p:cNvPr id="297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cs-CZ" altLang="cs-CZ" sz="2800"/>
              <a:t>O pojistnou zásobu B se zvýší tzv. objednací úroveň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Pokud známe náklady na nedodání zboží (nejistotní náklady), lze spočítat optimální velikost pojistné zásoby B, která minimalizuje součet nákladů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nebo vyjdeme ze statistických údajů a pro danou směrodatnou odchylku poptávky a pro danou úroveň pokrytí poptávky stanovíme pojistnou zásobu B (1 </a:t>
            </a:r>
            <a:r>
              <a:rPr lang="el-GR" altLang="cs-CZ" sz="2800">
                <a:cs typeface="Arial" panose="020B0604020202020204" pitchFamily="34" charset="0"/>
              </a:rPr>
              <a:t>σ</a:t>
            </a:r>
            <a:r>
              <a:rPr lang="cs-CZ" altLang="cs-CZ" sz="2800">
                <a:cs typeface="Arial" panose="020B0604020202020204" pitchFamily="34" charset="0"/>
              </a:rPr>
              <a:t> = 85 %, 3 </a:t>
            </a:r>
            <a:r>
              <a:rPr lang="el-GR" altLang="cs-CZ" sz="2800">
                <a:cs typeface="Arial" panose="020B0604020202020204" pitchFamily="34" charset="0"/>
              </a:rPr>
              <a:t>σ</a:t>
            </a:r>
            <a:r>
              <a:rPr lang="cs-CZ" altLang="cs-CZ" sz="2800">
                <a:cs typeface="Arial" panose="020B0604020202020204" pitchFamily="34" charset="0"/>
              </a:rPr>
              <a:t> = 99,9 %, ...)</a:t>
            </a:r>
            <a:endParaRPr lang="el-GR" altLang="cs-CZ" sz="28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61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Více výrobků</a:t>
            </a:r>
            <a:endParaRPr lang="en-US" altLang="cs-CZ"/>
          </a:p>
        </p:txBody>
      </p:sp>
      <p:sp>
        <p:nvSpPr>
          <p:cNvPr id="299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ABC systém</a:t>
            </a:r>
          </a:p>
          <a:p>
            <a:pPr lvl="1"/>
            <a:r>
              <a:rPr lang="cs-CZ" altLang="cs-CZ"/>
              <a:t>kategorie výrobků A, B a C, kde A má nejvyšší význam – podíl na tržbách, na velikosti zásob, jiná důležitost</a:t>
            </a:r>
          </a:p>
          <a:p>
            <a:pPr lvl="1"/>
            <a:r>
              <a:rPr lang="cs-CZ" altLang="cs-CZ"/>
              <a:t>lze i podle jiných ukazatelů, záleží na vedení firmy</a:t>
            </a:r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3425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Další přístupy</a:t>
            </a:r>
            <a:endParaRPr lang="en-US" altLang="cs-CZ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normované hodnoty</a:t>
            </a:r>
          </a:p>
          <a:p>
            <a:r>
              <a:rPr lang="cs-CZ" altLang="cs-CZ"/>
              <a:t>JIT</a:t>
            </a:r>
          </a:p>
          <a:p>
            <a:r>
              <a:rPr lang="cs-CZ" altLang="cs-CZ"/>
              <a:t>on-line systémy</a:t>
            </a:r>
          </a:p>
          <a:p>
            <a:r>
              <a:rPr lang="cs-CZ" altLang="cs-CZ"/>
              <a:t>jiné?</a:t>
            </a:r>
          </a:p>
          <a:p>
            <a:endParaRPr lang="cs-CZ" altLang="cs-CZ"/>
          </a:p>
          <a:p>
            <a:r>
              <a:rPr lang="cs-CZ" altLang="cs-CZ"/>
              <a:t>Odkazy</a:t>
            </a:r>
          </a:p>
          <a:p>
            <a:pPr lvl="1"/>
            <a:r>
              <a:rPr lang="en-US" altLang="cs-CZ"/>
              <a:t>http://www.youtube.com/watch?v=tO5MmOBdkxk</a:t>
            </a:r>
          </a:p>
        </p:txBody>
      </p:sp>
    </p:spTree>
    <p:extLst>
      <p:ext uri="{BB962C8B-B14F-4D97-AF65-F5344CB8AC3E}">
        <p14:creationId xmlns:p14="http://schemas.microsoft.com/office/powerpoint/2010/main" val="1685168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Směnka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z="2800"/>
              <a:t>převoditelný cenný papír</a:t>
            </a:r>
          </a:p>
          <a:p>
            <a:r>
              <a:rPr lang="cs-CZ" altLang="cs-CZ" sz="2800"/>
              <a:t>dle výstavce</a:t>
            </a:r>
          </a:p>
          <a:p>
            <a:pPr lvl="1"/>
            <a:r>
              <a:rPr lang="cs-CZ" altLang="cs-CZ" sz="2400"/>
              <a:t>vlastní</a:t>
            </a:r>
          </a:p>
          <a:p>
            <a:pPr lvl="1"/>
            <a:r>
              <a:rPr lang="cs-CZ" altLang="cs-CZ" sz="2400"/>
              <a:t>cizí</a:t>
            </a:r>
          </a:p>
          <a:p>
            <a:r>
              <a:rPr lang="cs-CZ" altLang="cs-CZ" sz="2800"/>
              <a:t>dle doby splacení</a:t>
            </a:r>
          </a:p>
          <a:p>
            <a:pPr lvl="1"/>
            <a:r>
              <a:rPr lang="cs-CZ" altLang="cs-CZ" sz="2400"/>
              <a:t>na viděnou (vistasměnka)</a:t>
            </a:r>
          </a:p>
          <a:p>
            <a:pPr lvl="1"/>
            <a:r>
              <a:rPr lang="cs-CZ" altLang="cs-CZ" sz="2400"/>
              <a:t>na určitý čas po viděné (časová vistasměnka)</a:t>
            </a:r>
          </a:p>
          <a:p>
            <a:pPr lvl="1"/>
            <a:r>
              <a:rPr lang="cs-CZ" altLang="cs-CZ" sz="2400"/>
              <a:t>na určitý čas po vystavení směnky (dato směnka)</a:t>
            </a:r>
          </a:p>
          <a:p>
            <a:pPr lvl="1"/>
            <a:r>
              <a:rPr lang="cs-CZ" altLang="cs-CZ" sz="2400"/>
              <a:t>na určitý den (fixní nebo denní směnka)</a:t>
            </a:r>
          </a:p>
        </p:txBody>
      </p:sp>
    </p:spTree>
    <p:extLst>
      <p:ext uri="{BB962C8B-B14F-4D97-AF65-F5344CB8AC3E}">
        <p14:creationId xmlns:p14="http://schemas.microsoft.com/office/powerpoint/2010/main" val="206964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95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Právní úprava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zákon směnečný a šekový 191/1950 Sb.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Ženevské směnečné úmluvy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angloamerické směnečné právo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ze zákona je směnka cenným papírem na řad, převoditelná je indosamentem (rubopisem)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směnečná přísnost 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rigor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cambialis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) jak pro dlužníka tak i pro věřitele </a:t>
            </a:r>
          </a:p>
        </p:txBody>
      </p:sp>
    </p:spTree>
    <p:extLst>
      <p:ext uri="{BB962C8B-B14F-4D97-AF65-F5344CB8AC3E}">
        <p14:creationId xmlns:p14="http://schemas.microsoft.com/office/powerpoint/2010/main" val="18556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Příklady ze zákona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§58</a:t>
            </a:r>
          </a:p>
          <a:p>
            <a:pPr lvl="1"/>
            <a:r>
              <a:rPr lang="cs-CZ" altLang="cs-CZ" dirty="0"/>
              <a:t>Příjemce pro čest je zavázán majiteli a indosantům, kteří následují za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poctěným</a:t>
            </a:r>
            <a:r>
              <a:rPr lang="cs-CZ" altLang="cs-CZ" dirty="0"/>
              <a:t>, stejně jako poctěný</a:t>
            </a:r>
          </a:p>
          <a:p>
            <a:r>
              <a:rPr lang="cs-CZ" altLang="cs-CZ" dirty="0"/>
              <a:t>§13</a:t>
            </a:r>
          </a:p>
          <a:p>
            <a:pPr lvl="1"/>
            <a:r>
              <a:rPr lang="cs-CZ" altLang="cs-CZ" dirty="0"/>
              <a:t>V indosamentu nemusí být udán indosatář, indosament může záležet i v pouhém podpisu indosantově (blankoindosament)</a:t>
            </a:r>
          </a:p>
        </p:txBody>
      </p:sp>
    </p:spTree>
    <p:extLst>
      <p:ext uri="{BB962C8B-B14F-4D97-AF65-F5344CB8AC3E}">
        <p14:creationId xmlns:p14="http://schemas.microsoft.com/office/powerpoint/2010/main" val="70920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Cizí směnka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685347" y="1732450"/>
            <a:ext cx="7765321" cy="405875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podstatné</a:t>
            </a:r>
            <a:r>
              <a:rPr lang="cs-CZ" altLang="cs-CZ" sz="2800" dirty="0"/>
              <a:t> části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označení listiny jako směnka pojaté do textu listiny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bezpodmínečný příkaz zaplatit určitou peněžní částku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jméno toho, kdo má platit (směnečník, trasát)</a:t>
            </a:r>
          </a:p>
          <a:p>
            <a:pPr lvl="1">
              <a:lnSpc>
                <a:spcPct val="80000"/>
              </a:lnSpc>
            </a:pPr>
            <a:r>
              <a:rPr lang="en-US" altLang="cs-CZ" sz="2400" dirty="0"/>
              <a:t>[ </a:t>
            </a:r>
            <a:r>
              <a:rPr lang="cs-CZ" altLang="cs-CZ" sz="2400" dirty="0"/>
              <a:t>splatnost směnky</a:t>
            </a:r>
            <a:r>
              <a:rPr lang="en-US" altLang="cs-CZ" sz="2400" dirty="0"/>
              <a:t>]</a:t>
            </a:r>
            <a:r>
              <a:rPr lang="cs-CZ" altLang="cs-CZ" sz="2400" dirty="0"/>
              <a:t>, jinak na viděnou</a:t>
            </a:r>
          </a:p>
          <a:p>
            <a:pPr lvl="1">
              <a:lnSpc>
                <a:spcPct val="80000"/>
              </a:lnSpc>
            </a:pPr>
            <a:r>
              <a:rPr lang="en-US" altLang="cs-CZ" sz="2400" dirty="0"/>
              <a:t>[ </a:t>
            </a:r>
            <a:r>
              <a:rPr lang="cs-CZ" altLang="cs-CZ" sz="2400" dirty="0"/>
              <a:t>místo, kde má být placeno</a:t>
            </a:r>
            <a:r>
              <a:rPr lang="en-US" altLang="cs-CZ" sz="2400" dirty="0"/>
              <a:t> ]</a:t>
            </a:r>
            <a:r>
              <a:rPr lang="cs-CZ" altLang="cs-CZ" sz="2400" dirty="0"/>
              <a:t>, jinak směnečníkovo sídlo či bydliště</a:t>
            </a:r>
            <a:endParaRPr lang="en-US" altLang="cs-CZ" sz="2400" dirty="0"/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jméno toho, komu má být placeno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datum a </a:t>
            </a:r>
            <a:r>
              <a:rPr lang="en-US" altLang="cs-CZ" sz="2400" dirty="0"/>
              <a:t>[</a:t>
            </a:r>
            <a:r>
              <a:rPr lang="cs-CZ" altLang="cs-CZ" sz="2400" dirty="0"/>
              <a:t> místo vystavení směnky </a:t>
            </a:r>
            <a:r>
              <a:rPr lang="en-US" altLang="cs-CZ" sz="2400" dirty="0"/>
              <a:t>]</a:t>
            </a:r>
            <a:r>
              <a:rPr lang="cs-CZ" altLang="cs-CZ" sz="2400" dirty="0"/>
              <a:t>, jinak místo u jména výstavce</a:t>
            </a:r>
          </a:p>
          <a:p>
            <a:pPr lvl="1">
              <a:lnSpc>
                <a:spcPct val="80000"/>
              </a:lnSpc>
            </a:pPr>
            <a:r>
              <a:rPr lang="cs-CZ" altLang="cs-CZ" sz="2400" dirty="0"/>
              <a:t>vlastnoruční podpis výstavce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přijetí směnky</a:t>
            </a:r>
          </a:p>
        </p:txBody>
      </p:sp>
    </p:spTree>
    <p:extLst>
      <p:ext uri="{BB962C8B-B14F-4D97-AF65-F5344CB8AC3E}">
        <p14:creationId xmlns:p14="http://schemas.microsoft.com/office/powerpoint/2010/main" val="1030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Příklad směnky</a:t>
            </a:r>
          </a:p>
        </p:txBody>
      </p:sp>
      <p:pic>
        <p:nvPicPr>
          <p:cNvPr id="101380" name="Picture 4" descr="Smenk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76438"/>
            <a:ext cx="8229600" cy="377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548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Další pojmy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rubopis, indosament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např. ze mne na X. Y.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blankoindosament, pokud indosář nedoplní svoje jméno a směnku dále předá,neručí za zaplacení směnky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rektaindosament („nikoli na řad“), indosant ručí pouze osobě, na kterou směnku převedl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„bez ručení“ (sin obligo) zbavuje ručení indosanta i vůči osobě, na kterou směnku převedl</a:t>
            </a:r>
          </a:p>
        </p:txBody>
      </p:sp>
    </p:spTree>
    <p:extLst>
      <p:ext uri="{BB962C8B-B14F-4D97-AF65-F5344CB8AC3E}">
        <p14:creationId xmlns:p14="http://schemas.microsoft.com/office/powerpoint/2010/main" val="17400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Placení směnky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457347" y="2060848"/>
            <a:ext cx="8229600" cy="3989388"/>
          </a:xfrm>
        </p:spPr>
        <p:txBody>
          <a:bodyPr/>
          <a:lstStyle/>
          <a:p>
            <a:r>
              <a:rPr lang="cs-CZ" altLang="cs-CZ"/>
              <a:t>předložení směnky</a:t>
            </a:r>
          </a:p>
          <a:p>
            <a:r>
              <a:rPr lang="cs-CZ" altLang="cs-CZ"/>
              <a:t>splatná do dvou pracovních dní</a:t>
            </a:r>
          </a:p>
          <a:p>
            <a:r>
              <a:rPr lang="cs-CZ" altLang="cs-CZ"/>
              <a:t>pokud není zaplacená, je nutné směnku tzv. protestovat, tj. zjistit odepření přijetí veřejnou listinou</a:t>
            </a:r>
          </a:p>
          <a:p>
            <a:pPr lvl="1"/>
            <a:r>
              <a:rPr lang="cs-CZ" altLang="cs-CZ"/>
              <a:t>lze se tomu vyhnout doložkou „bez protestu“</a:t>
            </a:r>
          </a:p>
        </p:txBody>
      </p:sp>
    </p:spTree>
    <p:extLst>
      <p:ext uri="{BB962C8B-B14F-4D97-AF65-F5344CB8AC3E}">
        <p14:creationId xmlns:p14="http://schemas.microsoft.com/office/powerpoint/2010/main" val="354525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řidlice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2164</TotalTime>
  <Words>1255</Words>
  <Application>Microsoft Macintosh PowerPoint</Application>
  <PresentationFormat>Předvádění na obrazovce (4:3)</PresentationFormat>
  <Paragraphs>191</Paragraphs>
  <Slides>29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Wingdings</vt:lpstr>
      <vt:lpstr>Wingdings 2</vt:lpstr>
      <vt:lpstr>PMA01</vt:lpstr>
      <vt:lpstr>Břidlice</vt:lpstr>
      <vt:lpstr>Rovnice</vt:lpstr>
      <vt:lpstr>Základy finanční ho managementu</vt:lpstr>
      <vt:lpstr>Pracovní kapitál</vt:lpstr>
      <vt:lpstr>Směnka</vt:lpstr>
      <vt:lpstr>Právní úprava</vt:lpstr>
      <vt:lpstr>Příklady ze zákona</vt:lpstr>
      <vt:lpstr>Cizí směnka</vt:lpstr>
      <vt:lpstr>Příklad směnky</vt:lpstr>
      <vt:lpstr>Další pojmy</vt:lpstr>
      <vt:lpstr>Placení směnky</vt:lpstr>
      <vt:lpstr>Vlastní směnka</vt:lpstr>
      <vt:lpstr>Literatura ke směnkám</vt:lpstr>
      <vt:lpstr>Řízení pohledávek</vt:lpstr>
      <vt:lpstr>Zajištění pohledávek</vt:lpstr>
      <vt:lpstr>Odpis a vymáhání pohledávek</vt:lpstr>
      <vt:lpstr>Poskytnutí obchodního úvěru</vt:lpstr>
      <vt:lpstr>Poskytnutí obchodního úvěru</vt:lpstr>
      <vt:lpstr>Řízení zásob</vt:lpstr>
      <vt:lpstr>Základní model</vt:lpstr>
      <vt:lpstr>Předpoklady</vt:lpstr>
      <vt:lpstr>Proměnné a konstanty</vt:lpstr>
      <vt:lpstr>Výsledky</vt:lpstr>
      <vt:lpstr>Celkové náklady</vt:lpstr>
      <vt:lpstr>Příklad</vt:lpstr>
      <vt:lpstr>Opuštění zjednodušujících předpokladů</vt:lpstr>
      <vt:lpstr>Příklad s rabaty</vt:lpstr>
      <vt:lpstr>Zpoždění mezi dodávkou a objednávkou</vt:lpstr>
      <vt:lpstr>Pojistná zásoba</vt:lpstr>
      <vt:lpstr>Více výrobků</vt:lpstr>
      <vt:lpstr>Další přístupy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271</cp:revision>
  <dcterms:created xsi:type="dcterms:W3CDTF">2004-09-17T11:11:15Z</dcterms:created>
  <dcterms:modified xsi:type="dcterms:W3CDTF">2021-04-22T06:38:52Z</dcterms:modified>
</cp:coreProperties>
</file>