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77" r:id="rId2"/>
  </p:sldMasterIdLst>
  <p:handoutMasterIdLst>
    <p:handoutMasterId r:id="rId29"/>
  </p:handoutMasterIdLst>
  <p:sldIdLst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8" r:id="rId20"/>
    <p:sldId id="279" r:id="rId21"/>
    <p:sldId id="280" r:id="rId22"/>
    <p:sldId id="281" r:id="rId23"/>
    <p:sldId id="282" r:id="rId24"/>
    <p:sldId id="283" r:id="rId25"/>
    <p:sldId id="285" r:id="rId26"/>
    <p:sldId id="286" r:id="rId27"/>
    <p:sldId id="287" r:id="rId2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00FF"/>
    <a:srgbClr val="FF0000"/>
    <a:srgbClr val="000000"/>
    <a:srgbClr val="6699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94628" autoAdjust="0"/>
  </p:normalViewPr>
  <p:slideViewPr>
    <p:cSldViewPr>
      <p:cViewPr varScale="1">
        <p:scale>
          <a:sx n="119" d="100"/>
          <a:sy n="119" d="100"/>
        </p:scale>
        <p:origin x="1160" y="19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201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cs-CZ"/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cs-CZ"/>
          </a:p>
        </p:txBody>
      </p:sp>
      <p:sp>
        <p:nvSpPr>
          <p:cNvPr id="151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cs-CZ"/>
          </a:p>
        </p:txBody>
      </p:sp>
      <p:sp>
        <p:nvSpPr>
          <p:cNvPr id="151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36C078-A7D9-4AAE-A9B5-8F79D6B56738}" type="slidenum">
              <a:rPr lang="en-US" altLang="cs-CZ"/>
              <a:pPr/>
              <a:t>‹#›</a:t>
            </a:fld>
            <a:endParaRPr lang="en-US" altLang="cs-CZ"/>
          </a:p>
        </p:txBody>
      </p:sp>
    </p:spTree>
    <p:extLst>
      <p:ext uri="{BB962C8B-B14F-4D97-AF65-F5344CB8AC3E}">
        <p14:creationId xmlns:p14="http://schemas.microsoft.com/office/powerpoint/2010/main" val="1286459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12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8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5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1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5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grpSp>
          <p:nvGrpSpPr>
            <p:cNvPr id="5159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516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516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516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cs-CZ" altLang="cs-CZ" noProof="0"/>
              <a:t>Klepnutím lze upravit styl předlohy nadpisů.</a:t>
            </a:r>
          </a:p>
        </p:txBody>
      </p:sp>
      <p:sp>
        <p:nvSpPr>
          <p:cNvPr id="516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3600"/>
            </a:lvl1pPr>
          </a:lstStyle>
          <a:p>
            <a:pPr lvl="0"/>
            <a:r>
              <a:rPr lang="cs-CZ" altLang="cs-CZ" noProof="0"/>
              <a:t>Klepnutím lze upravit styl předlohy podnadpisů.</a:t>
            </a:r>
          </a:p>
        </p:txBody>
      </p:sp>
      <p:sp>
        <p:nvSpPr>
          <p:cNvPr id="5164" name="Rectangle 44"/>
          <p:cNvSpPr>
            <a:spLocks noGrp="1" noChangeArrowheads="1"/>
          </p:cNvSpPr>
          <p:nvPr>
            <p:ph type="dt" sz="quarter" idx="2"/>
          </p:nvPr>
        </p:nvSpPr>
        <p:spPr>
          <a:xfrm>
            <a:off x="755650" y="6400800"/>
            <a:ext cx="47625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cs-CZ" altLang="cs-CZ"/>
              <a:t>FEL ČVUT, katedra ekonomiky, manažerství a humanitních věd</a:t>
            </a:r>
          </a:p>
        </p:txBody>
      </p:sp>
      <p:sp>
        <p:nvSpPr>
          <p:cNvPr id="5165" name="Rectangle 45"/>
          <p:cNvSpPr>
            <a:spLocks noGrp="1" noChangeArrowheads="1"/>
          </p:cNvSpPr>
          <p:nvPr>
            <p:ph type="ftr" sz="quarter" idx="3"/>
          </p:nvPr>
        </p:nvSpPr>
        <p:spPr>
          <a:xfrm>
            <a:off x="5580063" y="6400800"/>
            <a:ext cx="2895600" cy="457200"/>
          </a:xfrm>
        </p:spPr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r>
              <a:rPr lang="en-US" altLang="cs-CZ"/>
              <a:t>©</a:t>
            </a:r>
            <a:r>
              <a:rPr lang="cs-CZ" altLang="cs-CZ"/>
              <a:t> Oldřich Starý, 2012</a:t>
            </a:r>
            <a:endParaRPr lang="en-US" altLang="cs-CZ"/>
          </a:p>
        </p:txBody>
      </p:sp>
      <p:sp>
        <p:nvSpPr>
          <p:cNvPr id="5166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-</a:t>
            </a:r>
            <a:fld id="{B73D7E01-3874-44CA-BAD0-E7E1C07BDD20}" type="slidenum">
              <a:rPr lang="cs-CZ" altLang="cs-CZ"/>
              <a:pPr/>
              <a:t>‹#›</a:t>
            </a:fld>
            <a:r>
              <a:rPr lang="cs-CZ" altLang="cs-CZ"/>
              <a:t>-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004213-2B01-43A0-B267-93EB4818A2B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57926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B751F9-E870-4034-80E5-3511BE869A7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356538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B2DC42B-E23B-49EB-8D3E-8423421DE1F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909144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3443752-EB39-4DF2-9583-7C759499C82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1074989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893E795-6242-4826-A497-D0712AB7192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098199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r>
              <a:rPr lang="cs-CZ" altLang="cs-CZ"/>
              <a:t>FEL ČVUT, katedra ekonomiky, manažerství a humanitních věd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r>
              <a:rPr lang="en-US" altLang="cs-CZ"/>
              <a:t>©</a:t>
            </a:r>
            <a:r>
              <a:rPr lang="cs-CZ" altLang="cs-CZ"/>
              <a:t> Oldřich Starý, 2012</a:t>
            </a:r>
            <a:endParaRPr lang="en-US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r>
              <a:rPr lang="cs-CZ" altLang="cs-CZ"/>
              <a:t>-</a:t>
            </a:r>
            <a:fld id="{B73D7E01-3874-44CA-BAD0-E7E1C07BDD20}" type="slidenum">
              <a:rPr lang="cs-CZ" altLang="cs-CZ" smtClean="0"/>
              <a:pPr/>
              <a:t>‹#›</a:t>
            </a:fld>
            <a:r>
              <a:rPr lang="cs-CZ" altLang="cs-CZ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41823695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endParaRPr lang="cs-CZ" altLang="cs-CZ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endParaRPr lang="cs-CZ" altLang="cs-CZ"/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fld id="{E2B223A5-5A36-4744-9203-7F91F224D247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983577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223A5-5A36-4744-9203-7F91F224D247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070402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E687E-997E-4C79-A0EA-6E28B45DF5D0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432033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8DF81-7F4A-4C2A-8849-A3CF8317B5A2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59186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AAB768-9215-4B8E-92F4-7A77B5AE9C1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976534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76188-CE8B-4963-BC38-CF72E6339187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859031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D3D5A-93C5-4628-AFF9-340105EB5DC1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654063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AF83A-92F9-400D-9E1D-A29AB564EDC1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621803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58D4A-8110-492A-9E7A-41C6FE92F82D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928597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223A5-5A36-4744-9203-7F91F224D247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103667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223A5-5A36-4744-9203-7F91F224D247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926293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223A5-5A36-4744-9203-7F91F224D247}" type="slidenum">
              <a:rPr lang="cs-CZ" altLang="cs-CZ" smtClean="0"/>
              <a:pPr/>
              <a:t>‹#›</a:t>
            </a:fld>
            <a:endParaRPr lang="cs-CZ" altLang="cs-CZ"/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27463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223A5-5A36-4744-9203-7F91F224D247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486105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223A5-5A36-4744-9203-7F91F224D247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42682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endParaRPr lang="cs-CZ" alt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223A5-5A36-4744-9203-7F91F224D247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01811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B6A1A0-6378-42AA-985F-7C1F7A529DE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816764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04213-2B01-43A0-B267-93EB4818A2B6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083999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751F9-E870-4034-80E5-3511BE869A7D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773066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64F4D20-CECF-4F4B-8ED9-C3F60AA9D0F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93642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9E687E-997E-4C79-A0EA-6E28B45DF5D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48882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78DF81-7F4A-4C2A-8849-A3CF8317B5A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02327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376188-CE8B-4963-BC38-CF72E633918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26823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4D3D5A-93C5-4628-AFF9-340105EB5DC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64834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6AF83A-92F9-400D-9E1D-A29AB564EDC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67576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B58D4A-8110-492A-9E7A-41C6FE92F82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55972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slideLayout" Target="../slideLayouts/slideLayout31.xml"/><Relationship Id="rId2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30.xml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4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5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7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9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1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5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1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4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6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3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3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3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3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3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grpSp>
          <p:nvGrpSpPr>
            <p:cNvPr id="4135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13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13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413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413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14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cs-CZ" altLang="cs-CZ"/>
          </a:p>
        </p:txBody>
      </p:sp>
      <p:sp>
        <p:nvSpPr>
          <p:cNvPr id="414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cs-CZ" altLang="cs-CZ"/>
          </a:p>
        </p:txBody>
      </p:sp>
      <p:sp>
        <p:nvSpPr>
          <p:cNvPr id="414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E2B223A5-5A36-4744-9203-7F91F224D247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anose="05000000000000000000" pitchFamily="2" charset="2"/>
        <a:buBlip>
          <a:blip r:embed="rId16"/>
        </a:buBlip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Blip>
          <a:blip r:embed="rId17"/>
        </a:buBlip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8"/>
        </a:buBlip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223A5-5A36-4744-9203-7F91F224D247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51356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  <p:sldLayoutId id="2147483695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image" Target="../media/image35.emf"/><Relationship Id="rId18" Type="http://schemas.openxmlformats.org/officeDocument/2006/relationships/oleObject" Target="../embeddings/oleObject33.bin"/><Relationship Id="rId3" Type="http://schemas.openxmlformats.org/officeDocument/2006/relationships/image" Target="../media/image30.emf"/><Relationship Id="rId7" Type="http://schemas.openxmlformats.org/officeDocument/2006/relationships/image" Target="../media/image32.emf"/><Relationship Id="rId12" Type="http://schemas.openxmlformats.org/officeDocument/2006/relationships/oleObject" Target="../embeddings/oleObject30.bin"/><Relationship Id="rId17" Type="http://schemas.openxmlformats.org/officeDocument/2006/relationships/image" Target="../media/image37.emf"/><Relationship Id="rId2" Type="http://schemas.openxmlformats.org/officeDocument/2006/relationships/oleObject" Target="../embeddings/oleObject25.bin"/><Relationship Id="rId16" Type="http://schemas.openxmlformats.org/officeDocument/2006/relationships/oleObject" Target="../embeddings/oleObject32.bin"/><Relationship Id="rId1" Type="http://schemas.openxmlformats.org/officeDocument/2006/relationships/slideLayout" Target="../slideLayouts/slideLayout32.x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34.emf"/><Relationship Id="rId5" Type="http://schemas.openxmlformats.org/officeDocument/2006/relationships/image" Target="../media/image31.emf"/><Relationship Id="rId15" Type="http://schemas.openxmlformats.org/officeDocument/2006/relationships/image" Target="../media/image36.emf"/><Relationship Id="rId10" Type="http://schemas.openxmlformats.org/officeDocument/2006/relationships/oleObject" Target="../embeddings/oleObject29.bin"/><Relationship Id="rId19" Type="http://schemas.openxmlformats.org/officeDocument/2006/relationships/image" Target="../media/image38.e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33.emf"/><Relationship Id="rId14" Type="http://schemas.openxmlformats.org/officeDocument/2006/relationships/oleObject" Target="../embeddings/oleObject3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44.emf"/><Relationship Id="rId3" Type="http://schemas.openxmlformats.org/officeDocument/2006/relationships/image" Target="../media/image39.emf"/><Relationship Id="rId7" Type="http://schemas.openxmlformats.org/officeDocument/2006/relationships/image" Target="../media/image41.emf"/><Relationship Id="rId12" Type="http://schemas.openxmlformats.org/officeDocument/2006/relationships/oleObject" Target="../embeddings/oleObject39.bin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32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43.emf"/><Relationship Id="rId5" Type="http://schemas.openxmlformats.org/officeDocument/2006/relationships/image" Target="../media/image40.emf"/><Relationship Id="rId15" Type="http://schemas.openxmlformats.org/officeDocument/2006/relationships/image" Target="../media/image45.e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42.emf"/><Relationship Id="rId14" Type="http://schemas.openxmlformats.org/officeDocument/2006/relationships/oleObject" Target="../embeddings/oleObject40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image" Target="../media/image46.emf"/><Relationship Id="rId7" Type="http://schemas.openxmlformats.org/officeDocument/2006/relationships/image" Target="../media/image48.e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32.xml"/><Relationship Id="rId6" Type="http://schemas.openxmlformats.org/officeDocument/2006/relationships/oleObject" Target="../embeddings/oleObject43.bin"/><Relationship Id="rId5" Type="http://schemas.openxmlformats.org/officeDocument/2006/relationships/image" Target="../media/image47.emf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9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emf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21.xml"/><Relationship Id="rId5" Type="http://schemas.openxmlformats.org/officeDocument/2006/relationships/image" Target="../media/image51.emf"/><Relationship Id="rId4" Type="http://schemas.openxmlformats.org/officeDocument/2006/relationships/oleObject" Target="../embeddings/oleObject46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6.emf"/><Relationship Id="rId7" Type="http://schemas.openxmlformats.org/officeDocument/2006/relationships/image" Target="../media/image8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3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10.emf"/><Relationship Id="rId5" Type="http://schemas.openxmlformats.org/officeDocument/2006/relationships/image" Target="../media/image7.e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3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12.emf"/><Relationship Id="rId7" Type="http://schemas.openxmlformats.org/officeDocument/2006/relationships/image" Target="../media/image14.e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32.x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6.emf"/><Relationship Id="rId5" Type="http://schemas.openxmlformats.org/officeDocument/2006/relationships/image" Target="../media/image13.e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3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3.emf"/><Relationship Id="rId3" Type="http://schemas.openxmlformats.org/officeDocument/2006/relationships/image" Target="../media/image18.emf"/><Relationship Id="rId7" Type="http://schemas.openxmlformats.org/officeDocument/2006/relationships/image" Target="../media/image20.e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25.emf"/><Relationship Id="rId2" Type="http://schemas.openxmlformats.org/officeDocument/2006/relationships/oleObject" Target="../embeddings/oleObject13.bin"/><Relationship Id="rId16" Type="http://schemas.openxmlformats.org/officeDocument/2006/relationships/oleObject" Target="../embeddings/oleObject20.bin"/><Relationship Id="rId1" Type="http://schemas.openxmlformats.org/officeDocument/2006/relationships/slideLayout" Target="../slideLayouts/slideLayout3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22.emf"/><Relationship Id="rId5" Type="http://schemas.openxmlformats.org/officeDocument/2006/relationships/image" Target="../media/image19.emf"/><Relationship Id="rId15" Type="http://schemas.openxmlformats.org/officeDocument/2006/relationships/image" Target="../media/image24.e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21.emf"/><Relationship Id="rId14" Type="http://schemas.openxmlformats.org/officeDocument/2006/relationships/oleObject" Target="../embeddings/oleObject1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image" Target="../media/image26.emf"/><Relationship Id="rId7" Type="http://schemas.openxmlformats.org/officeDocument/2006/relationships/image" Target="../media/image28.e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32.x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7.e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altLang="cs-CZ" dirty="0"/>
              <a:t>Základy finančního managementu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altLang="cs-CZ" sz="4000" b="1" dirty="0"/>
              <a:t>Volba doby porovnání, roční ekvivalentní hodnota NPV.</a:t>
            </a:r>
            <a:endParaRPr lang="cs-CZ" altLang="cs-CZ" sz="4000" b="1" dirty="0">
              <a:effectLst/>
            </a:endParaRP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400800"/>
            <a:ext cx="4762500" cy="457200"/>
          </a:xfrm>
        </p:spPr>
        <p:txBody>
          <a:bodyPr/>
          <a:lstStyle/>
          <a:p>
            <a:r>
              <a:rPr lang="cs-CZ" altLang="cs-CZ"/>
              <a:t>FEL ČVUT, katedra ekonomiky, manažerství a humanitních věd</a:t>
            </a: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</p:spPr>
        <p:txBody>
          <a:bodyPr/>
          <a:lstStyle/>
          <a:p>
            <a:r>
              <a:rPr lang="en-US" altLang="cs-CZ" dirty="0"/>
              <a:t>©</a:t>
            </a:r>
            <a:r>
              <a:rPr lang="cs-CZ" altLang="cs-CZ" dirty="0"/>
              <a:t> Oldřich Starý, 2025</a:t>
            </a:r>
            <a:endParaRPr lang="en-US" alt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0002" name="Object 18"/>
          <p:cNvGraphicFramePr>
            <a:graphicFrameLocks noChangeAspect="1"/>
          </p:cNvGraphicFramePr>
          <p:nvPr/>
        </p:nvGraphicFramePr>
        <p:xfrm>
          <a:off x="65088" y="0"/>
          <a:ext cx="9078912" cy="158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2692080" imgH="469800" progId="Equation.3">
                  <p:embed/>
                </p:oleObj>
              </mc:Choice>
              <mc:Fallback>
                <p:oleObj name="Rovnice" r:id="rId2" imgW="2692080" imgH="469800" progId="Equation.3">
                  <p:embed/>
                  <p:pic>
                    <p:nvPicPr>
                      <p:cNvPr id="170002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88" y="0"/>
                        <a:ext cx="9078912" cy="158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993" name="Object 9"/>
          <p:cNvGraphicFramePr>
            <a:graphicFrameLocks noChangeAspect="1"/>
          </p:cNvGraphicFramePr>
          <p:nvPr/>
        </p:nvGraphicFramePr>
        <p:xfrm>
          <a:off x="65088" y="0"/>
          <a:ext cx="9078912" cy="158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2692080" imgH="469800" progId="Equation.3">
                  <p:embed/>
                </p:oleObj>
              </mc:Choice>
              <mc:Fallback>
                <p:oleObj name="Rovnice" r:id="rId4" imgW="2692080" imgH="469800" progId="Equation.3">
                  <p:embed/>
                  <p:pic>
                    <p:nvPicPr>
                      <p:cNvPr id="16999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88" y="0"/>
                        <a:ext cx="9078912" cy="158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9991" name="Oval 7"/>
          <p:cNvSpPr>
            <a:spLocks noChangeArrowheads="1"/>
          </p:cNvSpPr>
          <p:nvPr/>
        </p:nvSpPr>
        <p:spPr bwMode="auto">
          <a:xfrm>
            <a:off x="0" y="0"/>
            <a:ext cx="3995738" cy="170021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cs-CZ"/>
          </a:p>
        </p:txBody>
      </p:sp>
      <p:graphicFrame>
        <p:nvGraphicFramePr>
          <p:cNvPr id="169994" name="Object 10"/>
          <p:cNvGraphicFramePr>
            <a:graphicFrameLocks noChangeAspect="1"/>
          </p:cNvGraphicFramePr>
          <p:nvPr/>
        </p:nvGraphicFramePr>
        <p:xfrm>
          <a:off x="250825" y="1557338"/>
          <a:ext cx="4711700" cy="162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396800" imgH="482400" progId="Equation.3">
                  <p:embed/>
                </p:oleObj>
              </mc:Choice>
              <mc:Fallback>
                <p:oleObj name="Rovnice" r:id="rId6" imgW="1396800" imgH="482400" progId="Equation.3">
                  <p:embed/>
                  <p:pic>
                    <p:nvPicPr>
                      <p:cNvPr id="16999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1557338"/>
                        <a:ext cx="4711700" cy="162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9998" name="Line 14"/>
          <p:cNvSpPr>
            <a:spLocks noChangeShapeType="1"/>
          </p:cNvSpPr>
          <p:nvPr/>
        </p:nvSpPr>
        <p:spPr bwMode="auto">
          <a:xfrm>
            <a:off x="3492500" y="1412875"/>
            <a:ext cx="3384550" cy="13684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graphicFrame>
        <p:nvGraphicFramePr>
          <p:cNvPr id="169999" name="Object 15"/>
          <p:cNvGraphicFramePr>
            <a:graphicFrameLocks noChangeAspect="1"/>
          </p:cNvGraphicFramePr>
          <p:nvPr/>
        </p:nvGraphicFramePr>
        <p:xfrm>
          <a:off x="6897688" y="2449513"/>
          <a:ext cx="1541462" cy="814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457200" imgH="241200" progId="Equation.3">
                  <p:embed/>
                </p:oleObj>
              </mc:Choice>
              <mc:Fallback>
                <p:oleObj name="Rovnice" r:id="rId8" imgW="457200" imgH="241200" progId="Equation.3">
                  <p:embed/>
                  <p:pic>
                    <p:nvPicPr>
                      <p:cNvPr id="16999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7688" y="2449513"/>
                        <a:ext cx="1541462" cy="814387"/>
                      </a:xfrm>
                      <a:prstGeom prst="rect">
                        <a:avLst/>
                      </a:prstGeom>
                      <a:solidFill>
                        <a:schemeClr val="accent2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0000" name="Object 16"/>
          <p:cNvGraphicFramePr>
            <a:graphicFrameLocks noChangeAspect="1"/>
          </p:cNvGraphicFramePr>
          <p:nvPr/>
        </p:nvGraphicFramePr>
        <p:xfrm>
          <a:off x="28575" y="3789363"/>
          <a:ext cx="2398713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711000" imgH="241200" progId="Equation.3">
                  <p:embed/>
                </p:oleObj>
              </mc:Choice>
              <mc:Fallback>
                <p:oleObj name="Rovnice" r:id="rId10" imgW="711000" imgH="241200" progId="Equation.3">
                  <p:embed/>
                  <p:pic>
                    <p:nvPicPr>
                      <p:cNvPr id="17000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" y="3789363"/>
                        <a:ext cx="2398713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0001" name="Object 17"/>
          <p:cNvGraphicFramePr>
            <a:graphicFrameLocks noChangeAspect="1"/>
          </p:cNvGraphicFramePr>
          <p:nvPr/>
        </p:nvGraphicFramePr>
        <p:xfrm>
          <a:off x="2333625" y="3429000"/>
          <a:ext cx="6810375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2019240" imgH="444240" progId="Equation.3">
                  <p:embed/>
                </p:oleObj>
              </mc:Choice>
              <mc:Fallback>
                <p:oleObj name="Rovnice" r:id="rId12" imgW="2019240" imgH="444240" progId="Equation.3">
                  <p:embed/>
                  <p:pic>
                    <p:nvPicPr>
                      <p:cNvPr id="170001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3625" y="3429000"/>
                        <a:ext cx="6810375" cy="14986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0006" name="Oval 22"/>
          <p:cNvSpPr>
            <a:spLocks noChangeArrowheads="1"/>
          </p:cNvSpPr>
          <p:nvPr/>
        </p:nvSpPr>
        <p:spPr bwMode="auto">
          <a:xfrm>
            <a:off x="3419475" y="0"/>
            <a:ext cx="4897438" cy="170021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170007" name="Line 23"/>
          <p:cNvSpPr>
            <a:spLocks noChangeShapeType="1"/>
          </p:cNvSpPr>
          <p:nvPr/>
        </p:nvSpPr>
        <p:spPr bwMode="auto">
          <a:xfrm flipH="1">
            <a:off x="5651500" y="1700213"/>
            <a:ext cx="215900" cy="17287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70008" name="Oval 24"/>
          <p:cNvSpPr>
            <a:spLocks noChangeArrowheads="1"/>
          </p:cNvSpPr>
          <p:nvPr/>
        </p:nvSpPr>
        <p:spPr bwMode="auto">
          <a:xfrm>
            <a:off x="4067175" y="3284538"/>
            <a:ext cx="4465638" cy="1700212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cs-CZ"/>
          </a:p>
        </p:txBody>
      </p:sp>
      <p:graphicFrame>
        <p:nvGraphicFramePr>
          <p:cNvPr id="170009" name="Object 25"/>
          <p:cNvGraphicFramePr>
            <a:graphicFrameLocks noChangeAspect="1"/>
          </p:cNvGraphicFramePr>
          <p:nvPr/>
        </p:nvGraphicFramePr>
        <p:xfrm>
          <a:off x="6227763" y="5734050"/>
          <a:ext cx="1541462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4" imgW="457200" imgH="241200" progId="Equation.3">
                  <p:embed/>
                </p:oleObj>
              </mc:Choice>
              <mc:Fallback>
                <p:oleObj name="Rovnice" r:id="rId14" imgW="457200" imgH="241200" progId="Equation.3">
                  <p:embed/>
                  <p:pic>
                    <p:nvPicPr>
                      <p:cNvPr id="170009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7763" y="5734050"/>
                        <a:ext cx="1541462" cy="814388"/>
                      </a:xfrm>
                      <a:prstGeom prst="rect">
                        <a:avLst/>
                      </a:prstGeom>
                      <a:solidFill>
                        <a:schemeClr val="accent2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0010" name="Line 26"/>
          <p:cNvSpPr>
            <a:spLocks noChangeShapeType="1"/>
          </p:cNvSpPr>
          <p:nvPr/>
        </p:nvSpPr>
        <p:spPr bwMode="auto">
          <a:xfrm>
            <a:off x="6588125" y="5013325"/>
            <a:ext cx="215900" cy="6477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graphicFrame>
        <p:nvGraphicFramePr>
          <p:cNvPr id="170011" name="Object 27"/>
          <p:cNvGraphicFramePr>
            <a:graphicFrameLocks noChangeAspect="1"/>
          </p:cNvGraphicFramePr>
          <p:nvPr/>
        </p:nvGraphicFramePr>
        <p:xfrm>
          <a:off x="2339975" y="3789363"/>
          <a:ext cx="496887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6" imgW="1473120" imgH="253800" progId="Equation.3">
                  <p:embed/>
                </p:oleObj>
              </mc:Choice>
              <mc:Fallback>
                <p:oleObj name="Rovnice" r:id="rId16" imgW="1473120" imgH="253800" progId="Equation.3">
                  <p:embed/>
                  <p:pic>
                    <p:nvPicPr>
                      <p:cNvPr id="170011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3789363"/>
                        <a:ext cx="4968875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0012" name="Object 28"/>
          <p:cNvGraphicFramePr>
            <a:graphicFrameLocks noChangeAspect="1"/>
          </p:cNvGraphicFramePr>
          <p:nvPr/>
        </p:nvGraphicFramePr>
        <p:xfrm>
          <a:off x="582613" y="5373688"/>
          <a:ext cx="488315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8" imgW="1447560" imgH="253800" progId="Equation.3">
                  <p:embed/>
                </p:oleObj>
              </mc:Choice>
              <mc:Fallback>
                <p:oleObj name="Rovnice" r:id="rId18" imgW="1447560" imgH="253800" progId="Equation.3">
                  <p:embed/>
                  <p:pic>
                    <p:nvPicPr>
                      <p:cNvPr id="170012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613" y="5373688"/>
                        <a:ext cx="4883150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2041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9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69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9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00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00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70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1699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00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00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70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70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2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00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00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70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700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700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70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70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700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700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70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2000"/>
                                        <p:tgtEl>
                                          <p:spTgt spid="1700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0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7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1700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0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2000"/>
                                        <p:tgtEl>
                                          <p:spTgt spid="1700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0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2000"/>
                                        <p:tgtEl>
                                          <p:spTgt spid="1700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0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2000"/>
                                        <p:tgtEl>
                                          <p:spTgt spid="1700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0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2000"/>
                                        <p:tgtEl>
                                          <p:spTgt spid="1700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0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8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700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700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70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700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700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70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1015" name="Object 7"/>
          <p:cNvGraphicFramePr>
            <a:graphicFrameLocks noChangeAspect="1"/>
          </p:cNvGraphicFramePr>
          <p:nvPr/>
        </p:nvGraphicFramePr>
        <p:xfrm>
          <a:off x="201613" y="188913"/>
          <a:ext cx="2398712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711000" imgH="241200" progId="Equation.3">
                  <p:embed/>
                </p:oleObj>
              </mc:Choice>
              <mc:Fallback>
                <p:oleObj name="Rovnice" r:id="rId2" imgW="711000" imgH="241200" progId="Equation.3">
                  <p:embed/>
                  <p:pic>
                    <p:nvPicPr>
                      <p:cNvPr id="17101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613" y="188913"/>
                        <a:ext cx="2398712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1024" name="Object 16"/>
          <p:cNvGraphicFramePr>
            <a:graphicFrameLocks noChangeAspect="1"/>
          </p:cNvGraphicFramePr>
          <p:nvPr/>
        </p:nvGraphicFramePr>
        <p:xfrm>
          <a:off x="2513013" y="188913"/>
          <a:ext cx="496887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1473120" imgH="253800" progId="Equation.3">
                  <p:embed/>
                </p:oleObj>
              </mc:Choice>
              <mc:Fallback>
                <p:oleObj name="Rovnice" r:id="rId4" imgW="1473120" imgH="253800" progId="Equation.3">
                  <p:embed/>
                  <p:pic>
                    <p:nvPicPr>
                      <p:cNvPr id="17102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3013" y="188913"/>
                        <a:ext cx="4968875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1025" name="Object 17"/>
          <p:cNvGraphicFramePr>
            <a:graphicFrameLocks noChangeAspect="1"/>
          </p:cNvGraphicFramePr>
          <p:nvPr/>
        </p:nvGraphicFramePr>
        <p:xfrm>
          <a:off x="520700" y="1773238"/>
          <a:ext cx="5354638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587240" imgH="253800" progId="Equation.3">
                  <p:embed/>
                </p:oleObj>
              </mc:Choice>
              <mc:Fallback>
                <p:oleObj name="Rovnice" r:id="rId6" imgW="1587240" imgH="253800" progId="Equation.3">
                  <p:embed/>
                  <p:pic>
                    <p:nvPicPr>
                      <p:cNvPr id="17102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1773238"/>
                        <a:ext cx="5354638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1026" name="Object 18"/>
          <p:cNvGraphicFramePr>
            <a:graphicFrameLocks noChangeAspect="1"/>
          </p:cNvGraphicFramePr>
          <p:nvPr/>
        </p:nvGraphicFramePr>
        <p:xfrm>
          <a:off x="-53975" y="3141663"/>
          <a:ext cx="925195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2743200" imgH="253800" progId="Equation.3">
                  <p:embed/>
                </p:oleObj>
              </mc:Choice>
              <mc:Fallback>
                <p:oleObj name="Rovnice" r:id="rId8" imgW="2743200" imgH="253800" progId="Equation.3">
                  <p:embed/>
                  <p:pic>
                    <p:nvPicPr>
                      <p:cNvPr id="171026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53975" y="3141663"/>
                        <a:ext cx="9251950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1027" name="Object 19"/>
          <p:cNvGraphicFramePr>
            <a:graphicFrameLocks noChangeAspect="1"/>
          </p:cNvGraphicFramePr>
          <p:nvPr/>
        </p:nvGraphicFramePr>
        <p:xfrm>
          <a:off x="5076825" y="1341438"/>
          <a:ext cx="3382963" cy="149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1002960" imgH="444240" progId="Equation.3">
                  <p:embed/>
                </p:oleObj>
              </mc:Choice>
              <mc:Fallback>
                <p:oleObj name="Rovnice" r:id="rId10" imgW="1002960" imgH="444240" progId="Equation.3">
                  <p:embed/>
                  <p:pic>
                    <p:nvPicPr>
                      <p:cNvPr id="171027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25" y="1341438"/>
                        <a:ext cx="3382963" cy="1497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1028" name="Text Box 20"/>
          <p:cNvSpPr txBox="1">
            <a:spLocks noChangeArrowheads="1"/>
          </p:cNvSpPr>
          <p:nvPr/>
        </p:nvSpPr>
        <p:spPr bwMode="auto">
          <a:xfrm>
            <a:off x="539750" y="1628775"/>
            <a:ext cx="4572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000"/>
              <a:t>Součet geometrické řady s koeficientem q, prvním členem a</a:t>
            </a:r>
            <a:r>
              <a:rPr lang="cs-CZ" altLang="cs-CZ" sz="2000" baseline="-25000"/>
              <a:t>1</a:t>
            </a:r>
            <a:r>
              <a:rPr lang="cs-CZ" altLang="cs-CZ" sz="2000"/>
              <a:t> a s počtem členů n:</a:t>
            </a:r>
          </a:p>
        </p:txBody>
      </p:sp>
      <p:graphicFrame>
        <p:nvGraphicFramePr>
          <p:cNvPr id="171029" name="Object 21"/>
          <p:cNvGraphicFramePr>
            <a:graphicFrameLocks noChangeAspect="1"/>
          </p:cNvGraphicFramePr>
          <p:nvPr/>
        </p:nvGraphicFramePr>
        <p:xfrm>
          <a:off x="4919663" y="3141663"/>
          <a:ext cx="3554412" cy="149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1054080" imgH="444240" progId="Equation.3">
                  <p:embed/>
                </p:oleObj>
              </mc:Choice>
              <mc:Fallback>
                <p:oleObj name="Rovnice" r:id="rId12" imgW="1054080" imgH="444240" progId="Equation.3">
                  <p:embed/>
                  <p:pic>
                    <p:nvPicPr>
                      <p:cNvPr id="171029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9663" y="3141663"/>
                        <a:ext cx="3554412" cy="1497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1030" name="Text Box 22"/>
          <p:cNvSpPr txBox="1">
            <a:spLocks noChangeArrowheads="1"/>
          </p:cNvSpPr>
          <p:nvPr/>
        </p:nvSpPr>
        <p:spPr bwMode="auto">
          <a:xfrm>
            <a:off x="468313" y="3429000"/>
            <a:ext cx="4572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000"/>
              <a:t>Součet geometrické řady s koeficientem q</a:t>
            </a:r>
            <a:r>
              <a:rPr lang="cs-CZ" altLang="cs-CZ" sz="2000" baseline="30000"/>
              <a:t>-Tž1</a:t>
            </a:r>
            <a:r>
              <a:rPr lang="cs-CZ" altLang="cs-CZ" sz="2000"/>
              <a:t>, prvním členem 1 a s počtem členů k</a:t>
            </a:r>
            <a:r>
              <a:rPr lang="cs-CZ" altLang="cs-CZ" sz="2000" baseline="-25000"/>
              <a:t>1</a:t>
            </a:r>
            <a:r>
              <a:rPr lang="cs-CZ" altLang="cs-CZ" sz="2000"/>
              <a:t>:</a:t>
            </a:r>
          </a:p>
        </p:txBody>
      </p:sp>
      <p:graphicFrame>
        <p:nvGraphicFramePr>
          <p:cNvPr id="171031" name="Object 23"/>
          <p:cNvGraphicFramePr>
            <a:graphicFrameLocks noChangeAspect="1"/>
          </p:cNvGraphicFramePr>
          <p:nvPr/>
        </p:nvGraphicFramePr>
        <p:xfrm>
          <a:off x="1403350" y="4941888"/>
          <a:ext cx="5781675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4" imgW="1714320" imgH="444240" progId="Equation.3">
                  <p:embed/>
                </p:oleObj>
              </mc:Choice>
              <mc:Fallback>
                <p:oleObj name="Rovnice" r:id="rId14" imgW="1714320" imgH="444240" progId="Equation.3">
                  <p:embed/>
                  <p:pic>
                    <p:nvPicPr>
                      <p:cNvPr id="171031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4941888"/>
                        <a:ext cx="5781675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6042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17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1710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1710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1710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-2.59019E-7 L 0.0 -0.4401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7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0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7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770" decel="100000"/>
                                        <p:tgtEl>
                                          <p:spTgt spid="1710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770" decel="100000"/>
                                        <p:tgtEl>
                                          <p:spTgt spid="17103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103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3" dur="770" fill="hold"/>
                                        <p:tgtEl>
                                          <p:spTgt spid="17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17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28" grpId="0"/>
      <p:bldP spid="1710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2038" name="Object 6"/>
          <p:cNvGraphicFramePr>
            <a:graphicFrameLocks noChangeAspect="1"/>
          </p:cNvGraphicFramePr>
          <p:nvPr/>
        </p:nvGraphicFramePr>
        <p:xfrm>
          <a:off x="4859338" y="1628775"/>
          <a:ext cx="2827337" cy="158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838080" imgH="469800" progId="Equation.3">
                  <p:embed/>
                </p:oleObj>
              </mc:Choice>
              <mc:Fallback>
                <p:oleObj name="Rovnice" r:id="rId2" imgW="838080" imgH="469800" progId="Equation.3">
                  <p:embed/>
                  <p:pic>
                    <p:nvPicPr>
                      <p:cNvPr id="17203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1628775"/>
                        <a:ext cx="2827337" cy="158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2039" name="Text Box 7"/>
          <p:cNvSpPr txBox="1">
            <a:spLocks noChangeArrowheads="1"/>
          </p:cNvSpPr>
          <p:nvPr/>
        </p:nvSpPr>
        <p:spPr bwMode="auto">
          <a:xfrm>
            <a:off x="250825" y="2276475"/>
            <a:ext cx="457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000"/>
              <a:t>Anuita za dobu porovnání T</a:t>
            </a:r>
            <a:r>
              <a:rPr lang="cs-CZ" altLang="cs-CZ" sz="2000" baseline="-25000"/>
              <a:t>p</a:t>
            </a:r>
            <a:r>
              <a:rPr lang="cs-CZ" altLang="cs-CZ" sz="2000"/>
              <a:t>:</a:t>
            </a:r>
          </a:p>
        </p:txBody>
      </p:sp>
      <p:graphicFrame>
        <p:nvGraphicFramePr>
          <p:cNvPr id="172042" name="Object 10"/>
          <p:cNvGraphicFramePr>
            <a:graphicFrameLocks noChangeAspect="1"/>
          </p:cNvGraphicFramePr>
          <p:nvPr/>
        </p:nvGraphicFramePr>
        <p:xfrm>
          <a:off x="1403350" y="0"/>
          <a:ext cx="5781675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1714320" imgH="444240" progId="Equation.3">
                  <p:embed/>
                </p:oleObj>
              </mc:Choice>
              <mc:Fallback>
                <p:oleObj name="Rovnice" r:id="rId4" imgW="1714320" imgH="444240" progId="Equation.3">
                  <p:embed/>
                  <p:pic>
                    <p:nvPicPr>
                      <p:cNvPr id="17204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0"/>
                        <a:ext cx="5781675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2043" name="Object 11"/>
          <p:cNvGraphicFramePr>
            <a:graphicFrameLocks noChangeAspect="1"/>
          </p:cNvGraphicFramePr>
          <p:nvPr/>
        </p:nvGraphicFramePr>
        <p:xfrm>
          <a:off x="493713" y="3716338"/>
          <a:ext cx="8154987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3111480" imgH="469800" progId="Equation.3">
                  <p:embed/>
                </p:oleObj>
              </mc:Choice>
              <mc:Fallback>
                <p:oleObj name="Rovnice" r:id="rId6" imgW="3111480" imgH="469800" progId="Equation.3">
                  <p:embed/>
                  <p:pic>
                    <p:nvPicPr>
                      <p:cNvPr id="17204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713" y="3716338"/>
                        <a:ext cx="8154987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2044" name="Line 12"/>
          <p:cNvSpPr>
            <a:spLocks noChangeShapeType="1"/>
          </p:cNvSpPr>
          <p:nvPr/>
        </p:nvSpPr>
        <p:spPr bwMode="auto">
          <a:xfrm>
            <a:off x="5076825" y="3933825"/>
            <a:ext cx="1871663" cy="2873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72045" name="Line 13"/>
          <p:cNvSpPr>
            <a:spLocks noChangeShapeType="1"/>
          </p:cNvSpPr>
          <p:nvPr/>
        </p:nvSpPr>
        <p:spPr bwMode="auto">
          <a:xfrm>
            <a:off x="7092950" y="4437063"/>
            <a:ext cx="1366838" cy="3603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graphicFrame>
        <p:nvGraphicFramePr>
          <p:cNvPr id="172046" name="Object 14"/>
          <p:cNvGraphicFramePr>
            <a:graphicFrameLocks noChangeAspect="1"/>
          </p:cNvGraphicFramePr>
          <p:nvPr/>
        </p:nvGraphicFramePr>
        <p:xfrm>
          <a:off x="1957388" y="5262563"/>
          <a:ext cx="5226050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1993680" imgH="444240" progId="Equation.3">
                  <p:embed/>
                </p:oleObj>
              </mc:Choice>
              <mc:Fallback>
                <p:oleObj name="Rovnice" r:id="rId8" imgW="1993680" imgH="444240" progId="Equation.3">
                  <p:embed/>
                  <p:pic>
                    <p:nvPicPr>
                      <p:cNvPr id="17204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7388" y="5262563"/>
                        <a:ext cx="5226050" cy="1165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2047" name="Line 15"/>
          <p:cNvSpPr>
            <a:spLocks noChangeShapeType="1"/>
          </p:cNvSpPr>
          <p:nvPr/>
        </p:nvSpPr>
        <p:spPr bwMode="auto">
          <a:xfrm>
            <a:off x="395288" y="4581525"/>
            <a:ext cx="1152525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72048" name="Line 16"/>
          <p:cNvSpPr>
            <a:spLocks noChangeShapeType="1"/>
          </p:cNvSpPr>
          <p:nvPr/>
        </p:nvSpPr>
        <p:spPr bwMode="auto">
          <a:xfrm>
            <a:off x="5219700" y="6237288"/>
            <a:ext cx="187325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497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2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72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3000"/>
                                        <p:tgtEl>
                                          <p:spTgt spid="172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72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72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3000"/>
                                        <p:tgtEl>
                                          <p:spTgt spid="172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172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172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9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Přijaté předpoklady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688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/>
              <a:t>Cyklické opakování ekonomických důsledků</a:t>
            </a:r>
          </a:p>
          <a:p>
            <a:pPr>
              <a:lnSpc>
                <a:spcPct val="90000"/>
              </a:lnSpc>
            </a:pPr>
            <a:r>
              <a:rPr lang="cs-CZ" altLang="cs-CZ"/>
              <a:t>Konstantní diskont během doby porovnání</a:t>
            </a:r>
          </a:p>
          <a:p>
            <a:pPr>
              <a:lnSpc>
                <a:spcPct val="90000"/>
              </a:lnSpc>
            </a:pPr>
            <a:r>
              <a:rPr lang="cs-CZ" altLang="cs-CZ"/>
              <a:t>Doba porovnání je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nejmenší společný násobek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nekonečně dlouhá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jeden průměrný rok</a:t>
            </a:r>
          </a:p>
          <a:p>
            <a:pPr>
              <a:lnSpc>
                <a:spcPct val="90000"/>
              </a:lnSpc>
            </a:pPr>
            <a:r>
              <a:rPr lang="cs-CZ" altLang="cs-CZ"/>
              <a:t>Jinak: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kroková metoda</a:t>
            </a:r>
          </a:p>
          <a:p>
            <a:pPr lvl="1">
              <a:lnSpc>
                <a:spcPct val="90000"/>
              </a:lnSpc>
            </a:pPr>
            <a:r>
              <a:rPr lang="cs-CZ" altLang="cs-CZ"/>
              <a:t>nahrazení</a:t>
            </a:r>
          </a:p>
        </p:txBody>
      </p:sp>
    </p:spTree>
    <p:extLst>
      <p:ext uri="{BB962C8B-B14F-4D97-AF65-F5344CB8AC3E}">
        <p14:creationId xmlns:p14="http://schemas.microsoft.com/office/powerpoint/2010/main" val="2564735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3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3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3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3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3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3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3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3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3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3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3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3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3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3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3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3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59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Kroková metoda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cs-CZ" altLang="cs-CZ" sz="2800"/>
              <a:t>posuzované investice rozdělíme do skupin podle délky životností</a:t>
            </a:r>
          </a:p>
          <a:p>
            <a:pPr>
              <a:lnSpc>
                <a:spcPct val="90000"/>
              </a:lnSpc>
            </a:pPr>
            <a:r>
              <a:rPr lang="cs-CZ" altLang="cs-CZ" sz="2800"/>
              <a:t>označíme skupiny tak, že skupině s vyšší životností patří vyšší číslo</a:t>
            </a:r>
          </a:p>
          <a:p>
            <a:pPr>
              <a:lnSpc>
                <a:spcPct val="90000"/>
              </a:lnSpc>
            </a:pPr>
            <a:r>
              <a:rPr lang="cs-CZ" altLang="cs-CZ" sz="2800"/>
              <a:t>postupně provádíme výpočty tak, že doba porovnání nabývá postupně délky dané jednotlivými životnostmi</a:t>
            </a:r>
          </a:p>
          <a:p>
            <a:pPr>
              <a:lnSpc>
                <a:spcPct val="90000"/>
              </a:lnSpc>
            </a:pPr>
            <a:r>
              <a:rPr lang="cs-CZ" altLang="cs-CZ" sz="2800"/>
              <a:t>pokud je optimální varianta investice s životností rovnou době porovnání, končíme výpočet</a:t>
            </a:r>
          </a:p>
          <a:p>
            <a:pPr>
              <a:lnSpc>
                <a:spcPct val="90000"/>
              </a:lnSpc>
            </a:pPr>
            <a:r>
              <a:rPr lang="cs-CZ" altLang="cs-CZ" sz="2800"/>
              <a:t>jinak pokračujeme</a:t>
            </a:r>
          </a:p>
        </p:txBody>
      </p:sp>
      <p:sp>
        <p:nvSpPr>
          <p:cNvPr id="174086" name="Line 6"/>
          <p:cNvSpPr>
            <a:spLocks noChangeShapeType="1"/>
          </p:cNvSpPr>
          <p:nvPr/>
        </p:nvSpPr>
        <p:spPr bwMode="auto">
          <a:xfrm>
            <a:off x="3851275" y="5661025"/>
            <a:ext cx="144145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74087" name="Line 7"/>
          <p:cNvSpPr>
            <a:spLocks noChangeShapeType="1"/>
          </p:cNvSpPr>
          <p:nvPr/>
        </p:nvSpPr>
        <p:spPr bwMode="auto">
          <a:xfrm>
            <a:off x="5292725" y="5661025"/>
            <a:ext cx="0" cy="6477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74088" name="Line 8"/>
          <p:cNvSpPr>
            <a:spLocks noChangeShapeType="1"/>
          </p:cNvSpPr>
          <p:nvPr/>
        </p:nvSpPr>
        <p:spPr bwMode="auto">
          <a:xfrm flipH="1">
            <a:off x="250825" y="6308725"/>
            <a:ext cx="50419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74089" name="Line 9"/>
          <p:cNvSpPr>
            <a:spLocks noChangeShapeType="1"/>
          </p:cNvSpPr>
          <p:nvPr/>
        </p:nvSpPr>
        <p:spPr bwMode="auto">
          <a:xfrm flipV="1">
            <a:off x="250825" y="3573463"/>
            <a:ext cx="0" cy="27352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74090" name="Line 10"/>
          <p:cNvSpPr>
            <a:spLocks noChangeShapeType="1"/>
          </p:cNvSpPr>
          <p:nvPr/>
        </p:nvSpPr>
        <p:spPr bwMode="auto">
          <a:xfrm>
            <a:off x="250825" y="3573463"/>
            <a:ext cx="2889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74091" name="Text Box 11"/>
          <p:cNvSpPr txBox="1">
            <a:spLocks noChangeArrowheads="1"/>
          </p:cNvSpPr>
          <p:nvPr/>
        </p:nvSpPr>
        <p:spPr bwMode="auto">
          <a:xfrm>
            <a:off x="6767513" y="5589588"/>
            <a:ext cx="2376487" cy="730250"/>
          </a:xfrm>
          <a:prstGeom prst="rect">
            <a:avLst/>
          </a:prstGeom>
          <a:solidFill>
            <a:srgbClr val="000000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000" b="1"/>
              <a:t>Máme optimální varinatu.</a:t>
            </a:r>
          </a:p>
        </p:txBody>
      </p:sp>
      <p:sp>
        <p:nvSpPr>
          <p:cNvPr id="174092" name="Line 12"/>
          <p:cNvSpPr>
            <a:spLocks noChangeShapeType="1"/>
          </p:cNvSpPr>
          <p:nvPr/>
        </p:nvSpPr>
        <p:spPr bwMode="auto">
          <a:xfrm>
            <a:off x="7524750" y="5157788"/>
            <a:ext cx="576263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74094" name="Line 14"/>
          <p:cNvSpPr>
            <a:spLocks noChangeShapeType="1"/>
          </p:cNvSpPr>
          <p:nvPr/>
        </p:nvSpPr>
        <p:spPr bwMode="auto">
          <a:xfrm>
            <a:off x="8101013" y="5157788"/>
            <a:ext cx="0" cy="431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6659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74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74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70" decel="100000"/>
                                        <p:tgtEl>
                                          <p:spTgt spid="17409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770" decel="100000"/>
                                        <p:tgtEl>
                                          <p:spTgt spid="17409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09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174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174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4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74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74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74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174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74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74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3" grpId="0" uiExpand="1" build="p"/>
      <p:bldP spid="17409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cs-CZ" altLang="cs-CZ"/>
              <a:t>Kroková metoda - příklad</a:t>
            </a:r>
          </a:p>
        </p:txBody>
      </p:sp>
      <p:sp>
        <p:nvSpPr>
          <p:cNvPr id="175108" name="Text Box 4"/>
          <p:cNvSpPr txBox="1">
            <a:spLocks noChangeArrowheads="1"/>
          </p:cNvSpPr>
          <p:nvPr/>
        </p:nvSpPr>
        <p:spPr bwMode="auto">
          <a:xfrm>
            <a:off x="395288" y="908050"/>
            <a:ext cx="7993062" cy="1370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Vyhodnoťte tyto investiční akce krokovou metodou:</a:t>
            </a:r>
          </a:p>
          <a:p>
            <a:pPr>
              <a:spcBef>
                <a:spcPct val="50000"/>
              </a:spcBef>
            </a:pPr>
            <a:r>
              <a:rPr lang="cs-CZ" altLang="cs-CZ" sz="2400"/>
              <a:t>Akce A má životnost 20 let, akce B 15 let, akce C 25 let a akce D 15 let.</a:t>
            </a:r>
          </a:p>
        </p:txBody>
      </p:sp>
      <p:sp>
        <p:nvSpPr>
          <p:cNvPr id="175109" name="Text Box 5"/>
          <p:cNvSpPr txBox="1">
            <a:spLocks noChangeArrowheads="1"/>
          </p:cNvSpPr>
          <p:nvPr/>
        </p:nvSpPr>
        <p:spPr bwMode="auto">
          <a:xfrm>
            <a:off x="395288" y="2205038"/>
            <a:ext cx="7993062" cy="210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cs-CZ" altLang="cs-CZ" sz="2400"/>
              <a:t>krok – rozdělení do skupin podle délky Tž:</a:t>
            </a:r>
          </a:p>
          <a:p>
            <a:pPr>
              <a:spcBef>
                <a:spcPct val="50000"/>
              </a:spcBef>
            </a:pPr>
            <a:r>
              <a:rPr lang="cs-CZ" altLang="cs-CZ" sz="2400"/>
              <a:t>skupina s Tž=20 let: akce A</a:t>
            </a:r>
          </a:p>
          <a:p>
            <a:pPr>
              <a:spcBef>
                <a:spcPct val="50000"/>
              </a:spcBef>
            </a:pPr>
            <a:r>
              <a:rPr lang="cs-CZ" altLang="cs-CZ" sz="2400"/>
              <a:t>skupina s Tž=15 let: akce B a D</a:t>
            </a:r>
          </a:p>
          <a:p>
            <a:pPr>
              <a:spcBef>
                <a:spcPct val="50000"/>
              </a:spcBef>
            </a:pPr>
            <a:r>
              <a:rPr lang="cs-CZ" altLang="cs-CZ" sz="2400"/>
              <a:t>skupina s Tž=25 let: akce C</a:t>
            </a:r>
          </a:p>
        </p:txBody>
      </p:sp>
      <p:sp>
        <p:nvSpPr>
          <p:cNvPr id="175110" name="Text Box 6"/>
          <p:cNvSpPr txBox="1">
            <a:spLocks noChangeArrowheads="1"/>
          </p:cNvSpPr>
          <p:nvPr/>
        </p:nvSpPr>
        <p:spPr bwMode="auto">
          <a:xfrm>
            <a:off x="323850" y="4292600"/>
            <a:ext cx="7993063" cy="210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cs-CZ" altLang="cs-CZ" sz="2400"/>
              <a:t>2. krok – označení skupin podle délky Tž:</a:t>
            </a:r>
          </a:p>
          <a:p>
            <a:pPr>
              <a:spcBef>
                <a:spcPct val="50000"/>
              </a:spcBef>
            </a:pPr>
            <a:r>
              <a:rPr lang="cs-CZ" altLang="cs-CZ" sz="2400"/>
              <a:t>   1. skupina s Tž=15 let: akce B a D</a:t>
            </a:r>
          </a:p>
          <a:p>
            <a:pPr>
              <a:spcBef>
                <a:spcPct val="50000"/>
              </a:spcBef>
            </a:pPr>
            <a:r>
              <a:rPr lang="cs-CZ" altLang="cs-CZ" sz="2400"/>
              <a:t>   2. skupina s Tž=20 let: akce A</a:t>
            </a:r>
          </a:p>
          <a:p>
            <a:pPr>
              <a:spcBef>
                <a:spcPct val="50000"/>
              </a:spcBef>
            </a:pPr>
            <a:r>
              <a:rPr lang="cs-CZ" altLang="cs-CZ" sz="2400"/>
              <a:t>   3. skupina s Tž=25 let: akce C</a:t>
            </a:r>
          </a:p>
        </p:txBody>
      </p:sp>
    </p:spTree>
    <p:extLst>
      <p:ext uri="{BB962C8B-B14F-4D97-AF65-F5344CB8AC3E}">
        <p14:creationId xmlns:p14="http://schemas.microsoft.com/office/powerpoint/2010/main" val="2760909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5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5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5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5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5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5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9" grpId="0"/>
      <p:bldP spid="1751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48" name="Line 20"/>
          <p:cNvSpPr>
            <a:spLocks noChangeShapeType="1"/>
          </p:cNvSpPr>
          <p:nvPr/>
        </p:nvSpPr>
        <p:spPr bwMode="auto">
          <a:xfrm>
            <a:off x="4568825" y="2133600"/>
            <a:ext cx="0" cy="2087563"/>
          </a:xfrm>
          <a:prstGeom prst="line">
            <a:avLst/>
          </a:prstGeom>
          <a:noFill/>
          <a:ln w="28575">
            <a:solidFill>
              <a:srgbClr val="FFFF00"/>
            </a:solidFill>
            <a:prstDash val="dash"/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76147" name="Line 19"/>
          <p:cNvSpPr>
            <a:spLocks noChangeShapeType="1"/>
          </p:cNvSpPr>
          <p:nvPr/>
        </p:nvSpPr>
        <p:spPr bwMode="auto">
          <a:xfrm>
            <a:off x="250825" y="2133600"/>
            <a:ext cx="0" cy="2087563"/>
          </a:xfrm>
          <a:prstGeom prst="line">
            <a:avLst/>
          </a:prstGeom>
          <a:noFill/>
          <a:ln w="28575">
            <a:solidFill>
              <a:srgbClr val="FFFF00"/>
            </a:solidFill>
            <a:prstDash val="dash"/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76132" name="Text Box 4"/>
          <p:cNvSpPr txBox="1">
            <a:spLocks noChangeArrowheads="1"/>
          </p:cNvSpPr>
          <p:nvPr/>
        </p:nvSpPr>
        <p:spPr bwMode="auto">
          <a:xfrm>
            <a:off x="323850" y="476250"/>
            <a:ext cx="8351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3. krok – Tp zvolena jako Tž 1. skupiny, tj. 15 let</a:t>
            </a:r>
          </a:p>
        </p:txBody>
      </p:sp>
      <p:sp>
        <p:nvSpPr>
          <p:cNvPr id="176133" name="Text Box 5"/>
          <p:cNvSpPr txBox="1">
            <a:spLocks noChangeArrowheads="1"/>
          </p:cNvSpPr>
          <p:nvPr/>
        </p:nvSpPr>
        <p:spPr bwMode="auto">
          <a:xfrm>
            <a:off x="323850" y="1125538"/>
            <a:ext cx="8351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4. krok – výpočet kriteriální funkce DCF</a:t>
            </a:r>
            <a:r>
              <a:rPr lang="cs-CZ" altLang="cs-CZ" sz="2400" baseline="-25000"/>
              <a:t>15</a:t>
            </a:r>
            <a:r>
              <a:rPr lang="cs-CZ" altLang="cs-CZ" sz="2400"/>
              <a:t> pro všechny akce</a:t>
            </a:r>
          </a:p>
        </p:txBody>
      </p:sp>
      <p:sp>
        <p:nvSpPr>
          <p:cNvPr id="176134" name="Line 6"/>
          <p:cNvSpPr>
            <a:spLocks noChangeShapeType="1"/>
          </p:cNvSpPr>
          <p:nvPr/>
        </p:nvSpPr>
        <p:spPr bwMode="auto">
          <a:xfrm>
            <a:off x="250825" y="2133600"/>
            <a:ext cx="576103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diamond" w="med" len="med"/>
            <a:tailEnd type="diamond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76136" name="Line 8"/>
          <p:cNvSpPr>
            <a:spLocks noChangeShapeType="1"/>
          </p:cNvSpPr>
          <p:nvPr/>
        </p:nvSpPr>
        <p:spPr bwMode="auto">
          <a:xfrm>
            <a:off x="250825" y="2565400"/>
            <a:ext cx="432117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diamond" w="med" len="med"/>
            <a:tailEnd type="diamond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76137" name="Line 9"/>
          <p:cNvSpPr>
            <a:spLocks noChangeShapeType="1"/>
          </p:cNvSpPr>
          <p:nvPr/>
        </p:nvSpPr>
        <p:spPr bwMode="auto">
          <a:xfrm>
            <a:off x="250825" y="2997200"/>
            <a:ext cx="72009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diamond" w="med" len="med"/>
            <a:tailEnd type="diamond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76138" name="Line 10"/>
          <p:cNvSpPr>
            <a:spLocks noChangeShapeType="1"/>
          </p:cNvSpPr>
          <p:nvPr/>
        </p:nvSpPr>
        <p:spPr bwMode="auto">
          <a:xfrm>
            <a:off x="250825" y="3429000"/>
            <a:ext cx="432117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diamond" w="med" len="med"/>
            <a:tailEnd type="diamond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76143" name="Text Box 15"/>
          <p:cNvSpPr txBox="1">
            <a:spLocks noChangeArrowheads="1"/>
          </p:cNvSpPr>
          <p:nvPr/>
        </p:nvSpPr>
        <p:spPr bwMode="auto">
          <a:xfrm>
            <a:off x="6156325" y="1916113"/>
            <a:ext cx="43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 b="1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76144" name="Text Box 16"/>
          <p:cNvSpPr txBox="1">
            <a:spLocks noChangeArrowheads="1"/>
          </p:cNvSpPr>
          <p:nvPr/>
        </p:nvSpPr>
        <p:spPr bwMode="auto">
          <a:xfrm>
            <a:off x="4787900" y="2349500"/>
            <a:ext cx="43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 b="1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76145" name="Text Box 17"/>
          <p:cNvSpPr txBox="1">
            <a:spLocks noChangeArrowheads="1"/>
          </p:cNvSpPr>
          <p:nvPr/>
        </p:nvSpPr>
        <p:spPr bwMode="auto">
          <a:xfrm>
            <a:off x="7596188" y="2781300"/>
            <a:ext cx="43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 b="1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76146" name="Text Box 18"/>
          <p:cNvSpPr txBox="1">
            <a:spLocks noChangeArrowheads="1"/>
          </p:cNvSpPr>
          <p:nvPr/>
        </p:nvSpPr>
        <p:spPr bwMode="auto">
          <a:xfrm>
            <a:off x="4787900" y="3200400"/>
            <a:ext cx="43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 b="1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76149" name="Line 21"/>
          <p:cNvSpPr>
            <a:spLocks noChangeShapeType="1"/>
          </p:cNvSpPr>
          <p:nvPr/>
        </p:nvSpPr>
        <p:spPr bwMode="auto">
          <a:xfrm>
            <a:off x="250825" y="4149725"/>
            <a:ext cx="4321175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graphicFrame>
        <p:nvGraphicFramePr>
          <p:cNvPr id="176151" name="Object 23"/>
          <p:cNvGraphicFramePr>
            <a:graphicFrameLocks noChangeAspect="1"/>
          </p:cNvGraphicFramePr>
          <p:nvPr/>
        </p:nvGraphicFramePr>
        <p:xfrm>
          <a:off x="1581150" y="3644900"/>
          <a:ext cx="1422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711000" imgH="241200" progId="Equation.3">
                  <p:embed/>
                </p:oleObj>
              </mc:Choice>
              <mc:Fallback>
                <p:oleObj name="Rovnice" r:id="rId2" imgW="711000" imgH="241200" progId="Equation.3">
                  <p:embed/>
                  <p:pic>
                    <p:nvPicPr>
                      <p:cNvPr id="176151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1150" y="3644900"/>
                        <a:ext cx="1422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6154" name="Text Box 26"/>
          <p:cNvSpPr txBox="1">
            <a:spLocks noChangeArrowheads="1"/>
          </p:cNvSpPr>
          <p:nvPr/>
        </p:nvSpPr>
        <p:spPr bwMode="auto">
          <a:xfrm>
            <a:off x="5219700" y="3933825"/>
            <a:ext cx="3744913" cy="26765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zůstatková hodnota: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cs-CZ" altLang="cs-CZ" sz="2400"/>
              <a:t>tržní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cs-CZ" altLang="cs-CZ" sz="2400"/>
              <a:t>odhad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cs-CZ" altLang="cs-CZ" sz="2400"/>
              <a:t>účetní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cs-CZ" altLang="cs-CZ" sz="2400"/>
              <a:t>???</a:t>
            </a:r>
          </a:p>
        </p:txBody>
      </p:sp>
      <p:sp>
        <p:nvSpPr>
          <p:cNvPr id="176155" name="Line 27"/>
          <p:cNvSpPr>
            <a:spLocks noChangeShapeType="1"/>
          </p:cNvSpPr>
          <p:nvPr/>
        </p:nvSpPr>
        <p:spPr bwMode="auto">
          <a:xfrm flipH="1" flipV="1">
            <a:off x="4572000" y="2133600"/>
            <a:ext cx="2305050" cy="1800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76156" name="Line 28"/>
          <p:cNvSpPr>
            <a:spLocks noChangeShapeType="1"/>
          </p:cNvSpPr>
          <p:nvPr/>
        </p:nvSpPr>
        <p:spPr bwMode="auto">
          <a:xfrm flipH="1" flipV="1">
            <a:off x="4572000" y="2997200"/>
            <a:ext cx="2305050" cy="936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76157" name="Text Box 29"/>
          <p:cNvSpPr txBox="1">
            <a:spLocks noChangeArrowheads="1"/>
          </p:cNvSpPr>
          <p:nvPr/>
        </p:nvSpPr>
        <p:spPr bwMode="auto">
          <a:xfrm>
            <a:off x="395288" y="4652963"/>
            <a:ext cx="835183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5. krok – porovnání vypočtených DCF</a:t>
            </a:r>
            <a:r>
              <a:rPr lang="cs-CZ" altLang="cs-CZ" sz="2400" baseline="-25000"/>
              <a:t>15</a:t>
            </a:r>
            <a:r>
              <a:rPr lang="cs-CZ" altLang="cs-CZ" sz="2400"/>
              <a:t> . Pokud bude nejvyšší DCF pro akci B nebo D, výpočet končí.</a:t>
            </a:r>
          </a:p>
        </p:txBody>
      </p:sp>
      <p:sp>
        <p:nvSpPr>
          <p:cNvPr id="176158" name="Text Box 30"/>
          <p:cNvSpPr txBox="1">
            <a:spLocks noChangeArrowheads="1"/>
          </p:cNvSpPr>
          <p:nvPr/>
        </p:nvSpPr>
        <p:spPr bwMode="auto">
          <a:xfrm>
            <a:off x="395288" y="5734050"/>
            <a:ext cx="835183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6. krok – Tp zvolena jako Tž další (2.) skupiny, pokračuje se opět krokem 4.</a:t>
            </a:r>
          </a:p>
        </p:txBody>
      </p:sp>
      <p:sp>
        <p:nvSpPr>
          <p:cNvPr id="176159" name="Line 31"/>
          <p:cNvSpPr>
            <a:spLocks noChangeShapeType="1"/>
          </p:cNvSpPr>
          <p:nvPr/>
        </p:nvSpPr>
        <p:spPr bwMode="auto">
          <a:xfrm>
            <a:off x="250825" y="4149725"/>
            <a:ext cx="5761038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 type="triangle" w="lg" len="lg"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graphicFrame>
        <p:nvGraphicFramePr>
          <p:cNvPr id="176160" name="Object 32"/>
          <p:cNvGraphicFramePr>
            <a:graphicFrameLocks noChangeAspect="1"/>
          </p:cNvGraphicFramePr>
          <p:nvPr/>
        </p:nvGraphicFramePr>
        <p:xfrm>
          <a:off x="2878138" y="3644900"/>
          <a:ext cx="1498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749160" imgH="241200" progId="Equation.3">
                  <p:embed/>
                </p:oleObj>
              </mc:Choice>
              <mc:Fallback>
                <p:oleObj name="Rovnice" r:id="rId4" imgW="749160" imgH="241200" progId="Equation.3">
                  <p:embed/>
                  <p:pic>
                    <p:nvPicPr>
                      <p:cNvPr id="17616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8138" y="3644900"/>
                        <a:ext cx="1498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6161" name="Line 33"/>
          <p:cNvSpPr>
            <a:spLocks noChangeShapeType="1"/>
          </p:cNvSpPr>
          <p:nvPr/>
        </p:nvSpPr>
        <p:spPr bwMode="auto">
          <a:xfrm>
            <a:off x="4572000" y="2565400"/>
            <a:ext cx="1439863" cy="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 type="diamond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76162" name="Line 34"/>
          <p:cNvSpPr>
            <a:spLocks noChangeShapeType="1"/>
          </p:cNvSpPr>
          <p:nvPr/>
        </p:nvSpPr>
        <p:spPr bwMode="auto">
          <a:xfrm>
            <a:off x="4572000" y="3429000"/>
            <a:ext cx="1439863" cy="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 type="diamond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76163" name="Text Box 35"/>
          <p:cNvSpPr txBox="1">
            <a:spLocks noChangeArrowheads="1"/>
          </p:cNvSpPr>
          <p:nvPr/>
        </p:nvSpPr>
        <p:spPr bwMode="auto">
          <a:xfrm>
            <a:off x="539750" y="4437063"/>
            <a:ext cx="8064500" cy="212883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sz="2400"/>
              <a:t>doplnění hotovostního toku: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cs-CZ" altLang="cs-CZ" sz="2400"/>
              <a:t>opakování posledního roku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cs-CZ" altLang="cs-CZ" sz="2400"/>
              <a:t>dtto s růstem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cs-CZ" altLang="cs-CZ" sz="2400"/>
              <a:t>jinak?</a:t>
            </a:r>
          </a:p>
        </p:txBody>
      </p:sp>
      <p:sp>
        <p:nvSpPr>
          <p:cNvPr id="176164" name="Line 36"/>
          <p:cNvSpPr>
            <a:spLocks noChangeShapeType="1"/>
          </p:cNvSpPr>
          <p:nvPr/>
        </p:nvSpPr>
        <p:spPr bwMode="auto">
          <a:xfrm flipV="1">
            <a:off x="4356100" y="2565400"/>
            <a:ext cx="936625" cy="18716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76165" name="Line 37"/>
          <p:cNvSpPr>
            <a:spLocks noChangeShapeType="1"/>
          </p:cNvSpPr>
          <p:nvPr/>
        </p:nvSpPr>
        <p:spPr bwMode="auto">
          <a:xfrm flipH="1" flipV="1">
            <a:off x="5508625" y="3429000"/>
            <a:ext cx="358775" cy="10080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8617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6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6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6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3000"/>
                                        <p:tgtEl>
                                          <p:spTgt spid="176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0"/>
                                        <p:tgtEl>
                                          <p:spTgt spid="176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3000"/>
                                        <p:tgtEl>
                                          <p:spTgt spid="176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3000"/>
                                        <p:tgtEl>
                                          <p:spTgt spid="176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3000"/>
                                        <p:tgtEl>
                                          <p:spTgt spid="176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3000"/>
                                        <p:tgtEl>
                                          <p:spTgt spid="176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3000"/>
                                        <p:tgtEl>
                                          <p:spTgt spid="17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3000"/>
                                        <p:tgtEl>
                                          <p:spTgt spid="17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7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7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7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7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7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7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176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2000"/>
                                        <p:tgtEl>
                                          <p:spTgt spid="1761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/>
                                        <p:tgtEl>
                                          <p:spTgt spid="176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/>
                                        <p:tgtEl>
                                          <p:spTgt spid="176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3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176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2000"/>
                                        <p:tgtEl>
                                          <p:spTgt spid="1761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/>
                                        <p:tgtEl>
                                          <p:spTgt spid="176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/>
                                        <p:tgtEl>
                                          <p:spTgt spid="176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176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2000"/>
                                        <p:tgtEl>
                                          <p:spTgt spid="1761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/>
                                        <p:tgtEl>
                                          <p:spTgt spid="17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/>
                                        <p:tgtEl>
                                          <p:spTgt spid="17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6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76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76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7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76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76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7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44444E-6 L 0.15712 -4.44444E-6 " pathEditMode="relative" rAng="0" ptsTypes="AA">
                                      <p:cBhvr>
                                        <p:cTn id="101" dur="2000" fill="hold"/>
                                        <p:tgtEl>
                                          <p:spTgt spid="1761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47" y="0"/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176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17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17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07407E-6 L 0.14584 4.07407E-6 " pathEditMode="relative" rAng="0" ptsTypes="AA">
                                      <p:cBhvr>
                                        <p:cTn id="116" dur="2000" fill="hold"/>
                                        <p:tgtEl>
                                          <p:spTgt spid="1761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92" y="0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0.0 L 0.14375 0.0 " pathEditMode="relative" rAng="0" ptsTypes="AA">
                                      <p:cBhvr>
                                        <p:cTn id="118" dur="2000" fill="hold"/>
                                        <p:tgtEl>
                                          <p:spTgt spid="1761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87" y="0"/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2000"/>
                                        <p:tgtEl>
                                          <p:spTgt spid="17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2000"/>
                                        <p:tgtEl>
                                          <p:spTgt spid="17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176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176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176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176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17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17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00"/>
                                        <p:tgtEl>
                                          <p:spTgt spid="17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33" grpId="0"/>
      <p:bldP spid="176143" grpId="0"/>
      <p:bldP spid="176144" grpId="0"/>
      <p:bldP spid="176144" grpId="1"/>
      <p:bldP spid="176145" grpId="0"/>
      <p:bldP spid="176146" grpId="0"/>
      <p:bldP spid="176146" grpId="1"/>
      <p:bldP spid="176154" grpId="0" animBg="1"/>
      <p:bldP spid="176154" grpId="1" animBg="1"/>
      <p:bldP spid="176157" grpId="0"/>
      <p:bldP spid="176157" grpId="1"/>
      <p:bldP spid="176158" grpId="0"/>
      <p:bldP spid="176158" grpId="1"/>
      <p:bldP spid="17616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na investici ve více letech?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investiční výdaje jsou rozloženy do více let</a:t>
            </a:r>
          </a:p>
          <a:p>
            <a:r>
              <a:rPr lang="cs-CZ" dirty="0"/>
              <a:t>provoz investice začíná dříve, než je investice dokončena</a:t>
            </a:r>
          </a:p>
          <a:p>
            <a:r>
              <a:rPr lang="cs-CZ" dirty="0"/>
              <a:t>označení:</a:t>
            </a:r>
          </a:p>
          <a:p>
            <a:pPr lvl="1"/>
            <a:r>
              <a:rPr lang="cs-CZ" dirty="0" err="1"/>
              <a:t>I</a:t>
            </a:r>
            <a:r>
              <a:rPr lang="cs-CZ" baseline="-25000" dirty="0" err="1"/>
              <a:t>t</a:t>
            </a:r>
            <a:r>
              <a:rPr lang="cs-CZ" dirty="0"/>
              <a:t> investiční výdaj v t-</a:t>
            </a:r>
            <a:r>
              <a:rPr lang="cs-CZ" dirty="0" err="1"/>
              <a:t>tém</a:t>
            </a:r>
            <a:r>
              <a:rPr lang="cs-CZ" dirty="0"/>
              <a:t> roce výstavby</a:t>
            </a:r>
          </a:p>
          <a:p>
            <a:pPr lvl="1"/>
            <a:r>
              <a:rPr lang="cs-CZ" dirty="0" err="1"/>
              <a:t>Tv</a:t>
            </a:r>
            <a:r>
              <a:rPr lang="cs-CZ" dirty="0"/>
              <a:t> doba výstavby</a:t>
            </a:r>
          </a:p>
          <a:p>
            <a:pPr lvl="1"/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cs-CZ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Δ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doba, o kterou přesahuje provoz výstavbu</a:t>
            </a:r>
          </a:p>
          <a:p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vypočítáme investiční porovnávací výdaje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cs-CZ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endParaRPr lang="cs-CZ" baseline="-25000" dirty="0"/>
          </a:p>
        </p:txBody>
      </p:sp>
    </p:spTree>
    <p:extLst>
      <p:ext uri="{BB962C8B-B14F-4D97-AF65-F5344CB8AC3E}">
        <p14:creationId xmlns:p14="http://schemas.microsoft.com/office/powerpoint/2010/main" val="35990187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1475656" y="764704"/>
                <a:ext cx="6600846" cy="190385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4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44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cs-CZ" sz="4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cs-CZ" sz="4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cs-CZ" sz="4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cs-CZ" sz="4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cs-CZ" sz="44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sSub>
                            <m:sSubPr>
                              <m:ctrlPr>
                                <a:rPr lang="cs-CZ" sz="4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44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cs-CZ" sz="4400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sub>
                          </m:sSub>
                        </m:sup>
                        <m:e>
                          <m:sSub>
                            <m:sSubPr>
                              <m:ctrlPr>
                                <a:rPr lang="cs-CZ" sz="4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4400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cs-CZ" sz="4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sSup>
                            <m:sSupPr>
                              <m:ctrlPr>
                                <a:rPr lang="cs-CZ" sz="4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cs-CZ" sz="4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cs-CZ" sz="4400" i="1"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cs-CZ" sz="4400" i="1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</m:d>
                            </m:e>
                            <m:sup>
                              <m:d>
                                <m:dPr>
                                  <m:ctrlPr>
                                    <a:rPr lang="cs-CZ" sz="4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cs-CZ" sz="4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4400" b="0" i="1" smtClean="0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cs-CZ" sz="4400" b="0" i="1" smtClean="0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sub>
                                  </m:sSub>
                                  <m:r>
                                    <a:rPr lang="cs-CZ" sz="44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cs-CZ" sz="44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cs-CZ" sz="44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cs-CZ" sz="4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4400" b="0" i="1" smtClean="0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cs-CZ" sz="4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∆</m:t>
                                      </m:r>
                                    </m:sub>
                                  </m:sSub>
                                </m:e>
                              </m:d>
                            </m:sup>
                          </m:sSup>
                        </m:e>
                      </m:nary>
                    </m:oMath>
                  </m:oMathPara>
                </a14:m>
                <a:endParaRPr lang="cs-CZ" sz="4400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764704"/>
                <a:ext cx="6600846" cy="190385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ovéPole 2"/>
          <p:cNvSpPr txBox="1"/>
          <p:nvPr/>
        </p:nvSpPr>
        <p:spPr>
          <a:xfrm>
            <a:off x="1357929" y="2924944"/>
            <a:ext cx="68144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za předpokladu, že jsou investiční výdaje na začátku roku, jinak bude posun o jedničku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1357929" y="4149080"/>
            <a:ext cx="66704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Tento zápis také řeší volbu sumace pro odvození ekvivalentní roční hodnoty, kdy se součet začínal jedničkou. Pro tento případ investiční porovnávací výdaje posuneme do roku jedna (vynásobením 1+r).</a:t>
            </a:r>
          </a:p>
        </p:txBody>
      </p:sp>
    </p:spTree>
    <p:extLst>
      <p:ext uri="{BB962C8B-B14F-4D97-AF65-F5344CB8AC3E}">
        <p14:creationId xmlns:p14="http://schemas.microsoft.com/office/powerpoint/2010/main" val="3972868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na dobu porovnání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pokud je provozní CF konstantní, lze pomocí anuity upravit investice</a:t>
            </a:r>
          </a:p>
          <a:p>
            <a:r>
              <a:rPr lang="cs-CZ" dirty="0"/>
              <a:t>vztah ke kalkulacím (příklad na „</a:t>
            </a:r>
            <a:r>
              <a:rPr lang="cs-CZ" dirty="0" err="1"/>
              <a:t>udělátka</a:t>
            </a:r>
            <a:r>
              <a:rPr lang="cs-CZ" dirty="0"/>
              <a:t>“)</a:t>
            </a:r>
          </a:p>
          <a:p>
            <a:r>
              <a:rPr lang="cs-CZ" dirty="0"/>
              <a:t>„důkaz“ pro dvě investice </a:t>
            </a:r>
          </a:p>
          <a:p>
            <a:pPr lvl="1"/>
            <a:r>
              <a:rPr lang="cs-CZ" dirty="0"/>
              <a:t>výpočet za úplnou dobu porovnání</a:t>
            </a:r>
          </a:p>
          <a:p>
            <a:pPr lvl="1"/>
            <a:r>
              <a:rPr lang="cs-CZ" dirty="0"/>
              <a:t>výpočet pomocí RCF</a:t>
            </a:r>
          </a:p>
        </p:txBody>
      </p:sp>
    </p:spTree>
    <p:extLst>
      <p:ext uri="{BB962C8B-B14F-4D97-AF65-F5344CB8AC3E}">
        <p14:creationId xmlns:p14="http://schemas.microsoft.com/office/powerpoint/2010/main" val="440926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>
                <a:solidFill>
                  <a:schemeClr val="tx1"/>
                </a:solidFill>
              </a:rPr>
              <a:t>Volba doby porovnání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3068638"/>
            <a:ext cx="8229600" cy="3124200"/>
          </a:xfrm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cs-CZ" altLang="cs-CZ"/>
              <a:t>do níž vstupují údaje za ukončenou Tž,</a:t>
            </a:r>
          </a:p>
          <a:p>
            <a:r>
              <a:rPr lang="cs-CZ" altLang="cs-CZ"/>
              <a:t>při variantním řešení posuzovaných investičních akcí jsou v této době beze zbytku obsaženy životnosti všech posuzovaných variant (případně životnosti všech jejich dílčích objektů).</a:t>
            </a:r>
          </a:p>
        </p:txBody>
      </p:sp>
      <p:sp>
        <p:nvSpPr>
          <p:cNvPr id="156676" name="Text Box 4"/>
          <p:cNvSpPr txBox="1">
            <a:spLocks noChangeArrowheads="1"/>
          </p:cNvSpPr>
          <p:nvPr/>
        </p:nvSpPr>
        <p:spPr bwMode="auto">
          <a:xfrm>
            <a:off x="395288" y="1628775"/>
            <a:ext cx="7561262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cs-CZ" altLang="cs-CZ" sz="3200" b="1"/>
              <a:t>Korektní doba porovnání je taková doba:</a:t>
            </a:r>
            <a:endParaRPr lang="cs-CZ" altLang="cs-CZ" sz="3200"/>
          </a:p>
        </p:txBody>
      </p:sp>
    </p:spTree>
    <p:extLst>
      <p:ext uri="{BB962C8B-B14F-4D97-AF65-F5344CB8AC3E}">
        <p14:creationId xmlns:p14="http://schemas.microsoft.com/office/powerpoint/2010/main" val="838643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6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4" dur="500"/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9" dur="500"/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5" grpId="0" build="p"/>
      <p:bldP spid="15667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4450"/>
            <a:ext cx="8229600" cy="1143000"/>
          </a:xfrm>
        </p:spPr>
        <p:txBody>
          <a:bodyPr/>
          <a:lstStyle/>
          <a:p>
            <a:r>
              <a:rPr lang="cs-CZ" altLang="cs-CZ" b="1">
                <a:effectLst/>
              </a:rPr>
              <a:t>Zařízení s rozdílnou životností</a:t>
            </a:r>
          </a:p>
        </p:txBody>
      </p:sp>
      <p:sp>
        <p:nvSpPr>
          <p:cNvPr id="239619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052513"/>
            <a:ext cx="8229600" cy="1181100"/>
          </a:xfrm>
        </p:spPr>
        <p:txBody>
          <a:bodyPr/>
          <a:lstStyle/>
          <a:p>
            <a:r>
              <a:rPr lang="cs-CZ" altLang="cs-CZ">
                <a:effectLst/>
              </a:rPr>
              <a:t>roční ekvivalentní hodnoty (viz doba porovnání)</a:t>
            </a:r>
          </a:p>
        </p:txBody>
      </p:sp>
      <p:sp>
        <p:nvSpPr>
          <p:cNvPr id="239620" name="Text Box 4"/>
          <p:cNvSpPr txBox="1">
            <a:spLocks noChangeArrowheads="1"/>
          </p:cNvSpPr>
          <p:nvPr/>
        </p:nvSpPr>
        <p:spPr bwMode="auto">
          <a:xfrm>
            <a:off x="395288" y="2205038"/>
            <a:ext cx="8569325" cy="4354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dirty="0"/>
              <a:t>Příklad (vyrábět nebo kupovat?):</a:t>
            </a:r>
          </a:p>
          <a:p>
            <a:pPr>
              <a:spcBef>
                <a:spcPct val="50000"/>
              </a:spcBef>
            </a:pPr>
            <a:r>
              <a:rPr lang="cs-CZ" altLang="cs-CZ" dirty="0"/>
              <a:t>Společnost </a:t>
            </a:r>
            <a:r>
              <a:rPr lang="cs-CZ" altLang="cs-CZ" dirty="0" err="1"/>
              <a:t>Future</a:t>
            </a:r>
            <a:r>
              <a:rPr lang="cs-CZ" altLang="cs-CZ" dirty="0"/>
              <a:t>, a. s., potřebuje každoročně 10 000 kovových „</a:t>
            </a:r>
            <a:r>
              <a:rPr lang="cs-CZ" altLang="cs-CZ" dirty="0" err="1"/>
              <a:t>udělátek</a:t>
            </a:r>
            <a:r>
              <a:rPr lang="cs-CZ" altLang="cs-CZ" dirty="0"/>
              <a:t>“ pro své výrobky. Podle marketingové studie bude poptávka po výrobcích firmy ještě následujících 20 let stejná (Sic!). Součástku můžete koupit za 20 Kč/ks od externího dodavatele. Váš nákupčí Vám doporučil vlastní výrobu součástky a tvrdí, že uspoříte 5 Kč/ks. Předložil Vám následující kalkulaci:</a:t>
            </a:r>
          </a:p>
          <a:p>
            <a:pPr>
              <a:spcBef>
                <a:spcPct val="50000"/>
              </a:spcBef>
            </a:pPr>
            <a:r>
              <a:rPr lang="cs-CZ" altLang="cs-CZ" dirty="0"/>
              <a:t>Náklady			Kč/ks		Kč/rok</a:t>
            </a:r>
          </a:p>
          <a:p>
            <a:pPr>
              <a:spcBef>
                <a:spcPct val="50000"/>
              </a:spcBef>
            </a:pPr>
            <a:r>
              <a:rPr lang="cs-CZ" altLang="cs-CZ" dirty="0"/>
              <a:t>práce a materiál		  5,00		  50 000</a:t>
            </a:r>
          </a:p>
          <a:p>
            <a:pPr>
              <a:spcBef>
                <a:spcPct val="50000"/>
              </a:spcBef>
            </a:pPr>
            <a:r>
              <a:rPr lang="cs-CZ" altLang="cs-CZ" dirty="0"/>
              <a:t>odpisy			10,00		100 000</a:t>
            </a:r>
          </a:p>
          <a:p>
            <a:pPr>
              <a:spcBef>
                <a:spcPct val="50000"/>
              </a:spcBef>
            </a:pPr>
            <a:r>
              <a:rPr lang="cs-CZ" altLang="cs-CZ" dirty="0"/>
              <a:t>Celkem			15,00		150 000</a:t>
            </a:r>
          </a:p>
          <a:p>
            <a:pPr>
              <a:spcBef>
                <a:spcPct val="50000"/>
              </a:spcBef>
            </a:pPr>
            <a:r>
              <a:rPr lang="cs-CZ" altLang="cs-CZ" dirty="0"/>
              <a:t>Nákup			20,00		200 000</a:t>
            </a:r>
          </a:p>
          <a:p>
            <a:pPr>
              <a:spcBef>
                <a:spcPct val="50000"/>
              </a:spcBef>
            </a:pPr>
            <a:r>
              <a:rPr lang="cs-CZ" altLang="cs-CZ" dirty="0"/>
              <a:t>Jak se rozhodnete, když alternativní náklad kapitálu je 10 %?</a:t>
            </a:r>
          </a:p>
        </p:txBody>
      </p:sp>
      <p:sp>
        <p:nvSpPr>
          <p:cNvPr id="239621" name="Oval 5"/>
          <p:cNvSpPr>
            <a:spLocks noChangeArrowheads="1"/>
          </p:cNvSpPr>
          <p:nvPr/>
        </p:nvSpPr>
        <p:spPr bwMode="auto">
          <a:xfrm>
            <a:off x="3059113" y="4868863"/>
            <a:ext cx="1008062" cy="5048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239622" name="Text Box 6"/>
          <p:cNvSpPr txBox="1">
            <a:spLocks noChangeArrowheads="1"/>
          </p:cNvSpPr>
          <p:nvPr/>
        </p:nvSpPr>
        <p:spPr bwMode="auto">
          <a:xfrm>
            <a:off x="6227763" y="4005263"/>
            <a:ext cx="2736850" cy="2043112"/>
          </a:xfrm>
          <a:prstGeom prst="rect">
            <a:avLst/>
          </a:prstGeom>
          <a:solidFill>
            <a:srgbClr val="993300"/>
          </a:solidFill>
          <a:ln w="28575">
            <a:solidFill>
              <a:srgbClr val="FFFF00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/>
              <a:t>Je nutné koupit speciální stroj za 2 mil. Kč, který budete účetně odepisovat 20 let, proto je roční odpis 100 tis. Kč, což činí 10 Kč na jednu součástku.</a:t>
            </a:r>
          </a:p>
        </p:txBody>
      </p:sp>
      <p:sp>
        <p:nvSpPr>
          <p:cNvPr id="239624" name="Line 8"/>
          <p:cNvSpPr>
            <a:spLocks noChangeShapeType="1"/>
          </p:cNvSpPr>
          <p:nvPr/>
        </p:nvSpPr>
        <p:spPr bwMode="auto">
          <a:xfrm flipV="1">
            <a:off x="4067175" y="4797425"/>
            <a:ext cx="2160588" cy="3603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9027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96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96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9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39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39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9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9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9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19" grpId="0" build="p"/>
      <p:bldP spid="239620" grpId="0"/>
      <p:bldP spid="239621" grpId="0" animBg="1"/>
      <p:bldP spid="239622" grpId="0" animBg="1"/>
      <p:bldP spid="23962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Výpočet za dobu 20 let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cs-CZ" altLang="cs-CZ" dirty="0"/>
              <a:t>práce + materiál	5 * 10 000 = 50 000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dirty="0"/>
              <a:t>	zásobitel pro 20 let a 10% je 8,5136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dirty="0"/>
              <a:t>	PV výdajů 			   	425 680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dirty="0"/>
              <a:t>   stroj					2 000 000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dirty="0"/>
              <a:t>   celkem				2 425 680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dirty="0"/>
              <a:t>Nákup součástek  20 * 10 000 = 200 000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dirty="0"/>
              <a:t>PV nákupu je 8,5136 * 200 000 = 1 702 720</a:t>
            </a:r>
          </a:p>
        </p:txBody>
      </p:sp>
      <p:sp>
        <p:nvSpPr>
          <p:cNvPr id="256004" name="Oval 4"/>
          <p:cNvSpPr>
            <a:spLocks noChangeArrowheads="1"/>
          </p:cNvSpPr>
          <p:nvPr/>
        </p:nvSpPr>
        <p:spPr bwMode="auto">
          <a:xfrm>
            <a:off x="4762748" y="3806031"/>
            <a:ext cx="2590800" cy="57626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256005" name="Oval 5"/>
          <p:cNvSpPr>
            <a:spLocks noChangeArrowheads="1"/>
          </p:cNvSpPr>
          <p:nvPr/>
        </p:nvSpPr>
        <p:spPr bwMode="auto">
          <a:xfrm>
            <a:off x="5364163" y="4832351"/>
            <a:ext cx="2305050" cy="576262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256007" name="Line 7"/>
          <p:cNvSpPr>
            <a:spLocks noChangeShapeType="1"/>
          </p:cNvSpPr>
          <p:nvPr/>
        </p:nvSpPr>
        <p:spPr bwMode="auto">
          <a:xfrm flipV="1">
            <a:off x="4572000" y="4401789"/>
            <a:ext cx="792163" cy="16573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256008" name="Line 8"/>
          <p:cNvSpPr>
            <a:spLocks noChangeShapeType="1"/>
          </p:cNvSpPr>
          <p:nvPr/>
        </p:nvSpPr>
        <p:spPr bwMode="auto">
          <a:xfrm flipV="1">
            <a:off x="4572001" y="5408612"/>
            <a:ext cx="1711326" cy="7572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256009" name="Text Box 9"/>
          <p:cNvSpPr txBox="1">
            <a:spLocks noChangeArrowheads="1"/>
          </p:cNvSpPr>
          <p:nvPr/>
        </p:nvSpPr>
        <p:spPr bwMode="auto">
          <a:xfrm>
            <a:off x="684213" y="6165850"/>
            <a:ext cx="5543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/>
              <a:t>Výhodnější je součástku nakupovat!</a:t>
            </a:r>
          </a:p>
        </p:txBody>
      </p:sp>
      <p:sp>
        <p:nvSpPr>
          <p:cNvPr id="256010" name="Rectangle 10"/>
          <p:cNvSpPr>
            <a:spLocks noChangeArrowheads="1"/>
          </p:cNvSpPr>
          <p:nvPr/>
        </p:nvSpPr>
        <p:spPr bwMode="auto">
          <a:xfrm>
            <a:off x="358775" y="2276872"/>
            <a:ext cx="8785225" cy="43926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0757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-8.11936E-7 L 0.0 0.0788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560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9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7888 L 0.0 0.1522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560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6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15221 L 0.0 0.3201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560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3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60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60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56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60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60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56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60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60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6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60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60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56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560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560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56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04" grpId="0" animBg="1"/>
      <p:bldP spid="256005" grpId="0" animBg="1"/>
      <p:bldP spid="256007" grpId="0" animBg="1"/>
      <p:bldP spid="256008" grpId="0" animBg="1"/>
      <p:bldP spid="256009" grpId="0"/>
      <p:bldP spid="256010" grpId="0" animBg="1"/>
      <p:bldP spid="256010" grpId="1" animBg="1"/>
      <p:bldP spid="256010" grpId="2" animBg="1"/>
      <p:bldP spid="256010" grpId="3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Výpočet pomocí anuity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31242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cs-CZ" altLang="cs-CZ" dirty="0"/>
              <a:t>práce a materiál			       5,00 Kč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dirty="0"/>
              <a:t>zařízení 2 000 000 * poměrná anuita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dirty="0"/>
              <a:t>		      2 000 000 * (1/8,5136) = 23,49 Kč</a:t>
            </a:r>
          </a:p>
          <a:p>
            <a:pPr>
              <a:buFont typeface="Wingdings" panose="05000000000000000000" pitchFamily="2" charset="2"/>
              <a:buNone/>
            </a:pPr>
            <a:endParaRPr lang="cs-CZ" altLang="cs-CZ" dirty="0"/>
          </a:p>
          <a:p>
            <a:pPr>
              <a:buFont typeface="Wingdings" panose="05000000000000000000" pitchFamily="2" charset="2"/>
              <a:buNone/>
            </a:pPr>
            <a:r>
              <a:rPr lang="cs-CZ" altLang="cs-CZ" dirty="0"/>
              <a:t>celkem				     28,49 Kč</a:t>
            </a:r>
          </a:p>
        </p:txBody>
      </p:sp>
      <p:sp>
        <p:nvSpPr>
          <p:cNvPr id="257028" name="Text Box 4"/>
          <p:cNvSpPr txBox="1">
            <a:spLocks noChangeArrowheads="1"/>
          </p:cNvSpPr>
          <p:nvPr/>
        </p:nvSpPr>
        <p:spPr bwMode="auto">
          <a:xfrm>
            <a:off x="539750" y="5229225"/>
            <a:ext cx="7488238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dirty="0"/>
              <a:t>Nákup je o 8,49 Kč na jedno </a:t>
            </a:r>
            <a:r>
              <a:rPr lang="cs-CZ" altLang="cs-CZ" dirty="0" err="1"/>
              <a:t>udělátko</a:t>
            </a:r>
            <a:r>
              <a:rPr lang="cs-CZ" altLang="cs-CZ" dirty="0"/>
              <a:t> levnější.</a:t>
            </a:r>
          </a:p>
        </p:txBody>
      </p:sp>
    </p:spTree>
    <p:extLst>
      <p:ext uri="{BB962C8B-B14F-4D97-AF65-F5344CB8AC3E}">
        <p14:creationId xmlns:p14="http://schemas.microsoft.com/office/powerpoint/2010/main" val="2384671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57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7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027" grpId="0" build="p"/>
      <p:bldP spid="25702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cs-CZ" sz="4000" b="1">
                <a:effectLst/>
              </a:rPr>
              <a:t>Rozhodnutí o náhradě stávajícího zařízení</a:t>
            </a:r>
          </a:p>
        </p:txBody>
      </p:sp>
      <p:sp>
        <p:nvSpPr>
          <p:cNvPr id="2406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931150" cy="533400"/>
          </a:xfrm>
        </p:spPr>
        <p:txBody>
          <a:bodyPr>
            <a:normAutofit fontScale="92500"/>
          </a:bodyPr>
          <a:lstStyle/>
          <a:p>
            <a:r>
              <a:rPr lang="cs-CZ" altLang="cs-CZ" sz="2800">
                <a:effectLst/>
              </a:rPr>
              <a:t>porovnávejte roční ekvivalentní hodnoty</a:t>
            </a:r>
          </a:p>
        </p:txBody>
      </p:sp>
      <p:graphicFrame>
        <p:nvGraphicFramePr>
          <p:cNvPr id="240664" name="Group 24"/>
          <p:cNvGraphicFramePr>
            <a:graphicFrameLocks noGrp="1"/>
          </p:cNvGraphicFramePr>
          <p:nvPr>
            <p:ph sz="half" idx="2"/>
          </p:nvPr>
        </p:nvGraphicFramePr>
        <p:xfrm>
          <a:off x="611188" y="4149725"/>
          <a:ext cx="4392612" cy="796800"/>
        </p:xfrm>
        <a:graphic>
          <a:graphicData uri="http://schemas.openxmlformats.org/drawingml/2006/table">
            <a:tbl>
              <a:tblPr/>
              <a:tblGrid>
                <a:gridCol w="1463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5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3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Rok 0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Rok 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Rok 2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18-14=4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0644" name="Text Box 4"/>
          <p:cNvSpPr txBox="1">
            <a:spLocks noChangeArrowheads="1"/>
          </p:cNvSpPr>
          <p:nvPr/>
        </p:nvSpPr>
        <p:spPr bwMode="auto">
          <a:xfrm>
            <a:off x="468313" y="2276475"/>
            <a:ext cx="8207375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dirty="0"/>
              <a:t>Rozhodněte, zda je výhodné nahradit dosavadní stroj s provozními náklady 14 tis. Kč ročně a se zbytkovou životností 2 roky novým strojem, který stojí 15 tis. Kč a má provozní náklady jen 10 tis. Kč ročně. Životnost nového stroje jsou 3 roky. Oba stroje mají stejnou výrobní kapacitu, která vede k tržbám 18 tis. Kč ročně. Zanedbejte daně. Diskont je 6 %. </a:t>
            </a:r>
          </a:p>
        </p:txBody>
      </p:sp>
      <p:graphicFrame>
        <p:nvGraphicFramePr>
          <p:cNvPr id="240683" name="Group 43"/>
          <p:cNvGraphicFramePr>
            <a:graphicFrameLocks noGrp="1"/>
          </p:cNvGraphicFramePr>
          <p:nvPr/>
        </p:nvGraphicFramePr>
        <p:xfrm>
          <a:off x="611188" y="5373688"/>
          <a:ext cx="5856287" cy="796800"/>
        </p:xfrm>
        <a:graphic>
          <a:graphicData uri="http://schemas.openxmlformats.org/drawingml/2006/table">
            <a:tbl>
              <a:tblPr/>
              <a:tblGrid>
                <a:gridCol w="1463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5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3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3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Rok 0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Rok 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Rok 2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Rok 3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-15</a:t>
                      </a:r>
                    </a:p>
                  </a:txBody>
                  <a:tcPr marL="90000" marR="90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18-10=8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cs-CZ" alt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0684" name="Text Box 44"/>
          <p:cNvSpPr txBox="1">
            <a:spLocks noChangeArrowheads="1"/>
          </p:cNvSpPr>
          <p:nvPr/>
        </p:nvSpPr>
        <p:spPr bwMode="auto">
          <a:xfrm>
            <a:off x="5219700" y="4005263"/>
            <a:ext cx="3600450" cy="944562"/>
          </a:xfrm>
          <a:prstGeom prst="rect">
            <a:avLst/>
          </a:prstGeom>
          <a:solidFill>
            <a:srgbClr val="993300"/>
          </a:solidFill>
          <a:ln w="28575">
            <a:solidFill>
              <a:srgbClr val="FFFF00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/>
              <a:t>RCF nového stroje je 8 tis. Kč snížené o anuitu investice, tj. 6,38 Kč.</a:t>
            </a:r>
          </a:p>
        </p:txBody>
      </p:sp>
    </p:spTree>
    <p:extLst>
      <p:ext uri="{BB962C8B-B14F-4D97-AF65-F5344CB8AC3E}">
        <p14:creationId xmlns:p14="http://schemas.microsoft.com/office/powerpoint/2010/main" val="3965411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0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0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40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06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06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0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06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06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40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0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0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43" grpId="0" build="p"/>
      <p:bldP spid="24068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>
                <a:effectLst/>
              </a:rPr>
              <a:t>NPV výdajů</a:t>
            </a:r>
          </a:p>
        </p:txBody>
      </p:sp>
      <p:sp>
        <p:nvSpPr>
          <p:cNvPr id="2447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2765425"/>
          </a:xfrm>
        </p:spPr>
        <p:txBody>
          <a:bodyPr/>
          <a:lstStyle/>
          <a:p>
            <a:r>
              <a:rPr lang="cs-CZ" altLang="cs-CZ">
                <a:effectLst/>
              </a:rPr>
              <a:t>shodný efekt nebo lze převést na shodný efekt</a:t>
            </a:r>
            <a:endParaRPr lang="cs-CZ" altLang="cs-CZ"/>
          </a:p>
          <a:p>
            <a:r>
              <a:rPr lang="cs-CZ" altLang="cs-CZ">
                <a:effectLst/>
              </a:rPr>
              <a:t>není nutné zjišťovat výnosy</a:t>
            </a:r>
          </a:p>
          <a:p>
            <a:r>
              <a:rPr lang="cs-CZ" altLang="cs-CZ">
                <a:effectLst/>
              </a:rPr>
              <a:t>nevím, zda je přijatá varianta skutečně efektivní</a:t>
            </a:r>
          </a:p>
        </p:txBody>
      </p:sp>
    </p:spTree>
    <p:extLst>
      <p:ext uri="{BB962C8B-B14F-4D97-AF65-F5344CB8AC3E}">
        <p14:creationId xmlns:p14="http://schemas.microsoft.com/office/powerpoint/2010/main" val="22094023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>
                <a:effectLst/>
              </a:rPr>
              <a:t>Kolísání vytíženosti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41438"/>
            <a:ext cx="8229600" cy="10366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dirty="0">
                <a:effectLst/>
              </a:rPr>
              <a:t>zvažte, zda není možné využít i jiné kombinace než jen nové stroje</a:t>
            </a:r>
            <a:endParaRPr lang="cs-CZ" altLang="cs-CZ" dirty="0"/>
          </a:p>
        </p:txBody>
      </p:sp>
      <p:sp>
        <p:nvSpPr>
          <p:cNvPr id="243717" name="Text Box 5"/>
          <p:cNvSpPr txBox="1">
            <a:spLocks noChangeArrowheads="1"/>
          </p:cNvSpPr>
          <p:nvPr/>
        </p:nvSpPr>
        <p:spPr bwMode="auto">
          <a:xfrm>
            <a:off x="468313" y="2565400"/>
            <a:ext cx="7920037" cy="284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cs-CZ" altLang="cs-CZ" dirty="0"/>
              <a:t>Máte dva stroje s neomezenou životností, zůstatková cena je nulová. Kapacita jednoho stroje je 1000 kusů ročně. Provozní náklady jsou 2 Kč/kus. Musíte vyrábět sezónně, protože trvanlivost výrobku je malá. Proto v zimě a na jaře vyrábíte jen 50 % kapacity, v létě a na podzim 100 % kapacity. Diskont je 10 %.</a:t>
            </a:r>
          </a:p>
          <a:p>
            <a:pPr>
              <a:spcBef>
                <a:spcPct val="50000"/>
              </a:spcBef>
            </a:pPr>
            <a:r>
              <a:rPr lang="cs-CZ" altLang="cs-CZ" dirty="0"/>
              <a:t>Můžete zakoupit nové stroje s nižšími provozními náklady a to jen 1 Kč/ks. Cena nového stroje je 6 tis. Kč, opět je jeho životnost neomezená. Zanedbejte daně.</a:t>
            </a:r>
          </a:p>
          <a:p>
            <a:pPr>
              <a:spcBef>
                <a:spcPct val="50000"/>
              </a:spcBef>
            </a:pPr>
            <a:r>
              <a:rPr lang="cs-CZ" altLang="cs-CZ" dirty="0"/>
              <a:t>Jak pokryjete výrobu?</a:t>
            </a:r>
          </a:p>
        </p:txBody>
      </p:sp>
    </p:spTree>
    <p:extLst>
      <p:ext uri="{BB962C8B-B14F-4D97-AF65-F5344CB8AC3E}">
        <p14:creationId xmlns:p14="http://schemas.microsoft.com/office/powerpoint/2010/main" val="3669446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Dvě investice s rozdílnou životností - příklad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proveďte výpočet NPV za dobu porovnání a spočítejte RCF pro dvě investice s životností 3 a 5 let</a:t>
            </a:r>
          </a:p>
          <a:p>
            <a:r>
              <a:rPr lang="cs-CZ" dirty="0"/>
              <a:t>vstupní údaje jsou v souboru přiloženému k </a:t>
            </a:r>
            <a:r>
              <a:rPr lang="cs-CZ"/>
              <a:t>této přednášce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4384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200" b="1">
                <a:solidFill>
                  <a:schemeClr val="tx1"/>
                </a:solidFill>
                <a:latin typeface="CG Times"/>
              </a:rPr>
              <a:t>Obecné principy volby korektní doby porovnání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73238"/>
            <a:ext cx="8229600" cy="4205287"/>
          </a:xfrm>
        </p:spPr>
        <p:txBody>
          <a:bodyPr/>
          <a:lstStyle/>
          <a:p>
            <a:r>
              <a:rPr lang="cs-CZ" altLang="cs-CZ">
                <a:latin typeface="CG Times"/>
              </a:rPr>
              <a:t>nelze ji volit paušálně jako obecně předem stanovený počet let</a:t>
            </a:r>
          </a:p>
          <a:p>
            <a:r>
              <a:rPr lang="cs-CZ" altLang="cs-CZ">
                <a:latin typeface="CG Times"/>
              </a:rPr>
              <a:t>je nutné ji volit individuálně pro každé rozhodování </a:t>
            </a:r>
          </a:p>
          <a:p>
            <a:r>
              <a:rPr lang="cs-CZ" altLang="cs-CZ">
                <a:latin typeface="CG Times"/>
              </a:rPr>
              <a:t>v daném rozhodování např. pro varianty příslušné investiční akce a jejich dílčích objektů je tato doba shodná</a:t>
            </a:r>
          </a:p>
        </p:txBody>
      </p:sp>
    </p:spTree>
    <p:extLst>
      <p:ext uri="{BB962C8B-B14F-4D97-AF65-F5344CB8AC3E}">
        <p14:creationId xmlns:p14="http://schemas.microsoft.com/office/powerpoint/2010/main" val="1056144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cs-CZ" sz="4000"/>
              <a:t>Doba porovnání pro typické investiční akce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17500" y="1484313"/>
            <a:ext cx="8507413" cy="2160587"/>
          </a:xfrm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cs-CZ" altLang="cs-CZ" sz="2800"/>
              <a:t>všechny posuzované investice mají stejnou životnost</a:t>
            </a:r>
          </a:p>
          <a:p>
            <a:r>
              <a:rPr lang="cs-CZ" altLang="cs-CZ" sz="2800"/>
              <a:t>všechny investice jsou uvedeny do provozu ve stejném roce</a:t>
            </a:r>
          </a:p>
        </p:txBody>
      </p:sp>
      <p:graphicFrame>
        <p:nvGraphicFramePr>
          <p:cNvPr id="158724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331913" y="3429000"/>
          <a:ext cx="5472112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1434960" imgH="241200" progId="Equation.3">
                  <p:embed/>
                </p:oleObj>
              </mc:Choice>
              <mc:Fallback>
                <p:oleObj name="Rovnice" r:id="rId2" imgW="1434960" imgH="241200" progId="Equation.3">
                  <p:embed/>
                  <p:pic>
                    <p:nvPicPr>
                      <p:cNvPr id="1587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3429000"/>
                        <a:ext cx="5472112" cy="92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8740" name="Group 20"/>
          <p:cNvGrpSpPr>
            <a:grpSpLocks/>
          </p:cNvGrpSpPr>
          <p:nvPr/>
        </p:nvGrpSpPr>
        <p:grpSpPr bwMode="auto">
          <a:xfrm>
            <a:off x="900113" y="4581525"/>
            <a:ext cx="5111750" cy="2087563"/>
            <a:chOff x="567" y="2886"/>
            <a:chExt cx="3220" cy="1315"/>
          </a:xfrm>
        </p:grpSpPr>
        <p:sp>
          <p:nvSpPr>
            <p:cNvPr id="158729" name="Line 9"/>
            <p:cNvSpPr>
              <a:spLocks noChangeShapeType="1"/>
            </p:cNvSpPr>
            <p:nvPr/>
          </p:nvSpPr>
          <p:spPr bwMode="auto">
            <a:xfrm>
              <a:off x="567" y="2886"/>
              <a:ext cx="0" cy="1315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cs-CZ"/>
            </a:p>
          </p:txBody>
        </p:sp>
        <p:sp>
          <p:nvSpPr>
            <p:cNvPr id="158730" name="Line 10"/>
            <p:cNvSpPr>
              <a:spLocks noChangeShapeType="1"/>
            </p:cNvSpPr>
            <p:nvPr/>
          </p:nvSpPr>
          <p:spPr bwMode="auto">
            <a:xfrm>
              <a:off x="3787" y="2886"/>
              <a:ext cx="0" cy="1315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cs-CZ"/>
            </a:p>
          </p:txBody>
        </p:sp>
      </p:grpSp>
      <p:grpSp>
        <p:nvGrpSpPr>
          <p:cNvPr id="158739" name="Group 19"/>
          <p:cNvGrpSpPr>
            <a:grpSpLocks/>
          </p:cNvGrpSpPr>
          <p:nvPr/>
        </p:nvGrpSpPr>
        <p:grpSpPr bwMode="auto">
          <a:xfrm>
            <a:off x="900113" y="4365625"/>
            <a:ext cx="5675312" cy="1524000"/>
            <a:chOff x="567" y="2750"/>
            <a:chExt cx="3575" cy="960"/>
          </a:xfrm>
        </p:grpSpPr>
        <p:sp>
          <p:nvSpPr>
            <p:cNvPr id="158726" name="Line 6"/>
            <p:cNvSpPr>
              <a:spLocks noChangeShapeType="1"/>
            </p:cNvSpPr>
            <p:nvPr/>
          </p:nvSpPr>
          <p:spPr bwMode="auto">
            <a:xfrm>
              <a:off x="567" y="2886"/>
              <a:ext cx="322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diamond" w="lg" len="lg"/>
              <a:tailEnd type="diamond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cs-CZ"/>
            </a:p>
          </p:txBody>
        </p:sp>
        <p:sp>
          <p:nvSpPr>
            <p:cNvPr id="158727" name="Line 7"/>
            <p:cNvSpPr>
              <a:spLocks noChangeShapeType="1"/>
            </p:cNvSpPr>
            <p:nvPr/>
          </p:nvSpPr>
          <p:spPr bwMode="auto">
            <a:xfrm>
              <a:off x="567" y="3158"/>
              <a:ext cx="322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diamond" w="lg" len="lg"/>
              <a:tailEnd type="diamond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cs-CZ"/>
            </a:p>
          </p:txBody>
        </p:sp>
        <p:sp>
          <p:nvSpPr>
            <p:cNvPr id="158728" name="Line 8"/>
            <p:cNvSpPr>
              <a:spLocks noChangeShapeType="1"/>
            </p:cNvSpPr>
            <p:nvPr/>
          </p:nvSpPr>
          <p:spPr bwMode="auto">
            <a:xfrm>
              <a:off x="567" y="3612"/>
              <a:ext cx="322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diamond" w="lg" len="lg"/>
              <a:tailEnd type="diamond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cs-CZ"/>
            </a:p>
          </p:txBody>
        </p:sp>
        <p:graphicFrame>
          <p:nvGraphicFramePr>
            <p:cNvPr id="158735" name="Object 15"/>
            <p:cNvGraphicFramePr>
              <a:graphicFrameLocks noChangeAspect="1"/>
            </p:cNvGraphicFramePr>
            <p:nvPr/>
          </p:nvGraphicFramePr>
          <p:xfrm>
            <a:off x="3878" y="2750"/>
            <a:ext cx="256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Rovnice" r:id="rId4" imgW="203040" imgH="215640" progId="Equation.3">
                    <p:embed/>
                  </p:oleObj>
                </mc:Choice>
                <mc:Fallback>
                  <p:oleObj name="Rovnice" r:id="rId4" imgW="203040" imgH="215640" progId="Equation.3">
                    <p:embed/>
                    <p:pic>
                      <p:nvPicPr>
                        <p:cNvPr id="158735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78" y="2750"/>
                          <a:ext cx="256" cy="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8736" name="Object 16"/>
            <p:cNvGraphicFramePr>
              <a:graphicFrameLocks noChangeAspect="1"/>
            </p:cNvGraphicFramePr>
            <p:nvPr/>
          </p:nvGraphicFramePr>
          <p:xfrm>
            <a:off x="3870" y="3022"/>
            <a:ext cx="272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Rovnice" r:id="rId6" imgW="215640" imgH="215640" progId="Equation.3">
                    <p:embed/>
                  </p:oleObj>
                </mc:Choice>
                <mc:Fallback>
                  <p:oleObj name="Rovnice" r:id="rId6" imgW="215640" imgH="215640" progId="Equation.3">
                    <p:embed/>
                    <p:pic>
                      <p:nvPicPr>
                        <p:cNvPr id="158736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70" y="3022"/>
                          <a:ext cx="272" cy="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8737" name="Object 17"/>
            <p:cNvGraphicFramePr>
              <a:graphicFrameLocks noChangeAspect="1"/>
            </p:cNvGraphicFramePr>
            <p:nvPr/>
          </p:nvGraphicFramePr>
          <p:xfrm>
            <a:off x="3878" y="3422"/>
            <a:ext cx="256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Rovnice" r:id="rId8" imgW="203040" imgH="228600" progId="Equation.3">
                    <p:embed/>
                  </p:oleObj>
                </mc:Choice>
                <mc:Fallback>
                  <p:oleObj name="Rovnice" r:id="rId8" imgW="203040" imgH="228600" progId="Equation.3">
                    <p:embed/>
                    <p:pic>
                      <p:nvPicPr>
                        <p:cNvPr id="158737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78" y="3422"/>
                          <a:ext cx="256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58741" name="Group 21"/>
          <p:cNvGrpSpPr>
            <a:grpSpLocks/>
          </p:cNvGrpSpPr>
          <p:nvPr/>
        </p:nvGrpSpPr>
        <p:grpSpPr bwMode="auto">
          <a:xfrm>
            <a:off x="900113" y="5876925"/>
            <a:ext cx="5111750" cy="687388"/>
            <a:chOff x="567" y="3702"/>
            <a:chExt cx="3220" cy="433"/>
          </a:xfrm>
        </p:grpSpPr>
        <p:sp>
          <p:nvSpPr>
            <p:cNvPr id="158731" name="Line 11"/>
            <p:cNvSpPr>
              <a:spLocks noChangeShapeType="1"/>
            </p:cNvSpPr>
            <p:nvPr/>
          </p:nvSpPr>
          <p:spPr bwMode="auto">
            <a:xfrm>
              <a:off x="567" y="4110"/>
              <a:ext cx="3220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 type="triangl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cs-CZ"/>
            </a:p>
          </p:txBody>
        </p:sp>
        <p:graphicFrame>
          <p:nvGraphicFramePr>
            <p:cNvPr id="158738" name="Object 18"/>
            <p:cNvGraphicFramePr>
              <a:graphicFrameLocks noChangeAspect="1"/>
            </p:cNvGraphicFramePr>
            <p:nvPr/>
          </p:nvGraphicFramePr>
          <p:xfrm>
            <a:off x="2018" y="3702"/>
            <a:ext cx="319" cy="4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Rovnice" r:id="rId10" imgW="177480" imgH="241200" progId="Equation.3">
                    <p:embed/>
                  </p:oleObj>
                </mc:Choice>
                <mc:Fallback>
                  <p:oleObj name="Rovnice" r:id="rId10" imgW="177480" imgH="241200" progId="Equation.3">
                    <p:embed/>
                    <p:pic>
                      <p:nvPicPr>
                        <p:cNvPr id="158738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18" y="3702"/>
                          <a:ext cx="319" cy="4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651166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8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3000"/>
                                        <p:tgtEl>
                                          <p:spTgt spid="158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58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158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Tvar kriteriální funkce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62950" cy="820738"/>
          </a:xfrm>
        </p:spPr>
        <p:txBody>
          <a:bodyPr/>
          <a:lstStyle/>
          <a:p>
            <a:r>
              <a:rPr lang="cs-CZ" altLang="cs-CZ" sz="2800"/>
              <a:t>diskontovaný hotovostní tok za životnost</a:t>
            </a:r>
          </a:p>
        </p:txBody>
      </p:sp>
      <p:graphicFrame>
        <p:nvGraphicFramePr>
          <p:cNvPr id="160772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116013" y="2884488"/>
          <a:ext cx="6551612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1942920" imgH="444240" progId="Equation.3">
                  <p:embed/>
                </p:oleObj>
              </mc:Choice>
              <mc:Fallback>
                <p:oleObj name="Rovnice" r:id="rId2" imgW="1942920" imgH="444240" progId="Equation.3">
                  <p:embed/>
                  <p:pic>
                    <p:nvPicPr>
                      <p:cNvPr id="16077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2884488"/>
                        <a:ext cx="6551612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19751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60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0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839" name="Group 23"/>
          <p:cNvGrpSpPr>
            <a:grpSpLocks/>
          </p:cNvGrpSpPr>
          <p:nvPr/>
        </p:nvGrpSpPr>
        <p:grpSpPr bwMode="auto">
          <a:xfrm>
            <a:off x="684213" y="4365625"/>
            <a:ext cx="7848600" cy="1511300"/>
            <a:chOff x="431" y="2750"/>
            <a:chExt cx="4944" cy="952"/>
          </a:xfrm>
        </p:grpSpPr>
        <p:sp>
          <p:nvSpPr>
            <p:cNvPr id="162837" name="Rectangle 21"/>
            <p:cNvSpPr>
              <a:spLocks noChangeArrowheads="1"/>
            </p:cNvSpPr>
            <p:nvPr/>
          </p:nvSpPr>
          <p:spPr bwMode="auto">
            <a:xfrm>
              <a:off x="431" y="2750"/>
              <a:ext cx="4944" cy="952"/>
            </a:xfrm>
            <a:prstGeom prst="rect">
              <a:avLst/>
            </a:prstGeom>
            <a:solidFill>
              <a:srgbClr val="808080"/>
            </a:solidFill>
            <a:ln w="28575">
              <a:solidFill>
                <a:schemeClr val="tx1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 anchor="ctr">
              <a:spAutoFit/>
            </a:bodyPr>
            <a:lstStyle/>
            <a:p>
              <a:endParaRPr lang="cs-CZ"/>
            </a:p>
          </p:txBody>
        </p:sp>
        <p:sp>
          <p:nvSpPr>
            <p:cNvPr id="162838" name="Text Box 22"/>
            <p:cNvSpPr txBox="1">
              <a:spLocks noChangeArrowheads="1"/>
            </p:cNvSpPr>
            <p:nvPr/>
          </p:nvSpPr>
          <p:spPr bwMode="auto">
            <a:xfrm>
              <a:off x="4195" y="2931"/>
              <a:ext cx="1089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FF0000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cs-CZ" altLang="cs-CZ" sz="2800"/>
                <a:t>investiční celek</a:t>
              </a:r>
            </a:p>
          </p:txBody>
        </p:sp>
      </p:grpSp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Investice tvořená dílčími akcemi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435975" cy="1828800"/>
          </a:xfrm>
        </p:spPr>
        <p:txBody>
          <a:bodyPr>
            <a:normAutofit lnSpcReduction="10000"/>
          </a:bodyPr>
          <a:lstStyle/>
          <a:p>
            <a:r>
              <a:rPr lang="cs-CZ" altLang="cs-CZ" sz="2800"/>
              <a:t>investice je soubor dílčích objektů</a:t>
            </a:r>
          </a:p>
          <a:p>
            <a:r>
              <a:rPr lang="cs-CZ" altLang="cs-CZ" sz="2800"/>
              <a:t>instalace objektů je postupně během několika let</a:t>
            </a:r>
          </a:p>
          <a:p>
            <a:r>
              <a:rPr lang="cs-CZ" altLang="cs-CZ" sz="2800"/>
              <a:t>ukončení životnosti všech objektů je stejné</a:t>
            </a:r>
          </a:p>
        </p:txBody>
      </p:sp>
      <p:graphicFrame>
        <p:nvGraphicFramePr>
          <p:cNvPr id="162822" name="Object 6"/>
          <p:cNvGraphicFramePr>
            <a:graphicFrameLocks noGrp="1" noChangeAspect="1"/>
          </p:cNvGraphicFramePr>
          <p:nvPr>
            <p:ph sz="half" idx="2"/>
          </p:nvPr>
        </p:nvGraphicFramePr>
        <p:xfrm>
          <a:off x="1187450" y="3284538"/>
          <a:ext cx="6192838" cy="973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1536480" imgH="241200" progId="Equation.3">
                  <p:embed/>
                </p:oleObj>
              </mc:Choice>
              <mc:Fallback>
                <p:oleObj name="Rovnice" r:id="rId2" imgW="1536480" imgH="241200" progId="Equation.3">
                  <p:embed/>
                  <p:pic>
                    <p:nvPicPr>
                      <p:cNvPr id="16282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3284538"/>
                        <a:ext cx="6192838" cy="973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2824" name="Group 8"/>
          <p:cNvGrpSpPr>
            <a:grpSpLocks/>
          </p:cNvGrpSpPr>
          <p:nvPr/>
        </p:nvGrpSpPr>
        <p:grpSpPr bwMode="auto">
          <a:xfrm>
            <a:off x="900113" y="4581525"/>
            <a:ext cx="5111750" cy="2087563"/>
            <a:chOff x="567" y="2886"/>
            <a:chExt cx="3220" cy="1315"/>
          </a:xfrm>
        </p:grpSpPr>
        <p:sp>
          <p:nvSpPr>
            <p:cNvPr id="162825" name="Line 9"/>
            <p:cNvSpPr>
              <a:spLocks noChangeShapeType="1"/>
            </p:cNvSpPr>
            <p:nvPr/>
          </p:nvSpPr>
          <p:spPr bwMode="auto">
            <a:xfrm>
              <a:off x="567" y="2886"/>
              <a:ext cx="0" cy="1315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cs-CZ"/>
            </a:p>
          </p:txBody>
        </p:sp>
        <p:sp>
          <p:nvSpPr>
            <p:cNvPr id="162826" name="Line 10"/>
            <p:cNvSpPr>
              <a:spLocks noChangeShapeType="1"/>
            </p:cNvSpPr>
            <p:nvPr/>
          </p:nvSpPr>
          <p:spPr bwMode="auto">
            <a:xfrm>
              <a:off x="3787" y="2886"/>
              <a:ext cx="0" cy="1315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cs-CZ"/>
            </a:p>
          </p:txBody>
        </p:sp>
      </p:grpSp>
      <p:grpSp>
        <p:nvGrpSpPr>
          <p:cNvPr id="162840" name="Group 24"/>
          <p:cNvGrpSpPr>
            <a:grpSpLocks/>
          </p:cNvGrpSpPr>
          <p:nvPr/>
        </p:nvGrpSpPr>
        <p:grpSpPr bwMode="auto">
          <a:xfrm>
            <a:off x="900113" y="4365625"/>
            <a:ext cx="5675312" cy="1524000"/>
            <a:chOff x="567" y="2750"/>
            <a:chExt cx="3575" cy="960"/>
          </a:xfrm>
        </p:grpSpPr>
        <p:sp>
          <p:nvSpPr>
            <p:cNvPr id="162828" name="Line 12"/>
            <p:cNvSpPr>
              <a:spLocks noChangeShapeType="1"/>
            </p:cNvSpPr>
            <p:nvPr/>
          </p:nvSpPr>
          <p:spPr bwMode="auto">
            <a:xfrm>
              <a:off x="567" y="2886"/>
              <a:ext cx="322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diamond" w="lg" len="lg"/>
              <a:tailEnd type="diamond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cs-CZ"/>
            </a:p>
          </p:txBody>
        </p:sp>
        <p:sp>
          <p:nvSpPr>
            <p:cNvPr id="162829" name="Line 13"/>
            <p:cNvSpPr>
              <a:spLocks noChangeShapeType="1"/>
            </p:cNvSpPr>
            <p:nvPr/>
          </p:nvSpPr>
          <p:spPr bwMode="auto">
            <a:xfrm>
              <a:off x="793" y="3158"/>
              <a:ext cx="299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diamond" w="lg" len="lg"/>
              <a:tailEnd type="diamond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cs-CZ"/>
            </a:p>
          </p:txBody>
        </p:sp>
        <p:sp>
          <p:nvSpPr>
            <p:cNvPr id="162830" name="Line 14"/>
            <p:cNvSpPr>
              <a:spLocks noChangeShapeType="1"/>
            </p:cNvSpPr>
            <p:nvPr/>
          </p:nvSpPr>
          <p:spPr bwMode="auto">
            <a:xfrm>
              <a:off x="1066" y="3612"/>
              <a:ext cx="2721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diamond" w="lg" len="lg"/>
              <a:tailEnd type="diamond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cs-CZ"/>
            </a:p>
          </p:txBody>
        </p:sp>
        <p:graphicFrame>
          <p:nvGraphicFramePr>
            <p:cNvPr id="162831" name="Object 15"/>
            <p:cNvGraphicFramePr>
              <a:graphicFrameLocks noChangeAspect="1"/>
            </p:cNvGraphicFramePr>
            <p:nvPr/>
          </p:nvGraphicFramePr>
          <p:xfrm>
            <a:off x="3878" y="2750"/>
            <a:ext cx="256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Rovnice" r:id="rId4" imgW="203040" imgH="215640" progId="Equation.3">
                    <p:embed/>
                  </p:oleObj>
                </mc:Choice>
                <mc:Fallback>
                  <p:oleObj name="Rovnice" r:id="rId4" imgW="203040" imgH="215640" progId="Equation.3">
                    <p:embed/>
                    <p:pic>
                      <p:nvPicPr>
                        <p:cNvPr id="162831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78" y="2750"/>
                          <a:ext cx="256" cy="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2832" name="Object 16"/>
            <p:cNvGraphicFramePr>
              <a:graphicFrameLocks noChangeAspect="1"/>
            </p:cNvGraphicFramePr>
            <p:nvPr/>
          </p:nvGraphicFramePr>
          <p:xfrm>
            <a:off x="3870" y="3022"/>
            <a:ext cx="272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Rovnice" r:id="rId6" imgW="215640" imgH="215640" progId="Equation.3">
                    <p:embed/>
                  </p:oleObj>
                </mc:Choice>
                <mc:Fallback>
                  <p:oleObj name="Rovnice" r:id="rId6" imgW="215640" imgH="215640" progId="Equation.3">
                    <p:embed/>
                    <p:pic>
                      <p:nvPicPr>
                        <p:cNvPr id="162832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70" y="3022"/>
                          <a:ext cx="272" cy="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2833" name="Object 17"/>
            <p:cNvGraphicFramePr>
              <a:graphicFrameLocks noChangeAspect="1"/>
            </p:cNvGraphicFramePr>
            <p:nvPr/>
          </p:nvGraphicFramePr>
          <p:xfrm>
            <a:off x="3878" y="3422"/>
            <a:ext cx="256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Rovnice" r:id="rId8" imgW="203040" imgH="228600" progId="Equation.3">
                    <p:embed/>
                  </p:oleObj>
                </mc:Choice>
                <mc:Fallback>
                  <p:oleObj name="Rovnice" r:id="rId8" imgW="203040" imgH="228600" progId="Equation.3">
                    <p:embed/>
                    <p:pic>
                      <p:nvPicPr>
                        <p:cNvPr id="162833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78" y="3422"/>
                          <a:ext cx="256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2834" name="Group 18"/>
          <p:cNvGrpSpPr>
            <a:grpSpLocks/>
          </p:cNvGrpSpPr>
          <p:nvPr/>
        </p:nvGrpSpPr>
        <p:grpSpPr bwMode="auto">
          <a:xfrm>
            <a:off x="900113" y="5876925"/>
            <a:ext cx="5111750" cy="687388"/>
            <a:chOff x="567" y="3702"/>
            <a:chExt cx="3220" cy="433"/>
          </a:xfrm>
        </p:grpSpPr>
        <p:sp>
          <p:nvSpPr>
            <p:cNvPr id="162835" name="Line 19"/>
            <p:cNvSpPr>
              <a:spLocks noChangeShapeType="1"/>
            </p:cNvSpPr>
            <p:nvPr/>
          </p:nvSpPr>
          <p:spPr bwMode="auto">
            <a:xfrm>
              <a:off x="567" y="4110"/>
              <a:ext cx="3220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 type="triangl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cs-CZ"/>
            </a:p>
          </p:txBody>
        </p:sp>
        <p:graphicFrame>
          <p:nvGraphicFramePr>
            <p:cNvPr id="162836" name="Object 20"/>
            <p:cNvGraphicFramePr>
              <a:graphicFrameLocks noChangeAspect="1"/>
            </p:cNvGraphicFramePr>
            <p:nvPr/>
          </p:nvGraphicFramePr>
          <p:xfrm>
            <a:off x="2018" y="3702"/>
            <a:ext cx="319" cy="4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Rovnice" r:id="rId10" imgW="177480" imgH="241200" progId="Equation.3">
                    <p:embed/>
                  </p:oleObj>
                </mc:Choice>
                <mc:Fallback>
                  <p:oleObj name="Rovnice" r:id="rId10" imgW="177480" imgH="241200" progId="Equation.3">
                    <p:embed/>
                    <p:pic>
                      <p:nvPicPr>
                        <p:cNvPr id="162836" name="Object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18" y="3702"/>
                          <a:ext cx="319" cy="4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776775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2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0"/>
                                        <p:tgtEl>
                                          <p:spTgt spid="162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62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28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28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2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162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1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Tvar kriteriální funkce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62950" cy="820738"/>
          </a:xfrm>
        </p:spPr>
        <p:txBody>
          <a:bodyPr/>
          <a:lstStyle/>
          <a:p>
            <a:r>
              <a:rPr lang="cs-CZ" altLang="cs-CZ" sz="2800"/>
              <a:t>diskontovaný hotovostní tok za nejdelší životnost</a:t>
            </a:r>
          </a:p>
        </p:txBody>
      </p:sp>
      <p:graphicFrame>
        <p:nvGraphicFramePr>
          <p:cNvPr id="165892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116013" y="2884488"/>
          <a:ext cx="6551612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1942920" imgH="444240" progId="Equation.3">
                  <p:embed/>
                </p:oleObj>
              </mc:Choice>
              <mc:Fallback>
                <p:oleObj name="Rovnice" r:id="rId2" imgW="1942920" imgH="444240" progId="Equation.3">
                  <p:embed/>
                  <p:pic>
                    <p:nvPicPr>
                      <p:cNvPr id="1658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2884488"/>
                        <a:ext cx="6551612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10381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6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5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952" name="Group 40"/>
          <p:cNvGrpSpPr>
            <a:grpSpLocks/>
          </p:cNvGrpSpPr>
          <p:nvPr/>
        </p:nvGrpSpPr>
        <p:grpSpPr bwMode="auto">
          <a:xfrm>
            <a:off x="971550" y="4581525"/>
            <a:ext cx="4321175" cy="2087563"/>
            <a:chOff x="612" y="2886"/>
            <a:chExt cx="2722" cy="1315"/>
          </a:xfrm>
        </p:grpSpPr>
        <p:sp>
          <p:nvSpPr>
            <p:cNvPr id="166947" name="Line 35"/>
            <p:cNvSpPr>
              <a:spLocks noChangeShapeType="1"/>
            </p:cNvSpPr>
            <p:nvPr/>
          </p:nvSpPr>
          <p:spPr bwMode="auto">
            <a:xfrm>
              <a:off x="612" y="2886"/>
              <a:ext cx="0" cy="1315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cs-CZ"/>
            </a:p>
          </p:txBody>
        </p:sp>
        <p:sp>
          <p:nvSpPr>
            <p:cNvPr id="166948" name="Line 36"/>
            <p:cNvSpPr>
              <a:spLocks noChangeShapeType="1"/>
            </p:cNvSpPr>
            <p:nvPr/>
          </p:nvSpPr>
          <p:spPr bwMode="auto">
            <a:xfrm>
              <a:off x="3334" y="2886"/>
              <a:ext cx="0" cy="1315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cs-CZ"/>
            </a:p>
          </p:txBody>
        </p:sp>
      </p:grpSp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cs-CZ" sz="4000"/>
              <a:t>Investice s různou dobou životnosti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435975" cy="1828800"/>
          </a:xfrm>
        </p:spPr>
        <p:txBody>
          <a:bodyPr>
            <a:normAutofit lnSpcReduction="10000"/>
          </a:bodyPr>
          <a:lstStyle/>
          <a:p>
            <a:r>
              <a:rPr lang="cs-CZ" altLang="cs-CZ" sz="2800"/>
              <a:t>vzájemně se vylučující investice</a:t>
            </a:r>
          </a:p>
          <a:p>
            <a:r>
              <a:rPr lang="cs-CZ" altLang="cs-CZ" sz="2800"/>
              <a:t>různá doba životnosti</a:t>
            </a:r>
          </a:p>
          <a:p>
            <a:r>
              <a:rPr lang="cs-CZ" altLang="cs-CZ" sz="2800"/>
              <a:t>uvedení do provozu ve stejném roce</a:t>
            </a:r>
          </a:p>
        </p:txBody>
      </p:sp>
      <p:graphicFrame>
        <p:nvGraphicFramePr>
          <p:cNvPr id="166916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755650" y="3213100"/>
          <a:ext cx="6408738" cy="81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1892160" imgH="241200" progId="Equation.3">
                  <p:embed/>
                </p:oleObj>
              </mc:Choice>
              <mc:Fallback>
                <p:oleObj name="Rovnice" r:id="rId2" imgW="1892160" imgH="241200" progId="Equation.3">
                  <p:embed/>
                  <p:pic>
                    <p:nvPicPr>
                      <p:cNvPr id="1669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3213100"/>
                        <a:ext cx="6408738" cy="817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6921" name="Line 9"/>
          <p:cNvSpPr>
            <a:spLocks noChangeShapeType="1"/>
          </p:cNvSpPr>
          <p:nvPr/>
        </p:nvSpPr>
        <p:spPr bwMode="auto">
          <a:xfrm>
            <a:off x="3132138" y="4868863"/>
            <a:ext cx="216058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66922" name="Line 10"/>
          <p:cNvSpPr>
            <a:spLocks noChangeShapeType="1"/>
          </p:cNvSpPr>
          <p:nvPr/>
        </p:nvSpPr>
        <p:spPr bwMode="auto">
          <a:xfrm>
            <a:off x="1692275" y="4508500"/>
            <a:ext cx="7207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66923" name="Line 11"/>
          <p:cNvSpPr>
            <a:spLocks noChangeShapeType="1"/>
          </p:cNvSpPr>
          <p:nvPr/>
        </p:nvSpPr>
        <p:spPr bwMode="auto">
          <a:xfrm>
            <a:off x="2411413" y="4508500"/>
            <a:ext cx="7207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66924" name="Line 12"/>
          <p:cNvSpPr>
            <a:spLocks noChangeShapeType="1"/>
          </p:cNvSpPr>
          <p:nvPr/>
        </p:nvSpPr>
        <p:spPr bwMode="auto">
          <a:xfrm>
            <a:off x="3132138" y="4508500"/>
            <a:ext cx="7207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66925" name="Line 13"/>
          <p:cNvSpPr>
            <a:spLocks noChangeShapeType="1"/>
          </p:cNvSpPr>
          <p:nvPr/>
        </p:nvSpPr>
        <p:spPr bwMode="auto">
          <a:xfrm>
            <a:off x="3851275" y="4508500"/>
            <a:ext cx="7207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66926" name="Line 14"/>
          <p:cNvSpPr>
            <a:spLocks noChangeShapeType="1"/>
          </p:cNvSpPr>
          <p:nvPr/>
        </p:nvSpPr>
        <p:spPr bwMode="auto">
          <a:xfrm>
            <a:off x="4572000" y="4508500"/>
            <a:ext cx="7207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66927" name="Line 15"/>
          <p:cNvSpPr>
            <a:spLocks noChangeShapeType="1"/>
          </p:cNvSpPr>
          <p:nvPr/>
        </p:nvSpPr>
        <p:spPr bwMode="auto">
          <a:xfrm>
            <a:off x="2411413" y="5445125"/>
            <a:ext cx="143986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66928" name="Line 16"/>
          <p:cNvSpPr>
            <a:spLocks noChangeShapeType="1"/>
          </p:cNvSpPr>
          <p:nvPr/>
        </p:nvSpPr>
        <p:spPr bwMode="auto">
          <a:xfrm>
            <a:off x="3851275" y="5445125"/>
            <a:ext cx="1439863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66918" name="Line 6"/>
          <p:cNvSpPr>
            <a:spLocks noChangeShapeType="1"/>
          </p:cNvSpPr>
          <p:nvPr/>
        </p:nvSpPr>
        <p:spPr bwMode="auto">
          <a:xfrm>
            <a:off x="971550" y="4508500"/>
            <a:ext cx="7207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66919" name="Line 7"/>
          <p:cNvSpPr>
            <a:spLocks noChangeShapeType="1"/>
          </p:cNvSpPr>
          <p:nvPr/>
        </p:nvSpPr>
        <p:spPr bwMode="auto">
          <a:xfrm>
            <a:off x="971550" y="4868863"/>
            <a:ext cx="216058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sp>
        <p:nvSpPr>
          <p:cNvPr id="166920" name="Line 8"/>
          <p:cNvSpPr>
            <a:spLocks noChangeShapeType="1"/>
          </p:cNvSpPr>
          <p:nvPr/>
        </p:nvSpPr>
        <p:spPr bwMode="auto">
          <a:xfrm>
            <a:off x="971550" y="5445125"/>
            <a:ext cx="1439863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graphicFrame>
        <p:nvGraphicFramePr>
          <p:cNvPr id="166940" name="Object 28"/>
          <p:cNvGraphicFramePr>
            <a:graphicFrameLocks noChangeAspect="1"/>
          </p:cNvGraphicFramePr>
          <p:nvPr/>
        </p:nvGraphicFramePr>
        <p:xfrm>
          <a:off x="1763713" y="4292600"/>
          <a:ext cx="406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203040" imgH="215640" progId="Equation.3">
                  <p:embed/>
                </p:oleObj>
              </mc:Choice>
              <mc:Fallback>
                <p:oleObj name="Rovnice" r:id="rId4" imgW="203040" imgH="215640" progId="Equation.3">
                  <p:embed/>
                  <p:pic>
                    <p:nvPicPr>
                      <p:cNvPr id="16694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4292600"/>
                        <a:ext cx="4064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941" name="Object 29"/>
          <p:cNvGraphicFramePr>
            <a:graphicFrameLocks noChangeAspect="1"/>
          </p:cNvGraphicFramePr>
          <p:nvPr/>
        </p:nvGraphicFramePr>
        <p:xfrm>
          <a:off x="3276600" y="4652963"/>
          <a:ext cx="431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215640" imgH="215640" progId="Equation.3">
                  <p:embed/>
                </p:oleObj>
              </mc:Choice>
              <mc:Fallback>
                <p:oleObj name="Rovnice" r:id="rId6" imgW="215640" imgH="215640" progId="Equation.3">
                  <p:embed/>
                  <p:pic>
                    <p:nvPicPr>
                      <p:cNvPr id="166941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652963"/>
                        <a:ext cx="431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942" name="Object 30"/>
          <p:cNvGraphicFramePr>
            <a:graphicFrameLocks noChangeAspect="1"/>
          </p:cNvGraphicFramePr>
          <p:nvPr/>
        </p:nvGraphicFramePr>
        <p:xfrm>
          <a:off x="2484438" y="5229225"/>
          <a:ext cx="406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203040" imgH="228600" progId="Equation.3">
                  <p:embed/>
                </p:oleObj>
              </mc:Choice>
              <mc:Fallback>
                <p:oleObj name="Rovnice" r:id="rId8" imgW="203040" imgH="228600" progId="Equation.3">
                  <p:embed/>
                  <p:pic>
                    <p:nvPicPr>
                      <p:cNvPr id="166942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5229225"/>
                        <a:ext cx="4064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6943" name="Group 31"/>
          <p:cNvGrpSpPr>
            <a:grpSpLocks/>
          </p:cNvGrpSpPr>
          <p:nvPr/>
        </p:nvGrpSpPr>
        <p:grpSpPr bwMode="auto">
          <a:xfrm>
            <a:off x="971550" y="5805488"/>
            <a:ext cx="4321175" cy="720725"/>
            <a:chOff x="567" y="3702"/>
            <a:chExt cx="3220" cy="433"/>
          </a:xfrm>
        </p:grpSpPr>
        <p:sp>
          <p:nvSpPr>
            <p:cNvPr id="166944" name="Line 32"/>
            <p:cNvSpPr>
              <a:spLocks noChangeShapeType="1"/>
            </p:cNvSpPr>
            <p:nvPr/>
          </p:nvSpPr>
          <p:spPr bwMode="auto">
            <a:xfrm>
              <a:off x="567" y="4110"/>
              <a:ext cx="3220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 type="triangle" w="lg" len="lg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/>
            <a:p>
              <a:endParaRPr lang="cs-CZ"/>
            </a:p>
          </p:txBody>
        </p:sp>
        <p:graphicFrame>
          <p:nvGraphicFramePr>
            <p:cNvPr id="166945" name="Object 33"/>
            <p:cNvGraphicFramePr>
              <a:graphicFrameLocks noChangeAspect="1"/>
            </p:cNvGraphicFramePr>
            <p:nvPr/>
          </p:nvGraphicFramePr>
          <p:xfrm>
            <a:off x="2018" y="3702"/>
            <a:ext cx="319" cy="4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Rovnice" r:id="rId10" imgW="177480" imgH="241200" progId="Equation.3">
                    <p:embed/>
                  </p:oleObj>
                </mc:Choice>
                <mc:Fallback>
                  <p:oleObj name="Rovnice" r:id="rId10" imgW="177480" imgH="241200" progId="Equation.3">
                    <p:embed/>
                    <p:pic>
                      <p:nvPicPr>
                        <p:cNvPr id="166945" name="Object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18" y="3702"/>
                          <a:ext cx="319" cy="4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6954" name="Group 42"/>
          <p:cNvGrpSpPr>
            <a:grpSpLocks/>
          </p:cNvGrpSpPr>
          <p:nvPr/>
        </p:nvGrpSpPr>
        <p:grpSpPr bwMode="auto">
          <a:xfrm>
            <a:off x="5508625" y="4292600"/>
            <a:ext cx="838200" cy="1393825"/>
            <a:chOff x="3470" y="2704"/>
            <a:chExt cx="528" cy="878"/>
          </a:xfrm>
        </p:grpSpPr>
        <p:graphicFrame>
          <p:nvGraphicFramePr>
            <p:cNvPr id="166949" name="Object 37"/>
            <p:cNvGraphicFramePr>
              <a:graphicFrameLocks noChangeAspect="1"/>
            </p:cNvGraphicFramePr>
            <p:nvPr/>
          </p:nvGraphicFramePr>
          <p:xfrm>
            <a:off x="3470" y="2704"/>
            <a:ext cx="496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Rovnice" r:id="rId12" imgW="393480" imgH="215640" progId="Equation.3">
                    <p:embed/>
                  </p:oleObj>
                </mc:Choice>
                <mc:Fallback>
                  <p:oleObj name="Rovnice" r:id="rId12" imgW="393480" imgH="215640" progId="Equation.3">
                    <p:embed/>
                    <p:pic>
                      <p:nvPicPr>
                        <p:cNvPr id="166949" name="Object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70" y="2704"/>
                          <a:ext cx="496" cy="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6950" name="Object 38"/>
            <p:cNvGraphicFramePr>
              <a:graphicFrameLocks noChangeAspect="1"/>
            </p:cNvGraphicFramePr>
            <p:nvPr/>
          </p:nvGraphicFramePr>
          <p:xfrm>
            <a:off x="3470" y="2931"/>
            <a:ext cx="528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Rovnice" r:id="rId14" imgW="419040" imgH="215640" progId="Equation.3">
                    <p:embed/>
                  </p:oleObj>
                </mc:Choice>
                <mc:Fallback>
                  <p:oleObj name="Rovnice" r:id="rId14" imgW="419040" imgH="215640" progId="Equation.3">
                    <p:embed/>
                    <p:pic>
                      <p:nvPicPr>
                        <p:cNvPr id="166950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70" y="2931"/>
                          <a:ext cx="528" cy="2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66951" name="Object 39"/>
            <p:cNvGraphicFramePr>
              <a:graphicFrameLocks noChangeAspect="1"/>
            </p:cNvGraphicFramePr>
            <p:nvPr/>
          </p:nvGraphicFramePr>
          <p:xfrm>
            <a:off x="3470" y="3294"/>
            <a:ext cx="528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Rovnice" r:id="rId16" imgW="419040" imgH="228600" progId="Equation.3">
                    <p:embed/>
                  </p:oleObj>
                </mc:Choice>
                <mc:Fallback>
                  <p:oleObj name="Rovnice" r:id="rId16" imgW="419040" imgH="228600" progId="Equation.3">
                    <p:embed/>
                    <p:pic>
                      <p:nvPicPr>
                        <p:cNvPr id="166951" name="Object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70" y="3294"/>
                          <a:ext cx="528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732753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6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6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6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6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6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6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66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66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66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66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66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66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66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59259E-6 L 0.00139 -0.0419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669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-2106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85185E-6 L -0.00018 -0.02593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669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1296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33333E-6 L 0.00139 -0.03333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669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-1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66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66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66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66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66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66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66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66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66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66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66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166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2000"/>
                                        <p:tgtEl>
                                          <p:spTgt spid="166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Tvar kriteriální funkce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62950" cy="82073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altLang="cs-CZ" sz="2400"/>
              <a:t>diskontovaný hotovostní tok za dobu porovnání</a:t>
            </a:r>
          </a:p>
          <a:p>
            <a:pPr>
              <a:lnSpc>
                <a:spcPct val="80000"/>
              </a:lnSpc>
            </a:pPr>
            <a:r>
              <a:rPr lang="cs-CZ" altLang="cs-CZ" sz="2400"/>
              <a:t>jeden průměrný rok</a:t>
            </a:r>
          </a:p>
        </p:txBody>
      </p:sp>
      <p:graphicFrame>
        <p:nvGraphicFramePr>
          <p:cNvPr id="168964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684213" y="2420938"/>
          <a:ext cx="4924425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1460160" imgH="444240" progId="Equation.3">
                  <p:embed/>
                </p:oleObj>
              </mc:Choice>
              <mc:Fallback>
                <p:oleObj name="Rovnice" r:id="rId2" imgW="1460160" imgH="444240" progId="Equation.3">
                  <p:embed/>
                  <p:pic>
                    <p:nvPicPr>
                      <p:cNvPr id="16896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2420938"/>
                        <a:ext cx="4924425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965" name="Object 5"/>
          <p:cNvGraphicFramePr>
            <a:graphicFrameLocks noChangeAspect="1"/>
          </p:cNvGraphicFramePr>
          <p:nvPr/>
        </p:nvGraphicFramePr>
        <p:xfrm>
          <a:off x="555625" y="4149725"/>
          <a:ext cx="51816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1536480" imgH="444240" progId="Equation.3">
                  <p:embed/>
                </p:oleObj>
              </mc:Choice>
              <mc:Fallback>
                <p:oleObj name="Rovnice" r:id="rId4" imgW="1536480" imgH="444240" progId="Equation.3">
                  <p:embed/>
                  <p:pic>
                    <p:nvPicPr>
                      <p:cNvPr id="16896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625" y="4149725"/>
                        <a:ext cx="5181600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8966" name="Oval 6"/>
          <p:cNvSpPr>
            <a:spLocks noChangeArrowheads="1"/>
          </p:cNvSpPr>
          <p:nvPr/>
        </p:nvSpPr>
        <p:spPr bwMode="auto">
          <a:xfrm>
            <a:off x="2339975" y="2492375"/>
            <a:ext cx="576263" cy="4318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168967" name="Oval 7"/>
          <p:cNvSpPr>
            <a:spLocks noChangeArrowheads="1"/>
          </p:cNvSpPr>
          <p:nvPr/>
        </p:nvSpPr>
        <p:spPr bwMode="auto">
          <a:xfrm>
            <a:off x="2195513" y="4221163"/>
            <a:ext cx="1008062" cy="4318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cs-CZ"/>
          </a:p>
        </p:txBody>
      </p:sp>
      <p:sp>
        <p:nvSpPr>
          <p:cNvPr id="168968" name="Line 8"/>
          <p:cNvSpPr>
            <a:spLocks noChangeShapeType="1"/>
          </p:cNvSpPr>
          <p:nvPr/>
        </p:nvSpPr>
        <p:spPr bwMode="auto">
          <a:xfrm>
            <a:off x="2625725" y="2925763"/>
            <a:ext cx="0" cy="12255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endParaRPr lang="cs-CZ"/>
          </a:p>
        </p:txBody>
      </p:sp>
      <p:graphicFrame>
        <p:nvGraphicFramePr>
          <p:cNvPr id="168969" name="Object 9"/>
          <p:cNvGraphicFramePr>
            <a:graphicFrameLocks noChangeAspect="1"/>
          </p:cNvGraphicFramePr>
          <p:nvPr/>
        </p:nvGraphicFramePr>
        <p:xfrm>
          <a:off x="31750" y="2636838"/>
          <a:ext cx="9078913" cy="158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2692080" imgH="469800" progId="Equation.3">
                  <p:embed/>
                </p:oleObj>
              </mc:Choice>
              <mc:Fallback>
                <p:oleObj name="Rovnice" r:id="rId6" imgW="2692080" imgH="469800" progId="Equation.3">
                  <p:embed/>
                  <p:pic>
                    <p:nvPicPr>
                      <p:cNvPr id="16896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" y="2636838"/>
                        <a:ext cx="9078913" cy="158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970" name="Object 10"/>
          <p:cNvGraphicFramePr>
            <a:graphicFrameLocks noChangeAspect="1"/>
          </p:cNvGraphicFramePr>
          <p:nvPr/>
        </p:nvGraphicFramePr>
        <p:xfrm>
          <a:off x="2247900" y="4200525"/>
          <a:ext cx="4711700" cy="162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1396800" imgH="482400" progId="Equation.3">
                  <p:embed/>
                </p:oleObj>
              </mc:Choice>
              <mc:Fallback>
                <p:oleObj name="Rovnice" r:id="rId8" imgW="1396800" imgH="482400" progId="Equation.3">
                  <p:embed/>
                  <p:pic>
                    <p:nvPicPr>
                      <p:cNvPr id="16897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4200525"/>
                        <a:ext cx="4711700" cy="162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22169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8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8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8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68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89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89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8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1689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689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7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1689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1689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1689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6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02683E-6 L -0.00157 -0.4135 " pathEditMode="relative" rAng="0" ptsTypes="AA">
                                      <p:cBhvr>
                                        <p:cTn id="67" dur="1000" fill="hold"/>
                                        <p:tgtEl>
                                          <p:spTgt spid="1689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206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68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68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3" grpId="0" build="p"/>
      <p:bldP spid="168963" grpId="1" uiExpand="1" build="p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PMA01">
  <a:themeElements>
    <a:clrScheme name="PMA01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PMA0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FF0000"/>
          </a:solidFill>
          <a:prstDash val="solid"/>
          <a:round/>
          <a:headEnd type="none" w="med" len="med"/>
          <a:tailEnd type="triangle" w="lg" len="lg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00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alt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FF0000"/>
          </a:solidFill>
          <a:prstDash val="solid"/>
          <a:round/>
          <a:headEnd type="none" w="med" len="med"/>
          <a:tailEnd type="triangle" w="lg" len="lg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00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alt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MA01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bvod">
  <a:themeElements>
    <a:clrScheme name="Obvod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Obvod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bvod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3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PMA01</Template>
  <TotalTime>803</TotalTime>
  <Words>1281</Words>
  <Application>Microsoft Macintosh PowerPoint</Application>
  <PresentationFormat>Předvádění na obrazovce (4:3)</PresentationFormat>
  <Paragraphs>153</Paragraphs>
  <Slides>26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6</vt:i4>
      </vt:variant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5" baseType="lpstr">
      <vt:lpstr>Arial</vt:lpstr>
      <vt:lpstr>Calibri</vt:lpstr>
      <vt:lpstr>Cambria Math</vt:lpstr>
      <vt:lpstr>CG Times</vt:lpstr>
      <vt:lpstr>Tw Cen MT</vt:lpstr>
      <vt:lpstr>Wingdings</vt:lpstr>
      <vt:lpstr>PMA01</vt:lpstr>
      <vt:lpstr>Obvod</vt:lpstr>
      <vt:lpstr>Rovnice</vt:lpstr>
      <vt:lpstr>Základy finančního managementu</vt:lpstr>
      <vt:lpstr>Volba doby porovnání</vt:lpstr>
      <vt:lpstr>Obecné principy volby korektní doby porovnání</vt:lpstr>
      <vt:lpstr>Doba porovnání pro typické investiční akce</vt:lpstr>
      <vt:lpstr>Tvar kriteriální funkce</vt:lpstr>
      <vt:lpstr>Investice tvořená dílčími akcemi</vt:lpstr>
      <vt:lpstr>Tvar kriteriální funkce</vt:lpstr>
      <vt:lpstr>Investice s různou dobou životnosti</vt:lpstr>
      <vt:lpstr>Tvar kriteriální funkce</vt:lpstr>
      <vt:lpstr>Prezentace aplikace PowerPoint</vt:lpstr>
      <vt:lpstr>Prezentace aplikace PowerPoint</vt:lpstr>
      <vt:lpstr>Prezentace aplikace PowerPoint</vt:lpstr>
      <vt:lpstr>Přijaté předpoklady</vt:lpstr>
      <vt:lpstr>Kroková metoda</vt:lpstr>
      <vt:lpstr>Kroková metoda - příklad</vt:lpstr>
      <vt:lpstr>Prezentace aplikace PowerPoint</vt:lpstr>
      <vt:lpstr>Jak na investici ve více letech?</vt:lpstr>
      <vt:lpstr>Prezentace aplikace PowerPoint</vt:lpstr>
      <vt:lpstr>Příklad na dobu porovnání</vt:lpstr>
      <vt:lpstr>Zařízení s rozdílnou životností</vt:lpstr>
      <vt:lpstr>Výpočet za dobu 20 let</vt:lpstr>
      <vt:lpstr>Výpočet pomocí anuity</vt:lpstr>
      <vt:lpstr>Rozhodnutí o náhradě stávajícího zařízení</vt:lpstr>
      <vt:lpstr>NPV výdajů</vt:lpstr>
      <vt:lpstr>Kolísání vytíženosti</vt:lpstr>
      <vt:lpstr>Dvě investice s rozdílnou životností - příklad</vt:lpstr>
    </vt:vector>
  </TitlesOfParts>
  <Company>ČVUT fakulta elektrotechnická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Podnikový management</dc:title>
  <dc:creator>StaryO</dc:creator>
  <cp:lastModifiedBy>Stary, Oldrich</cp:lastModifiedBy>
  <cp:revision>129</cp:revision>
  <dcterms:created xsi:type="dcterms:W3CDTF">2004-09-17T11:11:15Z</dcterms:created>
  <dcterms:modified xsi:type="dcterms:W3CDTF">2025-03-24T12:48:04Z</dcterms:modified>
</cp:coreProperties>
</file>