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" ContentType="application/vnd.ms-exce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0" r:id="rId1"/>
  </p:sldMasterIdLst>
  <p:handoutMasterIdLst>
    <p:handoutMasterId r:id="rId16"/>
  </p:handoutMasterIdLst>
  <p:sldIdLst>
    <p:sldId id="296" r:id="rId2"/>
    <p:sldId id="400" r:id="rId3"/>
    <p:sldId id="401" r:id="rId4"/>
    <p:sldId id="402" r:id="rId5"/>
    <p:sldId id="403" r:id="rId6"/>
    <p:sldId id="404" r:id="rId7"/>
    <p:sldId id="405" r:id="rId8"/>
    <p:sldId id="424" r:id="rId9"/>
    <p:sldId id="406" r:id="rId10"/>
    <p:sldId id="412" r:id="rId11"/>
    <p:sldId id="417" r:id="rId12"/>
    <p:sldId id="418" r:id="rId13"/>
    <p:sldId id="419" r:id="rId14"/>
    <p:sldId id="420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24" autoAdjust="0"/>
    <p:restoredTop sz="94628" autoAdjust="0"/>
  </p:normalViewPr>
  <p:slideViewPr>
    <p:cSldViewPr>
      <p:cViewPr varScale="1">
        <p:scale>
          <a:sx n="119" d="100"/>
          <a:sy n="119" d="100"/>
        </p:scale>
        <p:origin x="1312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02" d="100"/>
          <a:sy n="102" d="100"/>
        </p:scale>
        <p:origin x="-293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>
            <a:extLst>
              <a:ext uri="{FF2B5EF4-FFF2-40B4-BE49-F238E27FC236}">
                <a16:creationId xmlns:a16="http://schemas.microsoft.com/office/drawing/2014/main" id="{159C03DE-E238-61FE-3BFE-452188C998B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cs-CZ"/>
          </a:p>
        </p:txBody>
      </p:sp>
      <p:sp>
        <p:nvSpPr>
          <p:cNvPr id="102403" name="Rectangle 3">
            <a:extLst>
              <a:ext uri="{FF2B5EF4-FFF2-40B4-BE49-F238E27FC236}">
                <a16:creationId xmlns:a16="http://schemas.microsoft.com/office/drawing/2014/main" id="{0709FF37-0206-4AB7-C5E0-B7E5776399A1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 altLang="cs-CZ"/>
          </a:p>
        </p:txBody>
      </p:sp>
      <p:sp>
        <p:nvSpPr>
          <p:cNvPr id="102404" name="Rectangle 4">
            <a:extLst>
              <a:ext uri="{FF2B5EF4-FFF2-40B4-BE49-F238E27FC236}">
                <a16:creationId xmlns:a16="http://schemas.microsoft.com/office/drawing/2014/main" id="{5B2B594F-1F9A-F2D6-8D94-D2462D7B1813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cs-CZ"/>
          </a:p>
        </p:txBody>
      </p:sp>
      <p:sp>
        <p:nvSpPr>
          <p:cNvPr id="102405" name="Rectangle 5">
            <a:extLst>
              <a:ext uri="{FF2B5EF4-FFF2-40B4-BE49-F238E27FC236}">
                <a16:creationId xmlns:a16="http://schemas.microsoft.com/office/drawing/2014/main" id="{9F464A37-AE19-C0E2-C928-9C29E633DDE5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B83640FB-4107-FA47-B655-43DCFB2B5A52}" type="slidenum">
              <a:rPr lang="en-US" altLang="cs-CZ"/>
              <a:pPr>
                <a:defRPr/>
              </a:pPr>
              <a:t>‹#›</a:t>
            </a:fld>
            <a:endParaRPr lang="en-US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66" name="Group 65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67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68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9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0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71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2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3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4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5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6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7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8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9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0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1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2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3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4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5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6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7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8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9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0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1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2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3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4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5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96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7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8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9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0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1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2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3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4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5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6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7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08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9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0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1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2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3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4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5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6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7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8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9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0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0238" y="1122363"/>
            <a:ext cx="6593681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0238" y="3602038"/>
            <a:ext cx="6593681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15603" y="5410200"/>
            <a:ext cx="578317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6D82B7E-E44B-1B40-A63E-AE46AB4CE3CA}" type="slidenum">
              <a:rPr lang="en-US" altLang="cs-CZ" smtClean="0"/>
              <a:pPr>
                <a:defRPr/>
              </a:pPr>
              <a:t>‹#›</a:t>
            </a:fld>
            <a:endParaRPr lang="en-US" altLang="cs-CZ" dirty="0"/>
          </a:p>
        </p:txBody>
      </p:sp>
    </p:spTree>
    <p:extLst>
      <p:ext uri="{BB962C8B-B14F-4D97-AF65-F5344CB8AC3E}">
        <p14:creationId xmlns:p14="http://schemas.microsoft.com/office/powerpoint/2010/main" val="4215782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4304665"/>
            <a:ext cx="7434266" cy="819355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56058" y="606426"/>
            <a:ext cx="7434266" cy="3299778"/>
          </a:xfrm>
          <a:prstGeom prst="round2DiagRect">
            <a:avLst>
              <a:gd name="adj1" fmla="val 5101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4" y="5124020"/>
            <a:ext cx="7433144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92691" y="5883277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cs-CZ" altLang="cs-CZ"/>
              <a:t>FEL ČVUT, katedra ekonomiky, manažerství a humanitních věd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56059" y="5883276"/>
            <a:ext cx="4679482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altLang="cs-CZ"/>
              <a:t>© Oldřich Starý, 2022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07241" y="5883275"/>
            <a:ext cx="578317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ADF69FA-DDCD-9240-816E-C605B1AE63D4}" type="slidenum">
              <a:rPr lang="en-US" altLang="cs-CZ" smtClean="0"/>
              <a:pPr>
                <a:defRPr/>
              </a:pPr>
              <a:t>‹#›</a:t>
            </a:fld>
            <a:endParaRPr lang="en-US" altLang="cs-CZ" dirty="0"/>
          </a:p>
        </p:txBody>
      </p:sp>
    </p:spTree>
    <p:extLst>
      <p:ext uri="{BB962C8B-B14F-4D97-AF65-F5344CB8AC3E}">
        <p14:creationId xmlns:p14="http://schemas.microsoft.com/office/powerpoint/2010/main" val="1782937921"/>
      </p:ext>
    </p:extLst>
  </p:cSld>
  <p:clrMapOvr>
    <a:masterClrMapping/>
  </p:clrMapOvr>
  <p:hf sldNum="0"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93" y="609600"/>
            <a:ext cx="7429466" cy="34290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419600"/>
            <a:ext cx="7428344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92691" y="5883277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cs-CZ" altLang="cs-CZ"/>
              <a:t>FEL ČVUT, katedra ekonomiky, manažerství a humanitních věd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56059" y="5883276"/>
            <a:ext cx="4679482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altLang="cs-CZ"/>
              <a:t>© Oldřich Starý, 2022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07241" y="5883275"/>
            <a:ext cx="578317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ADF69FA-DDCD-9240-816E-C605B1AE63D4}" type="slidenum">
              <a:rPr lang="en-US" altLang="cs-CZ" smtClean="0"/>
              <a:pPr>
                <a:defRPr/>
              </a:pPr>
              <a:t>‹#›</a:t>
            </a:fld>
            <a:endParaRPr lang="en-US" altLang="cs-CZ" dirty="0"/>
          </a:p>
        </p:txBody>
      </p:sp>
    </p:spTree>
    <p:extLst>
      <p:ext uri="{BB962C8B-B14F-4D97-AF65-F5344CB8AC3E}">
        <p14:creationId xmlns:p14="http://schemas.microsoft.com/office/powerpoint/2010/main" val="1337215951"/>
      </p:ext>
    </p:extLst>
  </p:cSld>
  <p:clrMapOvr>
    <a:masterClrMapping/>
  </p:clrMapOvr>
  <p:hf sldNum="0"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748429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309919"/>
            <a:ext cx="74295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92691" y="5883277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cs-CZ" altLang="cs-CZ"/>
              <a:t>FEL ČVUT, katedra ekonomiky, manažerství a humanitních věd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56059" y="5883276"/>
            <a:ext cx="4679482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altLang="cs-CZ"/>
              <a:t>© Oldřich Starý, 2022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07241" y="5883275"/>
            <a:ext cx="578317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ADF69FA-DDCD-9240-816E-C605B1AE63D4}" type="slidenum">
              <a:rPr lang="en-US" altLang="cs-CZ" smtClean="0"/>
              <a:pPr>
                <a:defRPr/>
              </a:pPr>
              <a:t>‹#›</a:t>
            </a:fld>
            <a:endParaRPr lang="en-US" altLang="cs-CZ" dirty="0"/>
          </a:p>
        </p:txBody>
      </p:sp>
      <p:sp>
        <p:nvSpPr>
          <p:cNvPr id="52" name="TextBox 51"/>
          <p:cNvSpPr txBox="1"/>
          <p:nvPr/>
        </p:nvSpPr>
        <p:spPr>
          <a:xfrm>
            <a:off x="696579" y="718458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817473" y="276497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30342402"/>
      </p:ext>
    </p:extLst>
  </p:cSld>
  <p:clrMapOvr>
    <a:masterClrMapping/>
  </p:clrMapOvr>
  <p:hf sldNum="0" hd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2134042"/>
            <a:ext cx="7429501" cy="2511835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3" y="4657655"/>
            <a:ext cx="7428379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92691" y="5883277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cs-CZ" altLang="cs-CZ"/>
              <a:t>FEL ČVUT, katedra ekonomiky, manažerství a humanitních věd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56059" y="5883276"/>
            <a:ext cx="4679482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altLang="cs-CZ"/>
              <a:t>© Oldřich Starý, 2022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07241" y="5883275"/>
            <a:ext cx="578317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ADF69FA-DDCD-9240-816E-C605B1AE63D4}" type="slidenum">
              <a:rPr lang="en-US" altLang="cs-CZ" smtClean="0"/>
              <a:pPr>
                <a:defRPr/>
              </a:pPr>
              <a:t>‹#›</a:t>
            </a:fld>
            <a:endParaRPr lang="en-US" altLang="cs-CZ" dirty="0"/>
          </a:p>
        </p:txBody>
      </p:sp>
    </p:spTree>
    <p:extLst>
      <p:ext uri="{BB962C8B-B14F-4D97-AF65-F5344CB8AC3E}">
        <p14:creationId xmlns:p14="http://schemas.microsoft.com/office/powerpoint/2010/main" val="1181271251"/>
      </p:ext>
    </p:extLst>
  </p:cSld>
  <p:clrMapOvr>
    <a:masterClrMapping/>
  </p:clrMapOvr>
  <p:hf sldNum="0" hd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56060" y="609600"/>
            <a:ext cx="7429499" cy="1905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856058" y="2674463"/>
            <a:ext cx="2397674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856059" y="3360263"/>
            <a:ext cx="2396432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86075" y="2677635"/>
            <a:ext cx="238828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86075" y="3363435"/>
            <a:ext cx="238895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332" y="2674463"/>
            <a:ext cx="2396226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89332" y="3360263"/>
            <a:ext cx="2396226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592691" y="5883277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cs-CZ" altLang="cs-CZ"/>
              <a:t>FEL ČVUT, katedra ekonomiky, manažerství a humanitních věd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56059" y="5883276"/>
            <a:ext cx="4679482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altLang="cs-CZ"/>
              <a:t>© Oldřich Starý, 2022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707241" y="5883275"/>
            <a:ext cx="578317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ADF69FA-DDCD-9240-816E-C605B1AE63D4}" type="slidenum">
              <a:rPr lang="en-US" altLang="cs-CZ" smtClean="0"/>
              <a:pPr>
                <a:defRPr/>
              </a:pPr>
              <a:t>‹#›</a:t>
            </a:fld>
            <a:endParaRPr lang="en-US" altLang="cs-CZ" dirty="0"/>
          </a:p>
        </p:txBody>
      </p:sp>
    </p:spTree>
    <p:extLst>
      <p:ext uri="{BB962C8B-B14F-4D97-AF65-F5344CB8AC3E}">
        <p14:creationId xmlns:p14="http://schemas.microsoft.com/office/powerpoint/2010/main" val="809778656"/>
      </p:ext>
    </p:extLst>
  </p:cSld>
  <p:clrMapOvr>
    <a:masterClrMapping/>
  </p:clrMapOvr>
  <p:hf sldNum="0" hd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56059" y="609600"/>
            <a:ext cx="7429499" cy="1905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856060" y="4404596"/>
            <a:ext cx="239643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56060" y="2666998"/>
            <a:ext cx="239643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856060" y="4980859"/>
            <a:ext cx="239643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6790" y="4404596"/>
            <a:ext cx="24003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66790" y="2666998"/>
            <a:ext cx="2399205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65695" y="4980857"/>
            <a:ext cx="24003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426" y="4404595"/>
            <a:ext cx="2393056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89332" y="2666998"/>
            <a:ext cx="2396227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89332" y="4980855"/>
            <a:ext cx="2396226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592691" y="5883277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cs-CZ" altLang="cs-CZ"/>
              <a:t>FEL ČVUT, katedra ekonomiky, manažerství a humanitních věd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56059" y="5883276"/>
            <a:ext cx="4679482" cy="365125"/>
          </a:xfrm>
          <a:prstGeom prst="rect">
            <a:avLst/>
          </a:prstGeom>
        </p:spPr>
        <p:txBody>
          <a:bodyPr/>
          <a:lstStyle>
            <a:lvl1pPr>
              <a:defRPr cap="all" baseline="0"/>
            </a:lvl1pPr>
          </a:lstStyle>
          <a:p>
            <a:pPr>
              <a:defRPr/>
            </a:pPr>
            <a:r>
              <a:rPr lang="en-US" altLang="cs-CZ"/>
              <a:t>© Oldřich Starý, 2022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707241" y="5883275"/>
            <a:ext cx="578317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ADF69FA-DDCD-9240-816E-C605B1AE63D4}" type="slidenum">
              <a:rPr lang="en-US" altLang="cs-CZ" smtClean="0"/>
              <a:pPr>
                <a:defRPr/>
              </a:pPr>
              <a:t>‹#›</a:t>
            </a:fld>
            <a:endParaRPr lang="en-US" altLang="cs-CZ" dirty="0"/>
          </a:p>
        </p:txBody>
      </p:sp>
    </p:spTree>
    <p:extLst>
      <p:ext uri="{BB962C8B-B14F-4D97-AF65-F5344CB8AC3E}">
        <p14:creationId xmlns:p14="http://schemas.microsoft.com/office/powerpoint/2010/main" val="2803457509"/>
      </p:ext>
    </p:extLst>
  </p:cSld>
  <p:clrMapOvr>
    <a:masterClrMapping/>
  </p:clrMapOvr>
  <p:hf sldNum="0" hd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92691" y="5883277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cs-CZ" altLang="cs-CZ"/>
              <a:t>FEL ČVUT, katedra ekonomiky, manažerství a humanitních věd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56059" y="5883276"/>
            <a:ext cx="4679482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altLang="cs-CZ"/>
              <a:t>© Oldřich Starý, 2022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07241" y="5883275"/>
            <a:ext cx="578317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D0D0C633-7512-1444-AAB6-8F57A736CF36}" type="slidenum">
              <a:rPr lang="en-US" altLang="cs-CZ" smtClean="0"/>
              <a:pPr>
                <a:defRPr/>
              </a:pPr>
              <a:t>‹#›</a:t>
            </a:fld>
            <a:endParaRPr lang="en-US" altLang="cs-CZ" dirty="0"/>
          </a:p>
        </p:txBody>
      </p:sp>
    </p:spTree>
    <p:extLst>
      <p:ext uri="{BB962C8B-B14F-4D97-AF65-F5344CB8AC3E}">
        <p14:creationId xmlns:p14="http://schemas.microsoft.com/office/powerpoint/2010/main" val="32598748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1" y="609600"/>
            <a:ext cx="1503758" cy="5181601"/>
          </a:xfrm>
          <a:prstGeom prst="rect">
            <a:avLst/>
          </a:prstGeo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6057" y="609600"/>
            <a:ext cx="5811443" cy="5181601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92691" y="5883277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cs-CZ" altLang="cs-CZ"/>
              <a:t>FEL ČVUT, katedra ekonomiky, manažerství a humanitních věd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56059" y="5883276"/>
            <a:ext cx="4679482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altLang="cs-CZ"/>
              <a:t>© Oldřich Starý, 2022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07241" y="5883275"/>
            <a:ext cx="578317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FE4CFDD2-96F1-1D42-B7F9-00BC7813CB2C}" type="slidenum">
              <a:rPr lang="en-US" altLang="cs-CZ" smtClean="0"/>
              <a:pPr>
                <a:defRPr/>
              </a:pPr>
              <a:t>‹#›</a:t>
            </a:fld>
            <a:endParaRPr lang="en-US" altLang="cs-CZ" dirty="0"/>
          </a:p>
        </p:txBody>
      </p:sp>
    </p:spTree>
    <p:extLst>
      <p:ext uri="{BB962C8B-B14F-4D97-AF65-F5344CB8AC3E}">
        <p14:creationId xmlns:p14="http://schemas.microsoft.com/office/powerpoint/2010/main" val="15111169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5263" y="228600"/>
            <a:ext cx="8015287" cy="9144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609600" y="1600200"/>
            <a:ext cx="3886200" cy="44196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86200" cy="44196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CBA2C003-6418-D2AA-FD90-09826870F65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5592691" y="5883277"/>
            <a:ext cx="2057400" cy="3651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altLang="cs-CZ"/>
              <a:t>FEL ČVUT, katedra ekonomiky, manažerství a humanitních věd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B83324B8-7D2A-4B03-1914-C7EF89B52C3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856059" y="5883276"/>
            <a:ext cx="4679482" cy="3651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cs-CZ"/>
              <a:t>© </a:t>
            </a:r>
            <a:r>
              <a:rPr lang="en-US" altLang="cs-CZ" err="1"/>
              <a:t>Oldřich</a:t>
            </a:r>
            <a:r>
              <a:rPr lang="en-US" altLang="cs-CZ"/>
              <a:t> </a:t>
            </a:r>
            <a:r>
              <a:rPr lang="en-US" altLang="cs-CZ" err="1"/>
              <a:t>Starý</a:t>
            </a:r>
            <a:r>
              <a:rPr lang="en-US" altLang="cs-CZ"/>
              <a:t>, 2022</a:t>
            </a: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F6AC13B6-6629-218E-4C2C-A276C3DEA6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7707241" y="5883275"/>
            <a:ext cx="578317" cy="3651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44E009-F9FB-6C4F-BD64-5F26926E3FD4}" type="slidenum">
              <a:rPr lang="en-US" altLang="cs-CZ"/>
              <a:pPr>
                <a:defRPr/>
              </a:pPr>
              <a:t>‹#›</a:t>
            </a:fld>
            <a:endParaRPr lang="en-US" altLang="cs-CZ" dirty="0"/>
          </a:p>
        </p:txBody>
      </p:sp>
    </p:spTree>
    <p:extLst>
      <p:ext uri="{BB962C8B-B14F-4D97-AF65-F5344CB8AC3E}">
        <p14:creationId xmlns:p14="http://schemas.microsoft.com/office/powerpoint/2010/main" val="2023853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8" name="Content Placeholder 2"/>
          <p:cNvSpPr>
            <a:spLocks noGrp="1"/>
          </p:cNvSpPr>
          <p:nvPr>
            <p:ph idx="1"/>
          </p:nvPr>
        </p:nvSpPr>
        <p:spPr>
          <a:xfrm>
            <a:off x="856060" y="2249487"/>
            <a:ext cx="7429499" cy="3541714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07241" y="5883275"/>
            <a:ext cx="578317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ADF69FA-DDCD-9240-816E-C605B1AE63D4}" type="slidenum">
              <a:rPr lang="en-US" altLang="cs-CZ" smtClean="0"/>
              <a:pPr>
                <a:defRPr/>
              </a:pPr>
              <a:t>‹#›</a:t>
            </a:fld>
            <a:endParaRPr lang="en-US" altLang="cs-CZ" dirty="0"/>
          </a:p>
        </p:txBody>
      </p:sp>
    </p:spTree>
    <p:extLst>
      <p:ext uri="{BB962C8B-B14F-4D97-AF65-F5344CB8AC3E}">
        <p14:creationId xmlns:p14="http://schemas.microsoft.com/office/powerpoint/2010/main" val="29921304"/>
      </p:ext>
    </p:extLst>
  </p:cSld>
  <p:clrMapOvr>
    <a:masterClrMapping/>
  </p:clrMapOvr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1419227"/>
            <a:ext cx="7429500" cy="285273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58" y="4424362"/>
            <a:ext cx="74295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07241" y="5883275"/>
            <a:ext cx="578317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ADF69FA-DDCD-9240-816E-C605B1AE63D4}" type="slidenum">
              <a:rPr lang="en-US" altLang="cs-CZ" smtClean="0"/>
              <a:pPr>
                <a:defRPr/>
              </a:pPr>
              <a:t>‹#›</a:t>
            </a:fld>
            <a:endParaRPr lang="en-US" altLang="cs-CZ" dirty="0"/>
          </a:p>
        </p:txBody>
      </p:sp>
    </p:spTree>
    <p:extLst>
      <p:ext uri="{BB962C8B-B14F-4D97-AF65-F5344CB8AC3E}">
        <p14:creationId xmlns:p14="http://schemas.microsoft.com/office/powerpoint/2010/main" val="3041698682"/>
      </p:ext>
    </p:extLst>
  </p:cSld>
  <p:clrMapOvr>
    <a:masterClrMapping/>
  </p:clrMapOvr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6058" y="2249486"/>
            <a:ext cx="3658792" cy="3541714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2249486"/>
            <a:ext cx="3656408" cy="3541714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07241" y="5883275"/>
            <a:ext cx="578317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9E3A4E0-4162-F64C-8CA2-BC90A2459FB1}" type="slidenum">
              <a:rPr lang="en-US" altLang="cs-CZ" smtClean="0"/>
              <a:pPr>
                <a:defRPr/>
              </a:pPr>
              <a:t>‹#›</a:t>
            </a:fld>
            <a:endParaRPr lang="en-US" altLang="cs-CZ" dirty="0"/>
          </a:p>
        </p:txBody>
      </p:sp>
    </p:spTree>
    <p:extLst>
      <p:ext uri="{BB962C8B-B14F-4D97-AF65-F5344CB8AC3E}">
        <p14:creationId xmlns:p14="http://schemas.microsoft.com/office/powerpoint/2010/main" val="1936876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619127"/>
            <a:ext cx="7429500" cy="1477961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8902" y="2249486"/>
            <a:ext cx="3435949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6058" y="3073398"/>
            <a:ext cx="3658793" cy="2717801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1992" y="2249485"/>
            <a:ext cx="3433565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073398"/>
            <a:ext cx="3656408" cy="2717801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707241" y="5883275"/>
            <a:ext cx="578317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5688CA9E-9EF7-6F47-8599-3A3AB43962AB}" type="slidenum">
              <a:rPr lang="en-US" altLang="cs-CZ" smtClean="0"/>
              <a:pPr>
                <a:defRPr/>
              </a:pPr>
              <a:t>‹#›</a:t>
            </a:fld>
            <a:endParaRPr lang="en-US" altLang="cs-CZ" dirty="0"/>
          </a:p>
        </p:txBody>
      </p:sp>
    </p:spTree>
    <p:extLst>
      <p:ext uri="{BB962C8B-B14F-4D97-AF65-F5344CB8AC3E}">
        <p14:creationId xmlns:p14="http://schemas.microsoft.com/office/powerpoint/2010/main" val="3637684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707241" y="5883275"/>
            <a:ext cx="578317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E9A234E-D0D0-9646-941D-15C98BB3B419}" type="slidenum">
              <a:rPr lang="en-US" altLang="cs-CZ" smtClean="0"/>
              <a:pPr>
                <a:defRPr/>
              </a:pPr>
              <a:t>‹#›</a:t>
            </a:fld>
            <a:endParaRPr lang="en-US" altLang="cs-CZ" dirty="0"/>
          </a:p>
        </p:txBody>
      </p:sp>
    </p:spTree>
    <p:extLst>
      <p:ext uri="{BB962C8B-B14F-4D97-AF65-F5344CB8AC3E}">
        <p14:creationId xmlns:p14="http://schemas.microsoft.com/office/powerpoint/2010/main" val="4201756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707241" y="5883275"/>
            <a:ext cx="578317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D8B4DCF1-68B3-B24B-9BB5-89CCCF1B8D65}" type="slidenum">
              <a:rPr lang="en-US" altLang="cs-CZ" smtClean="0"/>
              <a:pPr>
                <a:defRPr/>
              </a:pPr>
              <a:t>‹#›</a:t>
            </a:fld>
            <a:endParaRPr lang="en-US" altLang="cs-CZ" dirty="0"/>
          </a:p>
        </p:txBody>
      </p:sp>
    </p:spTree>
    <p:extLst>
      <p:ext uri="{BB962C8B-B14F-4D97-AF65-F5344CB8AC3E}">
        <p14:creationId xmlns:p14="http://schemas.microsoft.com/office/powerpoint/2010/main" val="1052544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029" y="609601"/>
            <a:ext cx="2892028" cy="1639884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150" y="592666"/>
            <a:ext cx="4418407" cy="5198534"/>
          </a:xfrm>
        </p:spPr>
        <p:txBody>
          <a:bodyPr anchor="ctr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029" y="2249486"/>
            <a:ext cx="2892028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92691" y="5883277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cs-CZ" altLang="cs-CZ"/>
              <a:t>FEL ČVUT, katedra ekonomiky, manažerství a humanitních věd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56059" y="5883276"/>
            <a:ext cx="4679482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altLang="cs-CZ"/>
              <a:t>© Oldřich Starý, 2022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07241" y="5883275"/>
            <a:ext cx="578317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B27A83D5-1435-A846-97C4-7979FC36E13A}" type="slidenum">
              <a:rPr lang="en-US" altLang="cs-CZ" smtClean="0"/>
              <a:pPr>
                <a:defRPr/>
              </a:pPr>
              <a:t>‹#›</a:t>
            </a:fld>
            <a:endParaRPr lang="en-US" altLang="cs-CZ" dirty="0"/>
          </a:p>
        </p:txBody>
      </p:sp>
    </p:spTree>
    <p:extLst>
      <p:ext uri="{BB962C8B-B14F-4D97-AF65-F5344CB8AC3E}">
        <p14:creationId xmlns:p14="http://schemas.microsoft.com/office/powerpoint/2010/main" val="1259641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1" y="609600"/>
            <a:ext cx="3753962" cy="1639886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32866" y="609600"/>
            <a:ext cx="3452693" cy="5181602"/>
          </a:xfrm>
          <a:prstGeom prst="round2DiagRect">
            <a:avLst>
              <a:gd name="adj1" fmla="val 6074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3200"/>
            </a:lvl1pPr>
          </a:lstStyle>
          <a:p>
            <a:pPr marL="0" lvl="0" indent="0">
              <a:buNone/>
            </a:pPr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9" y="2249486"/>
            <a:ext cx="3753964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92691" y="5883277"/>
            <a:ext cx="20574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cs-CZ" altLang="cs-CZ"/>
              <a:t>FEL ČVUT, katedra ekonomiky, manažerství a humanitních věd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56059" y="5883276"/>
            <a:ext cx="4679482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altLang="cs-CZ"/>
              <a:t>© Oldřich Starý, 2022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07241" y="5883275"/>
            <a:ext cx="578317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C86F7A0-6D58-5046-88AD-2E222632EF8F}" type="slidenum">
              <a:rPr lang="en-US" altLang="cs-CZ" smtClean="0"/>
              <a:pPr>
                <a:defRPr/>
              </a:pPr>
              <a:t>‹#›</a:t>
            </a:fld>
            <a:endParaRPr lang="en-US" altLang="cs-CZ" dirty="0"/>
          </a:p>
        </p:txBody>
      </p:sp>
    </p:spTree>
    <p:extLst>
      <p:ext uri="{BB962C8B-B14F-4D97-AF65-F5344CB8AC3E}">
        <p14:creationId xmlns:p14="http://schemas.microsoft.com/office/powerpoint/2010/main" val="782461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4288" y="0"/>
            <a:ext cx="9041774" cy="6858001"/>
            <a:chOff x="-14288" y="0"/>
            <a:chExt cx="9041774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8352798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60" y="2249487"/>
            <a:ext cx="74294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07241" y="5883275"/>
            <a:ext cx="5783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ADF69FA-DDCD-9240-816E-C605B1AE63D4}" type="slidenum">
              <a:rPr lang="en-US" altLang="cs-CZ" smtClean="0"/>
              <a:pPr>
                <a:defRPr/>
              </a:pPr>
              <a:t>‹#›</a:t>
            </a:fld>
            <a:endParaRPr lang="en-US" altLang="cs-CZ" dirty="0"/>
          </a:p>
        </p:txBody>
      </p:sp>
      <p:sp>
        <p:nvSpPr>
          <p:cNvPr id="48" name="Zástupný nadpis 47">
            <a:extLst>
              <a:ext uri="{FF2B5EF4-FFF2-40B4-BE49-F238E27FC236}">
                <a16:creationId xmlns:a16="http://schemas.microsoft.com/office/drawing/2014/main" id="{2015B4E6-94AB-BEFA-B242-65EA61C00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1511359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  <p:sldLayoutId id="2147483713" r:id="rId13"/>
    <p:sldLayoutId id="2147483714" r:id="rId14"/>
    <p:sldLayoutId id="2147483715" r:id="rId15"/>
    <p:sldLayoutId id="2147483716" r:id="rId16"/>
    <p:sldLayoutId id="2147483717" r:id="rId17"/>
    <p:sldLayoutId id="2147483718" r:id="rId18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oleObject" Target="../embeddings/oleObject16.bin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image" Target="../media/image5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8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4.emf"/><Relationship Id="rId4" Type="http://schemas.openxmlformats.org/officeDocument/2006/relationships/oleObject" Target="../embeddings/oleObject2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image" Target="../media/image6.emf"/><Relationship Id="rId7" Type="http://schemas.openxmlformats.org/officeDocument/2006/relationships/image" Target="../media/image8.e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18.xml"/><Relationship Id="rId6" Type="http://schemas.openxmlformats.org/officeDocument/2006/relationships/oleObject" Target="../embeddings/oleObject6.bin"/><Relationship Id="rId11" Type="http://schemas.openxmlformats.org/officeDocument/2006/relationships/image" Target="../media/image10.emf"/><Relationship Id="rId5" Type="http://schemas.openxmlformats.org/officeDocument/2006/relationships/image" Target="../media/image7.emf"/><Relationship Id="rId10" Type="http://schemas.openxmlformats.org/officeDocument/2006/relationships/oleObject" Target="../embeddings/oleObject8.bin"/><Relationship Id="rId4" Type="http://schemas.openxmlformats.org/officeDocument/2006/relationships/oleObject" Target="../embeddings/oleObject5.bin"/><Relationship Id="rId9" Type="http://schemas.openxmlformats.org/officeDocument/2006/relationships/image" Target="../media/image9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oleObject" Target="../embeddings/oleObject9.bin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13" Type="http://schemas.openxmlformats.org/officeDocument/2006/relationships/image" Target="../media/image17.emf"/><Relationship Id="rId3" Type="http://schemas.openxmlformats.org/officeDocument/2006/relationships/image" Target="../media/image12.emf"/><Relationship Id="rId7" Type="http://schemas.openxmlformats.org/officeDocument/2006/relationships/image" Target="../media/image14.emf"/><Relationship Id="rId12" Type="http://schemas.openxmlformats.org/officeDocument/2006/relationships/oleObject" Target="../embeddings/oleObject15.bin"/><Relationship Id="rId2" Type="http://schemas.openxmlformats.org/officeDocument/2006/relationships/oleObject" Target="../embeddings/oleObject10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2.bin"/><Relationship Id="rId11" Type="http://schemas.openxmlformats.org/officeDocument/2006/relationships/image" Target="../media/image16.emf"/><Relationship Id="rId5" Type="http://schemas.openxmlformats.org/officeDocument/2006/relationships/image" Target="../media/image13.emf"/><Relationship Id="rId10" Type="http://schemas.openxmlformats.org/officeDocument/2006/relationships/oleObject" Target="../embeddings/oleObject14.bin"/><Relationship Id="rId4" Type="http://schemas.openxmlformats.org/officeDocument/2006/relationships/oleObject" Target="../embeddings/oleObject11.bin"/><Relationship Id="rId9" Type="http://schemas.openxmlformats.org/officeDocument/2006/relationships/image" Target="../media/image15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oleObject" Target="../embeddings/Graf_Microsoft_Excelu.xls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EE33FBD1-365F-0B08-63EF-F2EA37D59C2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cs-CZ" altLang="cs-CZ" dirty="0"/>
              <a:t>Základy finančního managementu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B7FB49C1-9A9E-396B-BB50-F01F04FC2C25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b="1" dirty="0"/>
              <a:t>Vliv inflace a daní na rozhodování</a:t>
            </a:r>
          </a:p>
        </p:txBody>
      </p:sp>
      <p:sp>
        <p:nvSpPr>
          <p:cNvPr id="15361" name="Rectangle 13">
            <a:extLst>
              <a:ext uri="{FF2B5EF4-FFF2-40B4-BE49-F238E27FC236}">
                <a16:creationId xmlns:a16="http://schemas.microsoft.com/office/drawing/2014/main" id="{0F5567DA-3744-669A-60E6-C41B059A48A7}"/>
              </a:ext>
            </a:extLst>
          </p:cNvPr>
          <p:cNvSpPr>
            <a:spLocks noGrp="1" noChangeArrowheads="1"/>
          </p:cNvSpPr>
          <p:nvPr>
            <p:ph type="ftr" sz="quarter" idx="4294967295"/>
          </p:nvPr>
        </p:nvSpPr>
        <p:spPr>
          <a:xfrm>
            <a:off x="1900237" y="5410202"/>
            <a:ext cx="3843665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cs-CZ" sz="1200" dirty="0"/>
              <a:t>© </a:t>
            </a:r>
            <a:r>
              <a:rPr lang="en-US" altLang="cs-CZ" sz="1200" dirty="0" err="1"/>
              <a:t>Oldřich</a:t>
            </a:r>
            <a:r>
              <a:rPr lang="en-US" altLang="cs-CZ" sz="1200" dirty="0"/>
              <a:t> </a:t>
            </a:r>
            <a:r>
              <a:rPr lang="en-US" altLang="cs-CZ" sz="1200" dirty="0" err="1"/>
              <a:t>Starý</a:t>
            </a:r>
            <a:r>
              <a:rPr lang="en-US" altLang="cs-CZ" sz="1200" dirty="0"/>
              <a:t>, 2025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2">
            <a:extLst>
              <a:ext uri="{FF2B5EF4-FFF2-40B4-BE49-F238E27FC236}">
                <a16:creationId xmlns:a16="http://schemas.microsoft.com/office/drawing/2014/main" id="{D292CCD7-8258-8201-6213-45A8735E76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3800" b="1"/>
              <a:t>Optimální načasování investice</a:t>
            </a:r>
          </a:p>
        </p:txBody>
      </p:sp>
      <p:sp>
        <p:nvSpPr>
          <p:cNvPr id="264195" name="Rectangle 3">
            <a:extLst>
              <a:ext uri="{FF2B5EF4-FFF2-40B4-BE49-F238E27FC236}">
                <a16:creationId xmlns:a16="http://schemas.microsoft.com/office/drawing/2014/main" id="{40E62CDA-8725-00BD-6C29-9BD1D0B73D7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67544" y="2276872"/>
            <a:ext cx="8435975" cy="2765425"/>
          </a:xfrm>
        </p:spPr>
        <p:txBody>
          <a:bodyPr/>
          <a:lstStyle/>
          <a:p>
            <a:pPr eaLnBrk="1" hangingPunct="1"/>
            <a:r>
              <a:rPr lang="cs-CZ" altLang="cs-CZ" dirty="0"/>
              <a:t>kladné NPV ještě neznamená ihned realizovat</a:t>
            </a:r>
          </a:p>
          <a:p>
            <a:pPr eaLnBrk="1" hangingPunct="1"/>
            <a:r>
              <a:rPr lang="cs-CZ" altLang="cs-CZ" dirty="0"/>
              <a:t>spočítat </a:t>
            </a:r>
            <a:r>
              <a:rPr lang="cs-CZ" altLang="cs-CZ" dirty="0" err="1"/>
              <a:t>NPV</a:t>
            </a:r>
            <a:r>
              <a:rPr lang="cs-CZ" altLang="cs-CZ" baseline="-25000" dirty="0" err="1"/>
              <a:t>t</a:t>
            </a:r>
            <a:r>
              <a:rPr lang="cs-CZ" altLang="cs-CZ" dirty="0"/>
              <a:t> k roku t, poté jeho současnou hodnotu a ty porovnat</a:t>
            </a:r>
          </a:p>
          <a:p>
            <a:pPr eaLnBrk="1" hangingPunct="1">
              <a:buFont typeface="Wingdings" pitchFamily="2" charset="2"/>
              <a:buNone/>
            </a:pPr>
            <a:endParaRPr lang="cs-CZ" alt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4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4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4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4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419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2">
            <a:extLst>
              <a:ext uri="{FF2B5EF4-FFF2-40B4-BE49-F238E27FC236}">
                <a16:creationId xmlns:a16="http://schemas.microsoft.com/office/drawing/2014/main" id="{65AC1568-93F8-A0B7-B4AA-2ADA8BA3E1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3800"/>
              <a:t>Výpočet ekonomické doby životnosti</a:t>
            </a:r>
            <a:endParaRPr lang="en-US" altLang="cs-CZ" sz="3800"/>
          </a:p>
        </p:txBody>
      </p:sp>
      <p:sp>
        <p:nvSpPr>
          <p:cNvPr id="29700" name="Rectangle 3">
            <a:extLst>
              <a:ext uri="{FF2B5EF4-FFF2-40B4-BE49-F238E27FC236}">
                <a16:creationId xmlns:a16="http://schemas.microsoft.com/office/drawing/2014/main" id="{90906CC2-BF39-157D-6FE7-4ED3FBA0E8C8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cs-CZ" altLang="cs-CZ" sz="2800"/>
              <a:t>požadované vstupy</a:t>
            </a:r>
          </a:p>
          <a:p>
            <a:pPr lvl="1" eaLnBrk="1" hangingPunct="1">
              <a:lnSpc>
                <a:spcPct val="90000"/>
              </a:lnSpc>
            </a:pPr>
            <a:r>
              <a:rPr lang="cs-CZ" altLang="cs-CZ" sz="2400"/>
              <a:t>technická doba životnosti zařízení T</a:t>
            </a:r>
            <a:r>
              <a:rPr lang="cs-CZ" altLang="cs-CZ" sz="2400" baseline="-25000"/>
              <a:t>t</a:t>
            </a:r>
          </a:p>
          <a:p>
            <a:pPr lvl="1" eaLnBrk="1" hangingPunct="1">
              <a:lnSpc>
                <a:spcPct val="90000"/>
              </a:lnSpc>
            </a:pPr>
            <a:r>
              <a:rPr lang="cs-CZ" altLang="cs-CZ" sz="2400"/>
              <a:t>pořizovací cena C</a:t>
            </a:r>
            <a:r>
              <a:rPr lang="cs-CZ" altLang="cs-CZ" sz="2400" baseline="-25000"/>
              <a:t>p</a:t>
            </a:r>
          </a:p>
          <a:p>
            <a:pPr lvl="1" eaLnBrk="1" hangingPunct="1">
              <a:lnSpc>
                <a:spcPct val="90000"/>
              </a:lnSpc>
            </a:pPr>
            <a:r>
              <a:rPr lang="cs-CZ" altLang="cs-CZ" sz="2400"/>
              <a:t>zbytková (prodejní, tržní) cena jako funkce stáří zařízení ZC</a:t>
            </a:r>
            <a:r>
              <a:rPr lang="cs-CZ" altLang="cs-CZ" sz="2400" baseline="-25000"/>
              <a:t>t</a:t>
            </a:r>
          </a:p>
          <a:p>
            <a:pPr lvl="1" eaLnBrk="1" hangingPunct="1">
              <a:lnSpc>
                <a:spcPct val="90000"/>
              </a:lnSpc>
            </a:pPr>
            <a:r>
              <a:rPr lang="cs-CZ" altLang="cs-CZ" sz="2400"/>
              <a:t>provozní výdaje jako funkce stáří zařízení N</a:t>
            </a:r>
            <a:r>
              <a:rPr lang="cs-CZ" altLang="cs-CZ" sz="2400" baseline="-25000"/>
              <a:t>prt</a:t>
            </a:r>
          </a:p>
          <a:p>
            <a:pPr lvl="1" eaLnBrk="1" hangingPunct="1">
              <a:lnSpc>
                <a:spcPct val="90000"/>
              </a:lnSpc>
            </a:pPr>
            <a:r>
              <a:rPr lang="cs-CZ" altLang="cs-CZ" sz="2400"/>
              <a:t>náklady na opravy a údržbu jako funkce stáří zařízení N</a:t>
            </a:r>
            <a:r>
              <a:rPr lang="cs-CZ" altLang="cs-CZ" sz="2400" baseline="-25000"/>
              <a:t>out</a:t>
            </a:r>
          </a:p>
          <a:p>
            <a:pPr lvl="1" eaLnBrk="1" hangingPunct="1">
              <a:lnSpc>
                <a:spcPct val="90000"/>
              </a:lnSpc>
            </a:pPr>
            <a:r>
              <a:rPr lang="cs-CZ" altLang="cs-CZ" sz="2400"/>
              <a:t>v případě uvažování daní dále ještě marginální daňovou sazbu, odpisovou skupinu, způsoby odepisování (daňové a účetní) a účetní dobu životnosti</a:t>
            </a:r>
            <a:endParaRPr lang="en-US" altLang="cs-CZ" sz="24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2">
            <a:extLst>
              <a:ext uri="{FF2B5EF4-FFF2-40B4-BE49-F238E27FC236}">
                <a16:creationId xmlns:a16="http://schemas.microsoft.com/office/drawing/2014/main" id="{FDC09023-5CB0-6857-01C0-953EA1A1C3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Ekonomická životnost - řešení</a:t>
            </a:r>
            <a:endParaRPr lang="en-US" altLang="cs-CZ"/>
          </a:p>
        </p:txBody>
      </p:sp>
      <p:sp>
        <p:nvSpPr>
          <p:cNvPr id="30724" name="Rectangle 3">
            <a:extLst>
              <a:ext uri="{FF2B5EF4-FFF2-40B4-BE49-F238E27FC236}">
                <a16:creationId xmlns:a16="http://schemas.microsoft.com/office/drawing/2014/main" id="{1327A6BE-BE17-0797-8476-A8165D87A2B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362950" cy="4530725"/>
          </a:xfrm>
        </p:spPr>
        <p:txBody>
          <a:bodyPr/>
          <a:lstStyle/>
          <a:p>
            <a:pPr eaLnBrk="1" hangingPunct="1"/>
            <a:r>
              <a:rPr lang="cs-CZ" altLang="cs-CZ"/>
              <a:t>přijaté předpoklady</a:t>
            </a:r>
          </a:p>
          <a:p>
            <a:pPr lvl="1" eaLnBrk="1" hangingPunct="1"/>
            <a:r>
              <a:rPr lang="cs-CZ" altLang="cs-CZ"/>
              <a:t>konstantní diskont r</a:t>
            </a:r>
          </a:p>
          <a:p>
            <a:pPr lvl="1" eaLnBrk="1" hangingPunct="1"/>
            <a:r>
              <a:rPr lang="cs-CZ" altLang="cs-CZ"/>
              <a:t>konstantní roční výnosy nebo výnosy nezávislé na ekonomické životnosti</a:t>
            </a:r>
          </a:p>
          <a:p>
            <a:pPr lvl="1" eaLnBrk="1" hangingPunct="1"/>
            <a:r>
              <a:rPr lang="cs-CZ" altLang="cs-CZ"/>
              <a:t>neuvažujeme daně</a:t>
            </a:r>
          </a:p>
          <a:p>
            <a:pPr lvl="1" eaLnBrk="1" hangingPunct="1"/>
            <a:r>
              <a:rPr lang="cs-CZ" altLang="cs-CZ"/>
              <a:t>výdaje na opravy a údržbu nejsou v roce ukončení životnosti, ale musejí být v roce Te-1</a:t>
            </a:r>
            <a:endParaRPr lang="en-US" altLang="cs-CZ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2">
            <a:extLst>
              <a:ext uri="{FF2B5EF4-FFF2-40B4-BE49-F238E27FC236}">
                <a16:creationId xmlns:a16="http://schemas.microsoft.com/office/drawing/2014/main" id="{60B609E7-FBEB-0EB9-585B-4A6089CD70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Ekonomická životnost - řešení</a:t>
            </a:r>
            <a:endParaRPr lang="en-US" altLang="cs-CZ"/>
          </a:p>
        </p:txBody>
      </p:sp>
      <p:graphicFrame>
        <p:nvGraphicFramePr>
          <p:cNvPr id="31748" name="Object 3">
            <a:extLst>
              <a:ext uri="{FF2B5EF4-FFF2-40B4-BE49-F238E27FC236}">
                <a16:creationId xmlns:a16="http://schemas.microsoft.com/office/drawing/2014/main" id="{2CEB3187-837F-AB87-EE32-1CBD66E22129}"/>
              </a:ext>
            </a:extLst>
          </p:cNvPr>
          <p:cNvGraphicFramePr>
            <a:graphicFrameLocks noGrp="1" noChangeAspect="1"/>
          </p:cNvGraphicFramePr>
          <p:nvPr>
            <p:ph sz="half" idx="1"/>
          </p:nvPr>
        </p:nvGraphicFramePr>
        <p:xfrm>
          <a:off x="615950" y="1916113"/>
          <a:ext cx="7839075" cy="3230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2" imgW="3975100" imgH="1638300" progId="Equation.3">
                  <p:embed/>
                </p:oleObj>
              </mc:Choice>
              <mc:Fallback>
                <p:oleObj name="Rovnice" r:id="rId2" imgW="3975100" imgH="16383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950" y="1916113"/>
                        <a:ext cx="7839075" cy="3230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2">
            <a:extLst>
              <a:ext uri="{FF2B5EF4-FFF2-40B4-BE49-F238E27FC236}">
                <a16:creationId xmlns:a16="http://schemas.microsoft.com/office/drawing/2014/main" id="{77CE5975-C698-EE16-04E3-3031A7F543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Ekonomická životnost - příklad</a:t>
            </a:r>
            <a:endParaRPr lang="en-US" altLang="cs-CZ"/>
          </a:p>
        </p:txBody>
      </p:sp>
      <p:pic>
        <p:nvPicPr>
          <p:cNvPr id="32773" name="Picture 4">
            <a:extLst>
              <a:ext uri="{FF2B5EF4-FFF2-40B4-BE49-F238E27FC236}">
                <a16:creationId xmlns:a16="http://schemas.microsoft.com/office/drawing/2014/main" id="{D62786F8-8BCF-AE2C-AEBB-25DB510FE68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2420938"/>
            <a:ext cx="8064500" cy="36591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 cap="flat" cmpd="sng">
                <a:solidFill>
                  <a:srgbClr val="FF0000"/>
                </a:solidFill>
                <a:prstDash val="solid"/>
                <a:miter lim="800000"/>
                <a:headEnd type="none" w="med" len="med"/>
                <a:tailEnd type="none" w="lg" len="lg"/>
              </a14:hiddenLine>
            </a:ext>
          </a:extLst>
        </p:spPr>
      </p:pic>
      <p:sp>
        <p:nvSpPr>
          <p:cNvPr id="32772" name="Text Box 3">
            <a:extLst>
              <a:ext uri="{FF2B5EF4-FFF2-40B4-BE49-F238E27FC236}">
                <a16:creationId xmlns:a16="http://schemas.microsoft.com/office/drawing/2014/main" id="{EA103241-CFA6-3114-C745-72DE7898BD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557338"/>
            <a:ext cx="77771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cs-CZ" altLang="cs-CZ" sz="1800"/>
              <a:t>Nalezněte ekonomickou životnost zařízení pro údaje dle tabulky:</a:t>
            </a:r>
            <a:endParaRPr lang="en-US" altLang="cs-CZ" sz="18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2">
            <a:extLst>
              <a:ext uri="{FF2B5EF4-FFF2-40B4-BE49-F238E27FC236}">
                <a16:creationId xmlns:a16="http://schemas.microsoft.com/office/drawing/2014/main" id="{5F1CA5A1-E4E0-D1B3-82AE-19FCB6297A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Co je inflace?</a:t>
            </a:r>
          </a:p>
        </p:txBody>
      </p:sp>
      <p:sp>
        <p:nvSpPr>
          <p:cNvPr id="251907" name="Rectangle 3">
            <a:extLst>
              <a:ext uri="{FF2B5EF4-FFF2-40B4-BE49-F238E27FC236}">
                <a16:creationId xmlns:a16="http://schemas.microsoft.com/office/drawing/2014/main" id="{44ED0D37-EE58-EF55-2031-35F7C8749742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definice</a:t>
            </a:r>
          </a:p>
          <a:p>
            <a:pPr eaLnBrk="1" hangingPunct="1"/>
            <a:r>
              <a:rPr lang="cs-CZ" altLang="cs-CZ"/>
              <a:t>měření pomocí CPI, PPI, deflátoru</a:t>
            </a:r>
          </a:p>
          <a:p>
            <a:pPr eaLnBrk="1" hangingPunct="1"/>
            <a:r>
              <a:rPr lang="cs-CZ" altLang="cs-CZ"/>
              <a:t>reálná a nominální veličina</a:t>
            </a:r>
          </a:p>
          <a:p>
            <a:pPr lvl="1" eaLnBrk="1" hangingPunct="1"/>
            <a:r>
              <a:rPr lang="cs-CZ" altLang="cs-CZ"/>
              <a:t>měření v peněžních jednotkách nebo v kupní síle</a:t>
            </a:r>
          </a:p>
          <a:p>
            <a:pPr eaLnBrk="1" hangingPunct="1"/>
            <a:r>
              <a:rPr lang="cs-CZ" altLang="cs-CZ"/>
              <a:t>běžné a stálé ceny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19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19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19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19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19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19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19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19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519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519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1907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2">
            <a:extLst>
              <a:ext uri="{FF2B5EF4-FFF2-40B4-BE49-F238E27FC236}">
                <a16:creationId xmlns:a16="http://schemas.microsoft.com/office/drawing/2014/main" id="{9FCAFAF3-B99A-E928-6DA0-3D89D16936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Reálný a nominální diskont</a:t>
            </a:r>
          </a:p>
        </p:txBody>
      </p:sp>
      <p:sp>
        <p:nvSpPr>
          <p:cNvPr id="252931" name="Rectangle 3">
            <a:extLst>
              <a:ext uri="{FF2B5EF4-FFF2-40B4-BE49-F238E27FC236}">
                <a16:creationId xmlns:a16="http://schemas.microsoft.com/office/drawing/2014/main" id="{9792B96D-6BB9-ACD8-87A2-270B370514B5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569913" y="1484313"/>
            <a:ext cx="8002587" cy="649287"/>
          </a:xfrm>
        </p:spPr>
        <p:txBody>
          <a:bodyPr/>
          <a:lstStyle/>
          <a:p>
            <a:pPr eaLnBrk="1" hangingPunct="1"/>
            <a:r>
              <a:rPr lang="cs-CZ" altLang="cs-CZ" sz="2800"/>
              <a:t>zanedbáme-li daně (Fisher):</a:t>
            </a:r>
          </a:p>
        </p:txBody>
      </p:sp>
      <p:graphicFrame>
        <p:nvGraphicFramePr>
          <p:cNvPr id="252932" name="Object 4">
            <a:extLst>
              <a:ext uri="{FF2B5EF4-FFF2-40B4-BE49-F238E27FC236}">
                <a16:creationId xmlns:a16="http://schemas.microsoft.com/office/drawing/2014/main" id="{D0406B14-F4CB-261D-E5B5-04524B70B038}"/>
              </a:ext>
            </a:extLst>
          </p:cNvPr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069989376"/>
              </p:ext>
            </p:extLst>
          </p:nvPr>
        </p:nvGraphicFramePr>
        <p:xfrm>
          <a:off x="2144713" y="2333625"/>
          <a:ext cx="3889375" cy="674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2" imgW="1244600" imgH="215900" progId="Equation.3">
                  <p:embed/>
                </p:oleObj>
              </mc:Choice>
              <mc:Fallback>
                <p:oleObj name="Rovnice" r:id="rId2" imgW="1244600" imgH="2159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alphaModFix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4713" y="2333625"/>
                        <a:ext cx="3889375" cy="674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2933" name="Object 5">
            <a:extLst>
              <a:ext uri="{FF2B5EF4-FFF2-40B4-BE49-F238E27FC236}">
                <a16:creationId xmlns:a16="http://schemas.microsoft.com/office/drawing/2014/main" id="{FBF6600B-574D-3326-B3D6-B1A3BE3E475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66938" y="3429000"/>
          <a:ext cx="3806825" cy="69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4" imgW="1168400" imgH="215900" progId="Equation.3">
                  <p:embed/>
                </p:oleObj>
              </mc:Choice>
              <mc:Fallback>
                <p:oleObj name="Rovnice" r:id="rId4" imgW="1168400" imgH="2159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66938" y="3429000"/>
                        <a:ext cx="3806825" cy="698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2934" name="Oval 6">
            <a:extLst>
              <a:ext uri="{FF2B5EF4-FFF2-40B4-BE49-F238E27FC236}">
                <a16:creationId xmlns:a16="http://schemas.microsoft.com/office/drawing/2014/main" id="{A70F320F-5FFF-4F16-E977-734A42BBCC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9338" y="3429000"/>
            <a:ext cx="1368425" cy="720725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 sz="1800"/>
          </a:p>
        </p:txBody>
      </p:sp>
      <p:graphicFrame>
        <p:nvGraphicFramePr>
          <p:cNvPr id="252935" name="Object 7">
            <a:extLst>
              <a:ext uri="{FF2B5EF4-FFF2-40B4-BE49-F238E27FC236}">
                <a16:creationId xmlns:a16="http://schemas.microsoft.com/office/drawing/2014/main" id="{DAD38100-F74C-6E46-4AC2-56F2E27A058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25738" y="4186238"/>
          <a:ext cx="2601912" cy="1201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6" imgW="800100" imgH="368300" progId="Equation.3">
                  <p:embed/>
                </p:oleObj>
              </mc:Choice>
              <mc:Fallback>
                <p:oleObj name="Rovnice" r:id="rId6" imgW="800100" imgH="3683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25738" y="4186238"/>
                        <a:ext cx="2601912" cy="1201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29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29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52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52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29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29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52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52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293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>
            <a:extLst>
              <a:ext uri="{FF2B5EF4-FFF2-40B4-BE49-F238E27FC236}">
                <a16:creationId xmlns:a16="http://schemas.microsoft.com/office/drawing/2014/main" id="{08BD7AC6-F692-125B-6163-12796B20B0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3800"/>
              <a:t>Reálné nebo nominální hodnoty?</a:t>
            </a:r>
          </a:p>
        </p:txBody>
      </p:sp>
      <p:sp>
        <p:nvSpPr>
          <p:cNvPr id="253955" name="Rectangle 3">
            <a:extLst>
              <a:ext uri="{FF2B5EF4-FFF2-40B4-BE49-F238E27FC236}">
                <a16:creationId xmlns:a16="http://schemas.microsoft.com/office/drawing/2014/main" id="{F68249F5-F57C-89D0-3283-F518B5EDA876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435975" cy="1612900"/>
          </a:xfrm>
        </p:spPr>
        <p:txBody>
          <a:bodyPr/>
          <a:lstStyle/>
          <a:p>
            <a:pPr eaLnBrk="1" hangingPunct="1"/>
            <a:r>
              <a:rPr lang="cs-CZ" altLang="cs-CZ" sz="2800"/>
              <a:t>pokud inflace působí na jednotlivé komponenty hotovostního toku stejně, je jedno, zda počítáme v reálných či nominálních hodnotách:</a:t>
            </a:r>
          </a:p>
        </p:txBody>
      </p:sp>
      <p:graphicFrame>
        <p:nvGraphicFramePr>
          <p:cNvPr id="253956" name="Object 4">
            <a:extLst>
              <a:ext uri="{FF2B5EF4-FFF2-40B4-BE49-F238E27FC236}">
                <a16:creationId xmlns:a16="http://schemas.microsoft.com/office/drawing/2014/main" id="{D3C6B566-5596-F804-1250-B02FA30AF75F}"/>
              </a:ext>
            </a:extLst>
          </p:cNvPr>
          <p:cNvGraphicFramePr>
            <a:graphicFrameLocks noGrp="1" noChangeAspect="1"/>
          </p:cNvGraphicFramePr>
          <p:nvPr>
            <p:ph sz="half" idx="2"/>
          </p:nvPr>
        </p:nvGraphicFramePr>
        <p:xfrm>
          <a:off x="1036638" y="3179763"/>
          <a:ext cx="2359025" cy="922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2" imgW="1104900" imgH="431800" progId="Equation.3">
                  <p:embed/>
                </p:oleObj>
              </mc:Choice>
              <mc:Fallback>
                <p:oleObj name="Rovnice" r:id="rId2" imgW="1104900" imgH="4318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6638" y="3179763"/>
                        <a:ext cx="2359025" cy="922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3" name="Zástupný symbol pro datum 4">
            <a:extLst>
              <a:ext uri="{FF2B5EF4-FFF2-40B4-BE49-F238E27FC236}">
                <a16:creationId xmlns:a16="http://schemas.microsoft.com/office/drawing/2014/main" id="{6E413C06-9DF9-12D8-9043-55E088F7AE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200"/>
              <a:t>FEL ČVUT, katedra ekonomiky, manažerství a humanitních věd</a:t>
            </a:r>
          </a:p>
        </p:txBody>
      </p:sp>
      <p:sp>
        <p:nvSpPr>
          <p:cNvPr id="18434" name="Zástupný symbol pro zápatí 5">
            <a:extLst>
              <a:ext uri="{FF2B5EF4-FFF2-40B4-BE49-F238E27FC236}">
                <a16:creationId xmlns:a16="http://schemas.microsoft.com/office/drawing/2014/main" id="{DE1BCB20-2E34-9943-CD36-70C2FBE76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cs-CZ" sz="1200"/>
              <a:t>© Oldřich Starý, 2022</a:t>
            </a:r>
          </a:p>
        </p:txBody>
      </p:sp>
      <p:graphicFrame>
        <p:nvGraphicFramePr>
          <p:cNvPr id="253957" name="Object 5">
            <a:extLst>
              <a:ext uri="{FF2B5EF4-FFF2-40B4-BE49-F238E27FC236}">
                <a16:creationId xmlns:a16="http://schemas.microsoft.com/office/drawing/2014/main" id="{746E8DB3-9C99-54EB-08C7-453B3A93AF7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71550" y="4868863"/>
          <a:ext cx="2449513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4" imgW="1104900" imgH="241300" progId="Equation.3">
                  <p:embed/>
                </p:oleObj>
              </mc:Choice>
              <mc:Fallback>
                <p:oleObj name="Rovnice" r:id="rId4" imgW="1104900" imgH="2413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550" y="4868863"/>
                        <a:ext cx="2449513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9" name="Object 6">
            <a:extLst>
              <a:ext uri="{FF2B5EF4-FFF2-40B4-BE49-F238E27FC236}">
                <a16:creationId xmlns:a16="http://schemas.microsoft.com/office/drawing/2014/main" id="{BC4C506C-6AA4-755B-9B6E-CF37EE0ACED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760788" y="3186113"/>
          <a:ext cx="2343150" cy="1012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6" imgW="1041400" imgH="457200" progId="Equation.3">
                  <p:embed/>
                </p:oleObj>
              </mc:Choice>
              <mc:Fallback>
                <p:oleObj name="Rovnice" r:id="rId6" imgW="1041400" imgH="4572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60788" y="3186113"/>
                        <a:ext cx="2343150" cy="1012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3959" name="Object 7">
            <a:extLst>
              <a:ext uri="{FF2B5EF4-FFF2-40B4-BE49-F238E27FC236}">
                <a16:creationId xmlns:a16="http://schemas.microsoft.com/office/drawing/2014/main" id="{6F181898-D39C-822C-4224-80E920DFB5C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44900" y="4868863"/>
          <a:ext cx="5457825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8" imgW="2438400" imgH="241300" progId="Equation.3">
                  <p:embed/>
                </p:oleObj>
              </mc:Choice>
              <mc:Fallback>
                <p:oleObj name="Rovnice" r:id="rId8" imgW="2438400" imgH="2413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4900" y="4868863"/>
                        <a:ext cx="5457825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3960" name="Object 8">
            <a:extLst>
              <a:ext uri="{FF2B5EF4-FFF2-40B4-BE49-F238E27FC236}">
                <a16:creationId xmlns:a16="http://schemas.microsoft.com/office/drawing/2014/main" id="{9E5E9D66-4418-2A87-DD78-32845A3789F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72200" y="3213100"/>
          <a:ext cx="2743200" cy="1012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10" imgW="1219200" imgH="457200" progId="Equation.3">
                  <p:embed/>
                </p:oleObj>
              </mc:Choice>
              <mc:Fallback>
                <p:oleObj name="Rovnice" r:id="rId10" imgW="1219200" imgH="4572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2200" y="3213100"/>
                        <a:ext cx="2743200" cy="1012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3961" name="Line 9">
            <a:extLst>
              <a:ext uri="{FF2B5EF4-FFF2-40B4-BE49-F238E27FC236}">
                <a16:creationId xmlns:a16="http://schemas.microsoft.com/office/drawing/2014/main" id="{56B973B2-C705-EF2C-B146-15C9F3247960}"/>
              </a:ext>
            </a:extLst>
          </p:cNvPr>
          <p:cNvSpPr>
            <a:spLocks noChangeShapeType="1"/>
          </p:cNvSpPr>
          <p:nvPr/>
        </p:nvSpPr>
        <p:spPr bwMode="auto">
          <a:xfrm>
            <a:off x="7667625" y="3429000"/>
            <a:ext cx="1008063" cy="144463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53962" name="Line 10">
            <a:extLst>
              <a:ext uri="{FF2B5EF4-FFF2-40B4-BE49-F238E27FC236}">
                <a16:creationId xmlns:a16="http://schemas.microsoft.com/office/drawing/2014/main" id="{93F99F89-6B27-F8AB-A4BD-2F2083A9C399}"/>
              </a:ext>
            </a:extLst>
          </p:cNvPr>
          <p:cNvSpPr>
            <a:spLocks noChangeShapeType="1"/>
          </p:cNvSpPr>
          <p:nvPr/>
        </p:nvSpPr>
        <p:spPr bwMode="auto">
          <a:xfrm>
            <a:off x="7885113" y="3933825"/>
            <a:ext cx="1008062" cy="144463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53963" name="Oval 11">
            <a:extLst>
              <a:ext uri="{FF2B5EF4-FFF2-40B4-BE49-F238E27FC236}">
                <a16:creationId xmlns:a16="http://schemas.microsoft.com/office/drawing/2014/main" id="{3A637339-D096-F61C-3757-C3DF090DEB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9975" y="3213100"/>
            <a:ext cx="1008063" cy="503238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 sz="1800"/>
          </a:p>
        </p:txBody>
      </p:sp>
      <p:sp>
        <p:nvSpPr>
          <p:cNvPr id="253964" name="Line 12">
            <a:extLst>
              <a:ext uri="{FF2B5EF4-FFF2-40B4-BE49-F238E27FC236}">
                <a16:creationId xmlns:a16="http://schemas.microsoft.com/office/drawing/2014/main" id="{FEB05091-24BA-3121-BB37-450E005763E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339975" y="3716338"/>
            <a:ext cx="360363" cy="11525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53965" name="Oval 13">
            <a:extLst>
              <a:ext uri="{FF2B5EF4-FFF2-40B4-BE49-F238E27FC236}">
                <a16:creationId xmlns:a16="http://schemas.microsoft.com/office/drawing/2014/main" id="{EA36601F-8DF5-BBE5-9326-66874E5B64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3716338"/>
            <a:ext cx="1512888" cy="504825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 sz="1800"/>
          </a:p>
        </p:txBody>
      </p:sp>
      <p:sp>
        <p:nvSpPr>
          <p:cNvPr id="253966" name="Line 14">
            <a:extLst>
              <a:ext uri="{FF2B5EF4-FFF2-40B4-BE49-F238E27FC236}">
                <a16:creationId xmlns:a16="http://schemas.microsoft.com/office/drawing/2014/main" id="{DC8B8EE9-AC46-6C64-4589-5486184F24FB}"/>
              </a:ext>
            </a:extLst>
          </p:cNvPr>
          <p:cNvSpPr>
            <a:spLocks noChangeShapeType="1"/>
          </p:cNvSpPr>
          <p:nvPr/>
        </p:nvSpPr>
        <p:spPr bwMode="auto">
          <a:xfrm>
            <a:off x="5219700" y="4221163"/>
            <a:ext cx="0" cy="57626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53967" name="Rectangle 15">
            <a:extLst>
              <a:ext uri="{FF2B5EF4-FFF2-40B4-BE49-F238E27FC236}">
                <a16:creationId xmlns:a16="http://schemas.microsoft.com/office/drawing/2014/main" id="{05077261-68CA-0538-0A5F-C27E5F8D2E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0788" y="3214688"/>
            <a:ext cx="1457325" cy="1071562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3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3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53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53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53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53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253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53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53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53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53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53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9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770" decel="100000"/>
                                        <p:tgtEl>
                                          <p:spTgt spid="2539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770" decel="100000"/>
                                        <p:tgtEl>
                                          <p:spTgt spid="25396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7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5396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74" dur="770" fill="hold"/>
                                        <p:tgtEl>
                                          <p:spTgt spid="2539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7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539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6" dur="770" fill="hold"/>
                                        <p:tgtEl>
                                          <p:spTgt spid="2539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7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539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395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2">
            <a:extLst>
              <a:ext uri="{FF2B5EF4-FFF2-40B4-BE49-F238E27FC236}">
                <a16:creationId xmlns:a16="http://schemas.microsoft.com/office/drawing/2014/main" id="{02BDB98A-3518-9F03-0E6C-6F117EE463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cs-CZ" altLang="cs-CZ" sz="3800" b="1"/>
              <a:t>Důvody pro použití nominálního CF</a:t>
            </a:r>
          </a:p>
        </p:txBody>
      </p:sp>
      <p:sp>
        <p:nvSpPr>
          <p:cNvPr id="254979" name="Rectangle 3">
            <a:extLst>
              <a:ext uri="{FF2B5EF4-FFF2-40B4-BE49-F238E27FC236}">
                <a16:creationId xmlns:a16="http://schemas.microsoft.com/office/drawing/2014/main" id="{191337AC-DF7E-C965-54D1-5EBD898EC6C3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00200"/>
            <a:ext cx="7845425" cy="1292225"/>
          </a:xfrm>
        </p:spPr>
        <p:txBody>
          <a:bodyPr/>
          <a:lstStyle/>
          <a:p>
            <a:pPr eaLnBrk="1" hangingPunct="1"/>
            <a:r>
              <a:rPr lang="cs-CZ" altLang="cs-CZ" sz="2800"/>
              <a:t>rozdílný vývoj cen komponent CF</a:t>
            </a:r>
          </a:p>
          <a:p>
            <a:pPr eaLnBrk="1" hangingPunct="1"/>
            <a:r>
              <a:rPr lang="cs-CZ" altLang="cs-CZ" sz="2800"/>
              <a:t>daňové odpisy</a:t>
            </a:r>
          </a:p>
        </p:txBody>
      </p:sp>
      <p:graphicFrame>
        <p:nvGraphicFramePr>
          <p:cNvPr id="254982" name="Object 6">
            <a:extLst>
              <a:ext uri="{FF2B5EF4-FFF2-40B4-BE49-F238E27FC236}">
                <a16:creationId xmlns:a16="http://schemas.microsoft.com/office/drawing/2014/main" id="{C4CB18D6-1FB6-D016-9E2F-5F43C3F48747}"/>
              </a:ext>
            </a:extLst>
          </p:cNvPr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035138935"/>
              </p:ext>
            </p:extLst>
          </p:nvPr>
        </p:nvGraphicFramePr>
        <p:xfrm>
          <a:off x="3275856" y="5601496"/>
          <a:ext cx="3082925" cy="563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2" imgW="1181100" imgH="215900" progId="Equation.3">
                  <p:embed/>
                </p:oleObj>
              </mc:Choice>
              <mc:Fallback>
                <p:oleObj name="Rovnice" r:id="rId2" imgW="1181100" imgH="2159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5856" y="5601496"/>
                        <a:ext cx="3082925" cy="563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4980" name="Rectangle 4">
            <a:extLst>
              <a:ext uri="{FF2B5EF4-FFF2-40B4-BE49-F238E27FC236}">
                <a16:creationId xmlns:a16="http://schemas.microsoft.com/office/drawing/2014/main" id="{5C8DA529-B4FD-3A87-7946-5D5C9839DF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26368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4200" b="1"/>
              <a:t>Vliv daní na diskont</a:t>
            </a:r>
          </a:p>
        </p:txBody>
      </p:sp>
      <p:sp>
        <p:nvSpPr>
          <p:cNvPr id="254981" name="Rectangle 5">
            <a:extLst>
              <a:ext uri="{FF2B5EF4-FFF2-40B4-BE49-F238E27FC236}">
                <a16:creationId xmlns:a16="http://schemas.microsoft.com/office/drawing/2014/main" id="{8DE8B717-0AC3-6C57-85AE-FEDE43B5AF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3716338"/>
            <a:ext cx="8229600" cy="1252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výnos je nižší o daně (záporný daňový štít)</a:t>
            </a:r>
          </a:p>
          <a:p>
            <a:pPr eaLnBrk="1" hangingPunct="1"/>
            <a:r>
              <a:rPr lang="cs-CZ" altLang="cs-CZ"/>
              <a:t>kombinace inflace a daní (Darby):</a:t>
            </a:r>
          </a:p>
          <a:p>
            <a:pPr lvl="1" eaLnBrk="1" hangingPunct="1"/>
            <a:r>
              <a:rPr lang="cs-CZ" altLang="cs-CZ"/>
              <a:t>investor realizuje zdaněný výnos: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49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49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49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49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549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49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54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49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549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49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549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549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549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54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4979" grpId="0" build="p"/>
      <p:bldP spid="254980" grpId="0"/>
      <p:bldP spid="254981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002" name="Object 2">
            <a:extLst>
              <a:ext uri="{FF2B5EF4-FFF2-40B4-BE49-F238E27FC236}">
                <a16:creationId xmlns:a16="http://schemas.microsoft.com/office/drawing/2014/main" id="{B6C9E2DF-2184-26A5-EDF7-4C9CC099F88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57363" y="620713"/>
          <a:ext cx="4543425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2" imgW="1511300" imgH="215900" progId="Equation.3">
                  <p:embed/>
                </p:oleObj>
              </mc:Choice>
              <mc:Fallback>
                <p:oleObj name="Rovnice" r:id="rId2" imgW="1511300" imgH="2159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7363" y="620713"/>
                        <a:ext cx="4543425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03" name="Object 3">
            <a:extLst>
              <a:ext uri="{FF2B5EF4-FFF2-40B4-BE49-F238E27FC236}">
                <a16:creationId xmlns:a16="http://schemas.microsoft.com/office/drawing/2014/main" id="{ED666656-9F8E-BFBF-68FA-1C3C4CBF8EA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4213" y="1341438"/>
          <a:ext cx="2717800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4" imgW="901700" imgH="215900" progId="Equation.3">
                  <p:embed/>
                </p:oleObj>
              </mc:Choice>
              <mc:Fallback>
                <p:oleObj name="Rovnice" r:id="rId4" imgW="901700" imgH="2159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1341438"/>
                        <a:ext cx="2717800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04" name="Object 4">
            <a:extLst>
              <a:ext uri="{FF2B5EF4-FFF2-40B4-BE49-F238E27FC236}">
                <a16:creationId xmlns:a16="http://schemas.microsoft.com/office/drawing/2014/main" id="{EC0241D3-EF03-918A-730E-B3E468223BC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84638" y="1358900"/>
          <a:ext cx="2682875" cy="608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6" imgW="889000" imgH="203200" progId="Equation.3">
                  <p:embed/>
                </p:oleObj>
              </mc:Choice>
              <mc:Fallback>
                <p:oleObj name="Rovnice" r:id="rId6" imgW="889000" imgH="203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4638" y="1358900"/>
                        <a:ext cx="2682875" cy="608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05" name="Object 5">
            <a:extLst>
              <a:ext uri="{FF2B5EF4-FFF2-40B4-BE49-F238E27FC236}">
                <a16:creationId xmlns:a16="http://schemas.microsoft.com/office/drawing/2014/main" id="{6C37CADB-D902-5F1A-86ED-47AC56A3A43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87450" y="2565400"/>
          <a:ext cx="5938838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8" imgW="1981200" imgH="215900" progId="Equation.3">
                  <p:embed/>
                </p:oleObj>
              </mc:Choice>
              <mc:Fallback>
                <p:oleObj name="Rovnice" r:id="rId8" imgW="1981200" imgH="2159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450" y="2565400"/>
                        <a:ext cx="5938838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06" name="Object 6">
            <a:extLst>
              <a:ext uri="{FF2B5EF4-FFF2-40B4-BE49-F238E27FC236}">
                <a16:creationId xmlns:a16="http://schemas.microsoft.com/office/drawing/2014/main" id="{85AB511D-FEA2-DA61-443C-F655EF4A523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62063" y="3789363"/>
          <a:ext cx="6619875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10" imgW="2209800" imgH="215900" progId="Equation.3">
                  <p:embed/>
                </p:oleObj>
              </mc:Choice>
              <mc:Fallback>
                <p:oleObj name="Rovnice" r:id="rId10" imgW="2209800" imgH="2159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2063" y="3789363"/>
                        <a:ext cx="6619875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07" name="Object 7">
            <a:extLst>
              <a:ext uri="{FF2B5EF4-FFF2-40B4-BE49-F238E27FC236}">
                <a16:creationId xmlns:a16="http://schemas.microsoft.com/office/drawing/2014/main" id="{410A1DC8-E750-5942-08E4-903257A1459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33650" y="4797425"/>
          <a:ext cx="3721100" cy="1181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12" imgW="1244600" imgH="393700" progId="Equation.3">
                  <p:embed/>
                </p:oleObj>
              </mc:Choice>
              <mc:Fallback>
                <p:oleObj name="Rovnice" r:id="rId12" imgW="1244600" imgH="3937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33650" y="4797425"/>
                        <a:ext cx="3721100" cy="11811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08" name="Oval 8">
            <a:extLst>
              <a:ext uri="{FF2B5EF4-FFF2-40B4-BE49-F238E27FC236}">
                <a16:creationId xmlns:a16="http://schemas.microsoft.com/office/drawing/2014/main" id="{660E9322-A169-DF18-3912-53BEFB36CD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8538" y="549275"/>
            <a:ext cx="935037" cy="792163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 sz="1800"/>
          </a:p>
        </p:txBody>
      </p:sp>
      <p:sp>
        <p:nvSpPr>
          <p:cNvPr id="256009" name="Line 9">
            <a:extLst>
              <a:ext uri="{FF2B5EF4-FFF2-40B4-BE49-F238E27FC236}">
                <a16:creationId xmlns:a16="http://schemas.microsoft.com/office/drawing/2014/main" id="{70AF4B3F-0E6C-81CC-F990-AB3AC237246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835150" y="1125538"/>
            <a:ext cx="504825" cy="287337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56010" name="Oval 10">
            <a:extLst>
              <a:ext uri="{FF2B5EF4-FFF2-40B4-BE49-F238E27FC236}">
                <a16:creationId xmlns:a16="http://schemas.microsoft.com/office/drawing/2014/main" id="{96D8C95D-2E47-953E-7BE8-EFECA014A9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5738" y="692150"/>
            <a:ext cx="1008062" cy="576263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 sz="1800"/>
          </a:p>
        </p:txBody>
      </p:sp>
      <p:sp>
        <p:nvSpPr>
          <p:cNvPr id="256011" name="Line 11">
            <a:extLst>
              <a:ext uri="{FF2B5EF4-FFF2-40B4-BE49-F238E27FC236}">
                <a16:creationId xmlns:a16="http://schemas.microsoft.com/office/drawing/2014/main" id="{2D201357-295C-6960-2831-741827EFD619}"/>
              </a:ext>
            </a:extLst>
          </p:cNvPr>
          <p:cNvSpPr>
            <a:spLocks noChangeShapeType="1"/>
          </p:cNvSpPr>
          <p:nvPr/>
        </p:nvSpPr>
        <p:spPr bwMode="auto">
          <a:xfrm>
            <a:off x="4787900" y="1196975"/>
            <a:ext cx="576263" cy="28733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56012" name="Oval 12">
            <a:extLst>
              <a:ext uri="{FF2B5EF4-FFF2-40B4-BE49-F238E27FC236}">
                <a16:creationId xmlns:a16="http://schemas.microsoft.com/office/drawing/2014/main" id="{2EFE88E9-60B3-FA27-EF9D-89833C9F67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7813" y="2276475"/>
            <a:ext cx="1728787" cy="1152525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 sz="1800"/>
          </a:p>
        </p:txBody>
      </p:sp>
      <p:sp>
        <p:nvSpPr>
          <p:cNvPr id="256013" name="Line 13">
            <a:extLst>
              <a:ext uri="{FF2B5EF4-FFF2-40B4-BE49-F238E27FC236}">
                <a16:creationId xmlns:a16="http://schemas.microsoft.com/office/drawing/2014/main" id="{33449BF1-494E-8A41-61E8-F538BDCEC08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908175" y="3429000"/>
            <a:ext cx="287338" cy="28733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56014" name="Oval 14">
            <a:extLst>
              <a:ext uri="{FF2B5EF4-FFF2-40B4-BE49-F238E27FC236}">
                <a16:creationId xmlns:a16="http://schemas.microsoft.com/office/drawing/2014/main" id="{6B36BA3F-F81A-6DC2-17C5-83C0ACD47B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00" y="2492375"/>
            <a:ext cx="503238" cy="720725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 sz="1800"/>
          </a:p>
        </p:txBody>
      </p:sp>
      <p:sp>
        <p:nvSpPr>
          <p:cNvPr id="256015" name="Oval 15">
            <a:extLst>
              <a:ext uri="{FF2B5EF4-FFF2-40B4-BE49-F238E27FC236}">
                <a16:creationId xmlns:a16="http://schemas.microsoft.com/office/drawing/2014/main" id="{41F73E30-1A61-2F4D-A4B2-311A4A30C8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0425" y="2349500"/>
            <a:ext cx="1295400" cy="10795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 sz="1800"/>
          </a:p>
        </p:txBody>
      </p:sp>
      <p:sp>
        <p:nvSpPr>
          <p:cNvPr id="256016" name="Line 16">
            <a:extLst>
              <a:ext uri="{FF2B5EF4-FFF2-40B4-BE49-F238E27FC236}">
                <a16:creationId xmlns:a16="http://schemas.microsoft.com/office/drawing/2014/main" id="{72EC1B30-BEE6-FD08-0310-B9B7F4443FB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708400" y="3213100"/>
            <a:ext cx="71438" cy="50323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56017" name="Line 17">
            <a:extLst>
              <a:ext uri="{FF2B5EF4-FFF2-40B4-BE49-F238E27FC236}">
                <a16:creationId xmlns:a16="http://schemas.microsoft.com/office/drawing/2014/main" id="{FCE19EA6-C445-5E14-039D-6BF437397DD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284663" y="3284538"/>
            <a:ext cx="1800225" cy="5048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56018" name="Oval 18">
            <a:extLst>
              <a:ext uri="{FF2B5EF4-FFF2-40B4-BE49-F238E27FC236}">
                <a16:creationId xmlns:a16="http://schemas.microsoft.com/office/drawing/2014/main" id="{759EAE3E-D800-8942-11B9-F7EFEB6913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1638" y="2420938"/>
            <a:ext cx="3097212" cy="1008062"/>
          </a:xfrm>
          <a:prstGeom prst="ellipse">
            <a:avLst/>
          </a:prstGeom>
          <a:noFill/>
          <a:ln w="28575">
            <a:solidFill>
              <a:srgbClr val="FFFF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 sz="1800"/>
          </a:p>
        </p:txBody>
      </p:sp>
      <p:sp>
        <p:nvSpPr>
          <p:cNvPr id="256019" name="Line 19">
            <a:extLst>
              <a:ext uri="{FF2B5EF4-FFF2-40B4-BE49-F238E27FC236}">
                <a16:creationId xmlns:a16="http://schemas.microsoft.com/office/drawing/2014/main" id="{5C20D9D5-008B-5544-1FBF-A2F2640BF146}"/>
              </a:ext>
            </a:extLst>
          </p:cNvPr>
          <p:cNvSpPr>
            <a:spLocks noChangeShapeType="1"/>
          </p:cNvSpPr>
          <p:nvPr/>
        </p:nvSpPr>
        <p:spPr bwMode="auto">
          <a:xfrm>
            <a:off x="6011863" y="3429000"/>
            <a:ext cx="0" cy="4318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56020" name="Line 20">
            <a:extLst>
              <a:ext uri="{FF2B5EF4-FFF2-40B4-BE49-F238E27FC236}">
                <a16:creationId xmlns:a16="http://schemas.microsoft.com/office/drawing/2014/main" id="{B49E724A-11E3-D2C1-F831-41ECF2A06FDF}"/>
              </a:ext>
            </a:extLst>
          </p:cNvPr>
          <p:cNvSpPr>
            <a:spLocks noChangeShapeType="1"/>
          </p:cNvSpPr>
          <p:nvPr/>
        </p:nvSpPr>
        <p:spPr bwMode="auto">
          <a:xfrm>
            <a:off x="1331913" y="3141663"/>
            <a:ext cx="6264275" cy="719137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56021" name="Oval 21">
            <a:extLst>
              <a:ext uri="{FF2B5EF4-FFF2-40B4-BE49-F238E27FC236}">
                <a16:creationId xmlns:a16="http://schemas.microsoft.com/office/drawing/2014/main" id="{747F054A-7AFA-F137-A4A1-7F713F1E43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013" y="2565400"/>
            <a:ext cx="360362" cy="576263"/>
          </a:xfrm>
          <a:prstGeom prst="ellipse">
            <a:avLst/>
          </a:prstGeom>
          <a:noFill/>
          <a:ln w="28575">
            <a:solidFill>
              <a:srgbClr val="FF66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 sz="1800"/>
          </a:p>
        </p:txBody>
      </p:sp>
      <p:sp>
        <p:nvSpPr>
          <p:cNvPr id="256022" name="Line 22">
            <a:extLst>
              <a:ext uri="{FF2B5EF4-FFF2-40B4-BE49-F238E27FC236}">
                <a16:creationId xmlns:a16="http://schemas.microsoft.com/office/drawing/2014/main" id="{4243C607-BB52-8514-2E0E-32453E30F482}"/>
              </a:ext>
            </a:extLst>
          </p:cNvPr>
          <p:cNvSpPr>
            <a:spLocks noChangeShapeType="1"/>
          </p:cNvSpPr>
          <p:nvPr/>
        </p:nvSpPr>
        <p:spPr bwMode="auto">
          <a:xfrm>
            <a:off x="3059113" y="3860800"/>
            <a:ext cx="576262" cy="4318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56023" name="Line 23">
            <a:extLst>
              <a:ext uri="{FF2B5EF4-FFF2-40B4-BE49-F238E27FC236}">
                <a16:creationId xmlns:a16="http://schemas.microsoft.com/office/drawing/2014/main" id="{ED1A960F-ABA4-C417-53EF-3527D5927BA8}"/>
              </a:ext>
            </a:extLst>
          </p:cNvPr>
          <p:cNvSpPr>
            <a:spLocks noChangeShapeType="1"/>
          </p:cNvSpPr>
          <p:nvPr/>
        </p:nvSpPr>
        <p:spPr bwMode="auto">
          <a:xfrm>
            <a:off x="7451725" y="3860800"/>
            <a:ext cx="576263" cy="4318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6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56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560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56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56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56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56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56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56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256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256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256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256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256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256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256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256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56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256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256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3" dur="500"/>
                                        <p:tgtEl>
                                          <p:spTgt spid="256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7" dur="500"/>
                                        <p:tgtEl>
                                          <p:spTgt spid="256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505" name="Object 2">
            <a:extLst>
              <a:ext uri="{FF2B5EF4-FFF2-40B4-BE49-F238E27FC236}">
                <a16:creationId xmlns:a16="http://schemas.microsoft.com/office/drawing/2014/main" id="{B5520C26-D489-8A24-C1D9-7B43EEAE7BC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0825" y="22225"/>
          <a:ext cx="8713788" cy="6757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f" r:id="rId2" imgW="7010400" imgH="4432300" progId="Excel.Chart.8">
                  <p:embed followColorScheme="full"/>
                </p:oleObj>
              </mc:Choice>
              <mc:Fallback>
                <p:oleObj name="Graf" r:id="rId2" imgW="7010400" imgH="4432300" progId="Excel.Chart.8">
                  <p:embed followColorScheme="full"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22225"/>
                        <a:ext cx="8713788" cy="6757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8575">
                            <a:solidFill>
                              <a:srgbClr val="FF0000"/>
                            </a:solidFill>
                            <a:miter lim="800000"/>
                            <a:headEnd/>
                            <a:tailEnd type="none" w="lg" len="lg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7027" name="Line 3">
            <a:extLst>
              <a:ext uri="{FF2B5EF4-FFF2-40B4-BE49-F238E27FC236}">
                <a16:creationId xmlns:a16="http://schemas.microsoft.com/office/drawing/2014/main" id="{043323FA-B1DD-3118-A7A0-0EE483F4596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646363" y="5019675"/>
            <a:ext cx="0" cy="1008063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57028" name="Line 4">
            <a:extLst>
              <a:ext uri="{FF2B5EF4-FFF2-40B4-BE49-F238E27FC236}">
                <a16:creationId xmlns:a16="http://schemas.microsoft.com/office/drawing/2014/main" id="{77857C03-0F2D-972A-947B-2C8E268B059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68388" y="5038725"/>
            <a:ext cx="1584325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57029" name="Line 5">
            <a:extLst>
              <a:ext uri="{FF2B5EF4-FFF2-40B4-BE49-F238E27FC236}">
                <a16:creationId xmlns:a16="http://schemas.microsoft.com/office/drawing/2014/main" id="{A2377C12-60FF-C96B-DB3C-F9BC6E7E9F9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647950" y="4762500"/>
            <a:ext cx="0" cy="26035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57030" name="Line 6">
            <a:extLst>
              <a:ext uri="{FF2B5EF4-FFF2-40B4-BE49-F238E27FC236}">
                <a16:creationId xmlns:a16="http://schemas.microsoft.com/office/drawing/2014/main" id="{9C8AEA6E-7337-D91B-9452-3154E5B55D2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55688" y="4749800"/>
            <a:ext cx="1584325" cy="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57031" name="Line 7">
            <a:extLst>
              <a:ext uri="{FF2B5EF4-FFF2-40B4-BE49-F238E27FC236}">
                <a16:creationId xmlns:a16="http://schemas.microsoft.com/office/drawing/2014/main" id="{B380C2F3-25B2-C366-7E2D-7B0D50C05A8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651125" y="4643438"/>
            <a:ext cx="0" cy="71437"/>
          </a:xfrm>
          <a:prstGeom prst="line">
            <a:avLst/>
          </a:prstGeom>
          <a:noFill/>
          <a:ln w="28575">
            <a:solidFill>
              <a:srgbClr val="00FF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57032" name="Line 8">
            <a:extLst>
              <a:ext uri="{FF2B5EF4-FFF2-40B4-BE49-F238E27FC236}">
                <a16:creationId xmlns:a16="http://schemas.microsoft.com/office/drawing/2014/main" id="{E511E00E-076A-16E9-18DA-B50F0BBAE1D5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058863" y="4643438"/>
            <a:ext cx="1574800" cy="3175"/>
          </a:xfrm>
          <a:prstGeom prst="line">
            <a:avLst/>
          </a:prstGeom>
          <a:noFill/>
          <a:ln w="28575">
            <a:solidFill>
              <a:srgbClr val="00FF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57033" name="Text Box 9">
            <a:extLst>
              <a:ext uri="{FF2B5EF4-FFF2-40B4-BE49-F238E27FC236}">
                <a16:creationId xmlns:a16="http://schemas.microsoft.com/office/drawing/2014/main" id="{D509A8FF-BF89-61C4-2680-DE0BCA18F0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4916488"/>
            <a:ext cx="6477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cs-CZ" altLang="cs-CZ" sz="1000">
                <a:solidFill>
                  <a:srgbClr val="FF0000"/>
                </a:solidFill>
              </a:rPr>
              <a:t>13,3%</a:t>
            </a:r>
          </a:p>
        </p:txBody>
      </p:sp>
      <p:sp>
        <p:nvSpPr>
          <p:cNvPr id="257034" name="Text Box 10">
            <a:extLst>
              <a:ext uri="{FF2B5EF4-FFF2-40B4-BE49-F238E27FC236}">
                <a16:creationId xmlns:a16="http://schemas.microsoft.com/office/drawing/2014/main" id="{3C376938-A68D-FEB8-B9EC-CE0A81AE5F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4679950"/>
            <a:ext cx="6477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cs-CZ" altLang="cs-CZ" sz="1000">
                <a:solidFill>
                  <a:srgbClr val="FFFF00"/>
                </a:solidFill>
              </a:rPr>
              <a:t>17,2%</a:t>
            </a:r>
          </a:p>
        </p:txBody>
      </p:sp>
      <p:sp>
        <p:nvSpPr>
          <p:cNvPr id="257035" name="Text Box 11">
            <a:extLst>
              <a:ext uri="{FF2B5EF4-FFF2-40B4-BE49-F238E27FC236}">
                <a16:creationId xmlns:a16="http://schemas.microsoft.com/office/drawing/2014/main" id="{F45C441B-35D4-2AA1-FFE9-4EC3C69659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4543425"/>
            <a:ext cx="6477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cs-CZ" altLang="cs-CZ" sz="1000">
                <a:solidFill>
                  <a:srgbClr val="00FF00"/>
                </a:solidFill>
              </a:rPr>
              <a:t>18,7%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7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257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57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57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257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57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57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257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57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7033" grpId="0"/>
      <p:bldP spid="257034" grpId="0"/>
      <p:bldP spid="25703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>
            <a:extLst>
              <a:ext uri="{FF2B5EF4-FFF2-40B4-BE49-F238E27FC236}">
                <a16:creationId xmlns:a16="http://schemas.microsoft.com/office/drawing/2014/main" id="{A9F3F779-1D49-B89F-5467-896BD683D7E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Daňový štít</a:t>
            </a:r>
            <a:endParaRPr lang="en-US" altLang="cs-CZ"/>
          </a:p>
        </p:txBody>
      </p:sp>
      <p:sp>
        <p:nvSpPr>
          <p:cNvPr id="22532" name="Rectangle 3">
            <a:extLst>
              <a:ext uri="{FF2B5EF4-FFF2-40B4-BE49-F238E27FC236}">
                <a16:creationId xmlns:a16="http://schemas.microsoft.com/office/drawing/2014/main" id="{CD5C0ED2-DCE3-043F-93B3-1E76EC9DC218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cs-CZ" altLang="cs-CZ" sz="2800"/>
              <a:t>jde vlastně o úsporu daní v případě daňových výdajů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/>
              <a:t>není nutné řešit úplný daňový základ firmy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/>
              <a:t>předpoklady</a:t>
            </a:r>
          </a:p>
          <a:p>
            <a:pPr lvl="1" eaLnBrk="1" hangingPunct="1">
              <a:lnSpc>
                <a:spcPct val="90000"/>
              </a:lnSpc>
            </a:pPr>
            <a:r>
              <a:rPr lang="cs-CZ" altLang="cs-CZ" sz="2400"/>
              <a:t>firma má kladný daňový základ</a:t>
            </a:r>
          </a:p>
          <a:p>
            <a:pPr lvl="1" eaLnBrk="1" hangingPunct="1">
              <a:lnSpc>
                <a:spcPct val="90000"/>
              </a:lnSpc>
            </a:pPr>
            <a:r>
              <a:rPr lang="cs-CZ" altLang="cs-CZ" sz="2400"/>
              <a:t>položka není tak velká, aby tento základ zcela vyčerpala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/>
              <a:t>pozor – u výnosů nebo u úspory nákladů má opačné znaménko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/>
              <a:t>výpočet: t * N</a:t>
            </a:r>
            <a:endParaRPr lang="en-US" altLang="cs-CZ" sz="28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>
            <a:extLst>
              <a:ext uri="{FF2B5EF4-FFF2-40B4-BE49-F238E27FC236}">
                <a16:creationId xmlns:a16="http://schemas.microsoft.com/office/drawing/2014/main" id="{18CAD2E0-A983-968B-FA36-4AD07940F6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3800" b="1"/>
              <a:t>Investiční rozhodnutí s použitím NPV</a:t>
            </a:r>
          </a:p>
        </p:txBody>
      </p:sp>
      <p:sp>
        <p:nvSpPr>
          <p:cNvPr id="258051" name="Rectangle 3">
            <a:extLst>
              <a:ext uri="{FF2B5EF4-FFF2-40B4-BE49-F238E27FC236}">
                <a16:creationId xmlns:a16="http://schemas.microsoft.com/office/drawing/2014/main" id="{58C65575-E785-FB87-3561-145648FC39A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11188" y="1484313"/>
            <a:ext cx="7924800" cy="4419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cs-CZ" altLang="cs-CZ" b="1"/>
          </a:p>
          <a:p>
            <a:pPr eaLnBrk="1" hangingPunct="1">
              <a:lnSpc>
                <a:spcPct val="90000"/>
              </a:lnSpc>
            </a:pPr>
            <a:r>
              <a:rPr lang="cs-CZ" altLang="cs-CZ" b="1"/>
              <a:t>Optimální načasování investice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b="1"/>
              <a:t>Zařízení s rozdílnou životností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b="1"/>
              <a:t>Rozhodnutí o náhradě stávajícího zařízení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b="1"/>
              <a:t>„Přebytečná kapacita“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b="1"/>
              <a:t>NPV výdajů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b="1"/>
              <a:t>Kolísání vytíženosti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8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8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8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8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8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8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8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8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8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8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580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580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8051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bvod">
  <a:themeElements>
    <a:clrScheme name="Obvod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Obvod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bvod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Moti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{40077707-FCBE-B34E-BE29-E6EB06C88285}tf10001122</Template>
  <TotalTime>924</TotalTime>
  <Words>354</Words>
  <Application>Microsoft Macintosh PowerPoint</Application>
  <PresentationFormat>Předvádění na obrazovce (4:3)</PresentationFormat>
  <Paragraphs>61</Paragraphs>
  <Slides>14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2</vt:i4>
      </vt:variant>
      <vt:variant>
        <vt:lpstr>Nadpisy snímků</vt:lpstr>
      </vt:variant>
      <vt:variant>
        <vt:i4>14</vt:i4>
      </vt:variant>
    </vt:vector>
  </HeadingPairs>
  <TitlesOfParts>
    <vt:vector size="21" baseType="lpstr">
      <vt:lpstr>Arial</vt:lpstr>
      <vt:lpstr>Calibri</vt:lpstr>
      <vt:lpstr>Tw Cen MT</vt:lpstr>
      <vt:lpstr>Wingdings</vt:lpstr>
      <vt:lpstr>Obvod</vt:lpstr>
      <vt:lpstr>Rovnice</vt:lpstr>
      <vt:lpstr>Graf</vt:lpstr>
      <vt:lpstr>Základy finančního managementu</vt:lpstr>
      <vt:lpstr>Co je inflace?</vt:lpstr>
      <vt:lpstr>Reálný a nominální diskont</vt:lpstr>
      <vt:lpstr>Reálné nebo nominální hodnoty?</vt:lpstr>
      <vt:lpstr>Důvody pro použití nominálního CF</vt:lpstr>
      <vt:lpstr>Prezentace aplikace PowerPoint</vt:lpstr>
      <vt:lpstr>Prezentace aplikace PowerPoint</vt:lpstr>
      <vt:lpstr>Daňový štít</vt:lpstr>
      <vt:lpstr>Investiční rozhodnutí s použitím NPV</vt:lpstr>
      <vt:lpstr>Optimální načasování investice</vt:lpstr>
      <vt:lpstr>Výpočet ekonomické doby životnosti</vt:lpstr>
      <vt:lpstr>Ekonomická životnost - řešení</vt:lpstr>
      <vt:lpstr>Ekonomická životnost - řešení</vt:lpstr>
      <vt:lpstr>Ekonomická životnost - příklad</vt:lpstr>
    </vt:vector>
  </TitlesOfParts>
  <Company>ČVUT fakulta elektrotechnická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Podnikový management</dc:title>
  <dc:creator>StaryO</dc:creator>
  <cp:lastModifiedBy>Stary, Oldrich</cp:lastModifiedBy>
  <cp:revision>118</cp:revision>
  <dcterms:created xsi:type="dcterms:W3CDTF">2004-09-17T11:11:15Z</dcterms:created>
  <dcterms:modified xsi:type="dcterms:W3CDTF">2025-04-01T09:35:02Z</dcterms:modified>
</cp:coreProperties>
</file>