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83" r:id="rId2"/>
  </p:sldMasterIdLst>
  <p:sldIdLst>
    <p:sldId id="260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4" r:id="rId17"/>
    <p:sldId id="275" r:id="rId18"/>
    <p:sldId id="276" r:id="rId19"/>
    <p:sldId id="277" r:id="rId20"/>
    <p:sldId id="278" r:id="rId21"/>
    <p:sldId id="279" r:id="rId22"/>
    <p:sldId id="280" r:id="rId23"/>
    <p:sldId id="281" r:id="rId24"/>
    <p:sldId id="282" r:id="rId25"/>
    <p:sldId id="283" r:id="rId26"/>
    <p:sldId id="284" r:id="rId27"/>
    <p:sldId id="285" r:id="rId28"/>
    <p:sldId id="286" r:id="rId29"/>
    <p:sldId id="287" r:id="rId30"/>
    <p:sldId id="288" r:id="rId31"/>
    <p:sldId id="289" r:id="rId32"/>
    <p:sldId id="290" r:id="rId33"/>
  </p:sldIdLst>
  <p:sldSz cx="9144000" cy="6858000" type="screen4x3"/>
  <p:notesSz cx="6743700" cy="98933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00"/>
    <a:srgbClr val="FF00FF"/>
    <a:srgbClr val="FF0000"/>
    <a:srgbClr val="000000"/>
    <a:srgbClr val="6699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38" autoAdjust="0"/>
    <p:restoredTop sz="94628" autoAdjust="0"/>
  </p:normalViewPr>
  <p:slideViewPr>
    <p:cSldViewPr>
      <p:cViewPr varScale="1">
        <p:scale>
          <a:sx n="112" d="100"/>
          <a:sy n="112" d="100"/>
        </p:scale>
        <p:origin x="192" y="3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slide" Target="slides/slide3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viewProps" Target="view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122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5123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1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2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3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4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5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6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7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8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39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0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1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2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3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4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5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6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7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8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49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0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1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2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3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4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5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6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7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5158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5159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5162" name="Rectangle 42"/>
          <p:cNvSpPr>
            <a:spLocks noGrp="1" noChangeArrowheads="1"/>
          </p:cNvSpPr>
          <p:nvPr>
            <p:ph type="ctrTitle" sz="quarter"/>
          </p:nvPr>
        </p:nvSpPr>
        <p:spPr>
          <a:xfrm>
            <a:off x="457200" y="1600200"/>
            <a:ext cx="8229600" cy="1828800"/>
          </a:xfrm>
        </p:spPr>
        <p:txBody>
          <a:bodyPr/>
          <a:lstStyle>
            <a:lvl1pPr>
              <a:defRPr sz="4800"/>
            </a:lvl1pPr>
          </a:lstStyle>
          <a:p>
            <a:pPr lvl="0"/>
            <a:r>
              <a:rPr lang="cs-CZ" altLang="cs-CZ" noProof="0"/>
              <a:t>Klepnutím lze upravit styl předlohy nadpisů.</a:t>
            </a:r>
          </a:p>
        </p:txBody>
      </p:sp>
      <p:sp>
        <p:nvSpPr>
          <p:cNvPr id="5163" name="Rectangle 4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anose="05000000000000000000" pitchFamily="2" charset="2"/>
              <a:buNone/>
              <a:defRPr sz="3600"/>
            </a:lvl1pPr>
          </a:lstStyle>
          <a:p>
            <a:pPr lvl="0"/>
            <a:r>
              <a:rPr lang="cs-CZ" altLang="cs-CZ" noProof="0"/>
              <a:t>Klepnutím lze upravit styl předlohy podnadpisů.</a:t>
            </a:r>
          </a:p>
        </p:txBody>
      </p:sp>
      <p:sp>
        <p:nvSpPr>
          <p:cNvPr id="5164" name="Rectangle 44"/>
          <p:cNvSpPr>
            <a:spLocks noGrp="1" noChangeArrowheads="1"/>
          </p:cNvSpPr>
          <p:nvPr>
            <p:ph type="dt" sz="quarter" idx="2"/>
          </p:nvPr>
        </p:nvSpPr>
        <p:spPr>
          <a:xfrm>
            <a:off x="755650" y="6400800"/>
            <a:ext cx="4762500" cy="457200"/>
          </a:xfrm>
        </p:spPr>
        <p:txBody>
          <a:bodyPr/>
          <a:lstStyle>
            <a:lvl1pPr>
              <a:defRPr/>
            </a:lvl1pPr>
          </a:lstStyle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165" name="Rectangle 45"/>
          <p:cNvSpPr>
            <a:spLocks noGrp="1" noChangeArrowheads="1"/>
          </p:cNvSpPr>
          <p:nvPr>
            <p:ph type="ftr" sz="quarter" idx="3"/>
          </p:nvPr>
        </p:nvSpPr>
        <p:spPr>
          <a:xfrm>
            <a:off x="5580063" y="6400800"/>
            <a:ext cx="2895600" cy="457200"/>
          </a:xfrm>
        </p:spPr>
        <p:txBody>
          <a:bodyPr/>
          <a:lstStyle>
            <a:lvl1pPr>
              <a:defRPr>
                <a:cs typeface="Arial" panose="020B0604020202020204" pitchFamily="34" charset="0"/>
              </a:defRPr>
            </a:lvl1pPr>
          </a:lstStyle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5166" name="Rectangle 4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altLang="cs-CZ"/>
              <a:t>-</a:t>
            </a:r>
            <a:fld id="{818AEEF9-9FC4-4908-8983-6E18BEA1DFD2}" type="slidenum">
              <a:rPr lang="cs-CZ" altLang="cs-CZ"/>
              <a:pPr/>
              <a:t>‹#›</a:t>
            </a:fld>
            <a:r>
              <a:rPr lang="cs-CZ" altLang="cs-CZ"/>
              <a:t>-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6A1AD9-AA90-4835-A2EA-8FCDF5F51478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462272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F01480-CE54-4034-A780-2448B05F9B7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24675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ADD2E01-EA0B-496E-B7ED-04632AFE3B8E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75801178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/>
          </p:nvPr>
        </p:nvSpPr>
        <p:spPr>
          <a:xfrm>
            <a:off x="457200" y="277813"/>
            <a:ext cx="8229600" cy="585311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5760B269-C965-46CE-A13E-79F1C7D7F31C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5909214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cs-CZ" altLang="cs-CZ"/>
              <a:t>FEL ČVUT, katedra ekonomiky, manažerství a humanitních věd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cs-CZ"/>
              <a:t>©</a:t>
            </a:r>
            <a:r>
              <a:rPr lang="cs-CZ" altLang="cs-CZ"/>
              <a:t> Odlřich Starý, 2004</a:t>
            </a:r>
            <a:endParaRPr lang="en-US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altLang="cs-CZ"/>
              <a:t>-</a:t>
            </a:r>
            <a:fld id="{818AEEF9-9FC4-4908-8983-6E18BEA1DFD2}" type="slidenum">
              <a:rPr lang="cs-CZ" altLang="cs-CZ" smtClean="0"/>
              <a:pPr/>
              <a:t>‹#›</a:t>
            </a:fld>
            <a:r>
              <a:rPr lang="cs-CZ" altLang="cs-CZ"/>
              <a:t>-</a:t>
            </a:r>
          </a:p>
        </p:txBody>
      </p:sp>
    </p:spTree>
    <p:extLst>
      <p:ext uri="{BB962C8B-B14F-4D97-AF65-F5344CB8AC3E}">
        <p14:creationId xmlns:p14="http://schemas.microsoft.com/office/powerpoint/2010/main" val="222466337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872297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E02777-E58F-437C-BBE5-070A56DC60B2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563183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2A9FE4-F59C-415C-8304-1D48B91FACF1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65525386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CF39A-585D-44EB-9367-888F3BF291B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116646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952CAC-8287-4A4B-A06E-91F0E1C429C5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67809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97A2E2-5347-4A1D-8752-21D8F192CDA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1632389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4F2B5C-0422-41AE-AA20-53DD1CA309AB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57316497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55E48E-7C7F-4947-B76F-E602B9319DC6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64072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9B61FF-2661-4D69-9429-64C6A0653629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9031650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78902315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315551918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4770752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65521343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404726626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loupce s obráz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3673204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A1AD9-AA90-4835-A2EA-8FCDF5F51478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666639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1E02777-E58F-437C-BBE5-070A56DC60B2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2095631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F01480-CE54-4034-A780-2448B05F9B7A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8172794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Nadpis, text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8B9AF672-3E05-41C6-B730-45AA74954CD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034071395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Nadpis a tabul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7813"/>
            <a:ext cx="8229600" cy="1143000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abulku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30725"/>
          </a:xfrm>
        </p:spPr>
        <p:txBody>
          <a:bodyPr/>
          <a:lstStyle/>
          <a:p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57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553200" y="6243638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58B55D7-2A99-4634-8B36-6792A9898A9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19097645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32A9FE4-F59C-415C-8304-1D48B91FACF1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085846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CF39A-585D-44EB-9367-888F3BF291BA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9132242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4952CAC-8287-4A4B-A06E-91F0E1C429C5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5398212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4F2B5C-0422-41AE-AA20-53DD1CA309AB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0100788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55E48E-7C7F-4947-B76F-E602B9319DC6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26144846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cs-CZ" alt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9B61FF-2661-4D69-9429-64C6A0653629}" type="slidenum">
              <a:rPr lang="cs-CZ" altLang="cs-CZ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33900873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1.xml"/><Relationship Id="rId13" Type="http://schemas.openxmlformats.org/officeDocument/2006/relationships/slideLayout" Target="../slideLayouts/slideLayout26.xml"/><Relationship Id="rId1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12" Type="http://schemas.openxmlformats.org/officeDocument/2006/relationships/slideLayout" Target="../slideLayouts/slideLayout25.xml"/><Relationship Id="rId17" Type="http://schemas.openxmlformats.org/officeDocument/2006/relationships/slideLayout" Target="../slideLayouts/slideLayout30.xml"/><Relationship Id="rId2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29.xml"/><Relationship Id="rId20" Type="http://schemas.openxmlformats.org/officeDocument/2006/relationships/theme" Target="../theme/theme2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11" Type="http://schemas.openxmlformats.org/officeDocument/2006/relationships/slideLayout" Target="../slideLayouts/slideLayout24.xml"/><Relationship Id="rId5" Type="http://schemas.openxmlformats.org/officeDocument/2006/relationships/slideLayout" Target="../slideLayouts/slideLayout18.xml"/><Relationship Id="rId1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23.xml"/><Relationship Id="rId19" Type="http://schemas.openxmlformats.org/officeDocument/2006/relationships/slideLayout" Target="../slideLayouts/slideLayout32.xml"/><Relationship Id="rId4" Type="http://schemas.openxmlformats.org/officeDocument/2006/relationships/slideLayout" Target="../slideLayouts/slideLayout17.xml"/><Relationship Id="rId9" Type="http://schemas.openxmlformats.org/officeDocument/2006/relationships/slideLayout" Target="../slideLayouts/slideLayout22.xml"/><Relationship Id="rId14" Type="http://schemas.openxmlformats.org/officeDocument/2006/relationships/slideLayout" Target="../slideLayouts/slideLayout2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 rotWithShape="0">
          <a:gsLst>
            <a:gs pos="0">
              <a:schemeClr val="bg1">
                <a:gamma/>
                <a:shade val="57647"/>
                <a:invGamma/>
              </a:schemeClr>
            </a:gs>
            <a:gs pos="100000">
              <a:schemeClr val="bg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8" name="Group 2"/>
          <p:cNvGrpSpPr>
            <a:grpSpLocks/>
          </p:cNvGrpSpPr>
          <p:nvPr/>
        </p:nvGrpSpPr>
        <p:grpSpPr bwMode="auto">
          <a:xfrm>
            <a:off x="0" y="0"/>
            <a:ext cx="9144000" cy="6856413"/>
            <a:chOff x="0" y="0"/>
            <a:chExt cx="5760" cy="4319"/>
          </a:xfrm>
        </p:grpSpPr>
        <p:sp>
          <p:nvSpPr>
            <p:cNvPr id="4099" name="Freeform 3"/>
            <p:cNvSpPr>
              <a:spLocks/>
            </p:cNvSpPr>
            <p:nvPr/>
          </p:nvSpPr>
          <p:spPr bwMode="hidden">
            <a:xfrm>
              <a:off x="0" y="12"/>
              <a:ext cx="5758" cy="3273"/>
            </a:xfrm>
            <a:custGeom>
              <a:avLst/>
              <a:gdLst>
                <a:gd name="T0" fmla="*/ 3193 w 5740"/>
                <a:gd name="T1" fmla="*/ 1816 h 3273"/>
                <a:gd name="T2" fmla="*/ 0 w 5740"/>
                <a:gd name="T3" fmla="*/ 0 h 3273"/>
                <a:gd name="T4" fmla="*/ 0 w 5740"/>
                <a:gd name="T5" fmla="*/ 522 h 3273"/>
                <a:gd name="T6" fmla="*/ 3037 w 5740"/>
                <a:gd name="T7" fmla="*/ 1978 h 3273"/>
                <a:gd name="T8" fmla="*/ 5740 w 5740"/>
                <a:gd name="T9" fmla="*/ 3273 h 3273"/>
                <a:gd name="T10" fmla="*/ 5740 w 5740"/>
                <a:gd name="T11" fmla="*/ 3267 h 3273"/>
                <a:gd name="T12" fmla="*/ 3193 w 5740"/>
                <a:gd name="T13" fmla="*/ 1816 h 3273"/>
                <a:gd name="T14" fmla="*/ 3193 w 5740"/>
                <a:gd name="T15" fmla="*/ 1816 h 327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740" h="3273">
                  <a:moveTo>
                    <a:pt x="3193" y="1816"/>
                  </a:moveTo>
                  <a:lnTo>
                    <a:pt x="0" y="0"/>
                  </a:lnTo>
                  <a:lnTo>
                    <a:pt x="0" y="522"/>
                  </a:lnTo>
                  <a:lnTo>
                    <a:pt x="3037" y="1978"/>
                  </a:lnTo>
                  <a:lnTo>
                    <a:pt x="5740" y="3273"/>
                  </a:lnTo>
                  <a:lnTo>
                    <a:pt x="5740" y="3267"/>
                  </a:lnTo>
                  <a:lnTo>
                    <a:pt x="3193" y="1816"/>
                  </a:lnTo>
                  <a:lnTo>
                    <a:pt x="3193" y="181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3529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0" name="Freeform 4"/>
            <p:cNvSpPr>
              <a:spLocks/>
            </p:cNvSpPr>
            <p:nvPr/>
          </p:nvSpPr>
          <p:spPr bwMode="hidden">
            <a:xfrm>
              <a:off x="149" y="0"/>
              <a:ext cx="5609" cy="3243"/>
            </a:xfrm>
            <a:custGeom>
              <a:avLst/>
              <a:gdLst>
                <a:gd name="T0" fmla="*/ 3163 w 5591"/>
                <a:gd name="T1" fmla="*/ 1714 h 3243"/>
                <a:gd name="T2" fmla="*/ 431 w 5591"/>
                <a:gd name="T3" fmla="*/ 0 h 3243"/>
                <a:gd name="T4" fmla="*/ 0 w 5591"/>
                <a:gd name="T5" fmla="*/ 0 h 3243"/>
                <a:gd name="T6" fmla="*/ 3086 w 5591"/>
                <a:gd name="T7" fmla="*/ 1786 h 3243"/>
                <a:gd name="T8" fmla="*/ 5591 w 5591"/>
                <a:gd name="T9" fmla="*/ 3243 h 3243"/>
                <a:gd name="T10" fmla="*/ 5591 w 5591"/>
                <a:gd name="T11" fmla="*/ 3237 h 3243"/>
                <a:gd name="T12" fmla="*/ 3163 w 5591"/>
                <a:gd name="T13" fmla="*/ 1714 h 3243"/>
                <a:gd name="T14" fmla="*/ 3163 w 5591"/>
                <a:gd name="T15" fmla="*/ 1714 h 32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5591" h="3243">
                  <a:moveTo>
                    <a:pt x="3163" y="1714"/>
                  </a:moveTo>
                  <a:lnTo>
                    <a:pt x="431" y="0"/>
                  </a:lnTo>
                  <a:lnTo>
                    <a:pt x="0" y="0"/>
                  </a:lnTo>
                  <a:lnTo>
                    <a:pt x="3086" y="1786"/>
                  </a:lnTo>
                  <a:lnTo>
                    <a:pt x="5591" y="3243"/>
                  </a:lnTo>
                  <a:lnTo>
                    <a:pt x="5591" y="3237"/>
                  </a:lnTo>
                  <a:lnTo>
                    <a:pt x="3163" y="1714"/>
                  </a:lnTo>
                  <a:lnTo>
                    <a:pt x="3163" y="1714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1" name="Freeform 5"/>
            <p:cNvSpPr>
              <a:spLocks/>
            </p:cNvSpPr>
            <p:nvPr/>
          </p:nvSpPr>
          <p:spPr bwMode="hidden">
            <a:xfrm>
              <a:off x="0" y="3433"/>
              <a:ext cx="4038" cy="191"/>
            </a:xfrm>
            <a:custGeom>
              <a:avLst/>
              <a:gdLst>
                <a:gd name="T0" fmla="*/ 0 w 4042"/>
                <a:gd name="T1" fmla="*/ 156 h 192"/>
                <a:gd name="T2" fmla="*/ 4042 w 4042"/>
                <a:gd name="T3" fmla="*/ 192 h 192"/>
                <a:gd name="T4" fmla="*/ 4042 w 4042"/>
                <a:gd name="T5" fmla="*/ 144 h 192"/>
                <a:gd name="T6" fmla="*/ 0 w 4042"/>
                <a:gd name="T7" fmla="*/ 0 h 192"/>
                <a:gd name="T8" fmla="*/ 0 w 4042"/>
                <a:gd name="T9" fmla="*/ 156 h 192"/>
                <a:gd name="T10" fmla="*/ 0 w 4042"/>
                <a:gd name="T11" fmla="*/ 156 h 1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042" h="192">
                  <a:moveTo>
                    <a:pt x="0" y="156"/>
                  </a:moveTo>
                  <a:lnTo>
                    <a:pt x="4042" y="192"/>
                  </a:lnTo>
                  <a:lnTo>
                    <a:pt x="4042" y="144"/>
                  </a:lnTo>
                  <a:lnTo>
                    <a:pt x="0" y="0"/>
                  </a:lnTo>
                  <a:lnTo>
                    <a:pt x="0" y="156"/>
                  </a:lnTo>
                  <a:lnTo>
                    <a:pt x="0" y="15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5686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2" name="Freeform 6"/>
            <p:cNvSpPr>
              <a:spLocks/>
            </p:cNvSpPr>
            <p:nvPr/>
          </p:nvSpPr>
          <p:spPr bwMode="hidden">
            <a:xfrm>
              <a:off x="4038" y="3577"/>
              <a:ext cx="1720" cy="65"/>
            </a:xfrm>
            <a:custGeom>
              <a:avLst/>
              <a:gdLst>
                <a:gd name="T0" fmla="*/ 1722 w 1722"/>
                <a:gd name="T1" fmla="*/ 66 h 66"/>
                <a:gd name="T2" fmla="*/ 1722 w 1722"/>
                <a:gd name="T3" fmla="*/ 60 h 66"/>
                <a:gd name="T4" fmla="*/ 0 w 1722"/>
                <a:gd name="T5" fmla="*/ 0 h 66"/>
                <a:gd name="T6" fmla="*/ 0 w 1722"/>
                <a:gd name="T7" fmla="*/ 48 h 66"/>
                <a:gd name="T8" fmla="*/ 1722 w 1722"/>
                <a:gd name="T9" fmla="*/ 66 h 66"/>
                <a:gd name="T10" fmla="*/ 1722 w 1722"/>
                <a:gd name="T11" fmla="*/ 66 h 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722" h="66">
                  <a:moveTo>
                    <a:pt x="1722" y="66"/>
                  </a:moveTo>
                  <a:lnTo>
                    <a:pt x="1722" y="60"/>
                  </a:lnTo>
                  <a:lnTo>
                    <a:pt x="0" y="0"/>
                  </a:lnTo>
                  <a:lnTo>
                    <a:pt x="0" y="48"/>
                  </a:lnTo>
                  <a:lnTo>
                    <a:pt x="1722" y="66"/>
                  </a:lnTo>
                  <a:lnTo>
                    <a:pt x="1722" y="66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3" name="Freeform 7"/>
            <p:cNvSpPr>
              <a:spLocks/>
            </p:cNvSpPr>
            <p:nvPr/>
          </p:nvSpPr>
          <p:spPr bwMode="hidden">
            <a:xfrm>
              <a:off x="0" y="3726"/>
              <a:ext cx="4784" cy="329"/>
            </a:xfrm>
            <a:custGeom>
              <a:avLst/>
              <a:gdLst>
                <a:gd name="T0" fmla="*/ 0 w 4789"/>
                <a:gd name="T1" fmla="*/ 329 h 329"/>
                <a:gd name="T2" fmla="*/ 4789 w 4789"/>
                <a:gd name="T3" fmla="*/ 77 h 329"/>
                <a:gd name="T4" fmla="*/ 4789 w 4789"/>
                <a:gd name="T5" fmla="*/ 0 h 329"/>
                <a:gd name="T6" fmla="*/ 0 w 4789"/>
                <a:gd name="T7" fmla="*/ 107 h 329"/>
                <a:gd name="T8" fmla="*/ 0 w 4789"/>
                <a:gd name="T9" fmla="*/ 329 h 329"/>
                <a:gd name="T10" fmla="*/ 0 w 4789"/>
                <a:gd name="T11" fmla="*/ 329 h 3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789" h="329">
                  <a:moveTo>
                    <a:pt x="0" y="329"/>
                  </a:moveTo>
                  <a:lnTo>
                    <a:pt x="4789" y="77"/>
                  </a:lnTo>
                  <a:lnTo>
                    <a:pt x="4789" y="0"/>
                  </a:lnTo>
                  <a:lnTo>
                    <a:pt x="0" y="107"/>
                  </a:lnTo>
                  <a:lnTo>
                    <a:pt x="0" y="329"/>
                  </a:lnTo>
                  <a:lnTo>
                    <a:pt x="0" y="329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1961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4" name="Freeform 8"/>
            <p:cNvSpPr>
              <a:spLocks/>
            </p:cNvSpPr>
            <p:nvPr/>
          </p:nvSpPr>
          <p:spPr bwMode="hidden">
            <a:xfrm>
              <a:off x="4784" y="3702"/>
              <a:ext cx="974" cy="101"/>
            </a:xfrm>
            <a:custGeom>
              <a:avLst/>
              <a:gdLst>
                <a:gd name="T0" fmla="*/ 975 w 975"/>
                <a:gd name="T1" fmla="*/ 48 h 101"/>
                <a:gd name="T2" fmla="*/ 975 w 975"/>
                <a:gd name="T3" fmla="*/ 0 h 101"/>
                <a:gd name="T4" fmla="*/ 0 w 975"/>
                <a:gd name="T5" fmla="*/ 24 h 101"/>
                <a:gd name="T6" fmla="*/ 0 w 975"/>
                <a:gd name="T7" fmla="*/ 101 h 101"/>
                <a:gd name="T8" fmla="*/ 975 w 975"/>
                <a:gd name="T9" fmla="*/ 48 h 101"/>
                <a:gd name="T10" fmla="*/ 975 w 975"/>
                <a:gd name="T11" fmla="*/ 48 h 101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975" h="101">
                  <a:moveTo>
                    <a:pt x="975" y="48"/>
                  </a:moveTo>
                  <a:lnTo>
                    <a:pt x="975" y="0"/>
                  </a:lnTo>
                  <a:lnTo>
                    <a:pt x="0" y="24"/>
                  </a:lnTo>
                  <a:lnTo>
                    <a:pt x="0" y="101"/>
                  </a:lnTo>
                  <a:lnTo>
                    <a:pt x="975" y="48"/>
                  </a:lnTo>
                  <a:lnTo>
                    <a:pt x="975" y="4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5" name="Freeform 9"/>
            <p:cNvSpPr>
              <a:spLocks/>
            </p:cNvSpPr>
            <p:nvPr/>
          </p:nvSpPr>
          <p:spPr bwMode="hidden">
            <a:xfrm>
              <a:off x="3619" y="3815"/>
              <a:ext cx="2139" cy="198"/>
            </a:xfrm>
            <a:custGeom>
              <a:avLst/>
              <a:gdLst>
                <a:gd name="T0" fmla="*/ 2141 w 2141"/>
                <a:gd name="T1" fmla="*/ 0 h 198"/>
                <a:gd name="T2" fmla="*/ 0 w 2141"/>
                <a:gd name="T3" fmla="*/ 156 h 198"/>
                <a:gd name="T4" fmla="*/ 0 w 2141"/>
                <a:gd name="T5" fmla="*/ 198 h 198"/>
                <a:gd name="T6" fmla="*/ 2141 w 2141"/>
                <a:gd name="T7" fmla="*/ 0 h 198"/>
                <a:gd name="T8" fmla="*/ 2141 w 2141"/>
                <a:gd name="T9" fmla="*/ 0 h 19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2141" h="198">
                  <a:moveTo>
                    <a:pt x="2141" y="0"/>
                  </a:moveTo>
                  <a:lnTo>
                    <a:pt x="0" y="156"/>
                  </a:lnTo>
                  <a:lnTo>
                    <a:pt x="0" y="198"/>
                  </a:lnTo>
                  <a:lnTo>
                    <a:pt x="2141" y="0"/>
                  </a:lnTo>
                  <a:lnTo>
                    <a:pt x="2141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6" name="Freeform 10"/>
            <p:cNvSpPr>
              <a:spLocks/>
            </p:cNvSpPr>
            <p:nvPr/>
          </p:nvSpPr>
          <p:spPr bwMode="hidden">
            <a:xfrm>
              <a:off x="0" y="3971"/>
              <a:ext cx="3619" cy="348"/>
            </a:xfrm>
            <a:custGeom>
              <a:avLst/>
              <a:gdLst>
                <a:gd name="T0" fmla="*/ 0 w 3623"/>
                <a:gd name="T1" fmla="*/ 348 h 348"/>
                <a:gd name="T2" fmla="*/ 311 w 3623"/>
                <a:gd name="T3" fmla="*/ 348 h 348"/>
                <a:gd name="T4" fmla="*/ 3623 w 3623"/>
                <a:gd name="T5" fmla="*/ 42 h 348"/>
                <a:gd name="T6" fmla="*/ 3623 w 3623"/>
                <a:gd name="T7" fmla="*/ 0 h 348"/>
                <a:gd name="T8" fmla="*/ 0 w 3623"/>
                <a:gd name="T9" fmla="*/ 264 h 348"/>
                <a:gd name="T10" fmla="*/ 0 w 3623"/>
                <a:gd name="T11" fmla="*/ 348 h 348"/>
                <a:gd name="T12" fmla="*/ 0 w 3623"/>
                <a:gd name="T13" fmla="*/ 348 h 34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3623" h="348">
                  <a:moveTo>
                    <a:pt x="0" y="348"/>
                  </a:moveTo>
                  <a:lnTo>
                    <a:pt x="311" y="348"/>
                  </a:lnTo>
                  <a:lnTo>
                    <a:pt x="3623" y="42"/>
                  </a:lnTo>
                  <a:lnTo>
                    <a:pt x="3623" y="0"/>
                  </a:lnTo>
                  <a:lnTo>
                    <a:pt x="0" y="264"/>
                  </a:lnTo>
                  <a:lnTo>
                    <a:pt x="0" y="348"/>
                  </a:lnTo>
                  <a:lnTo>
                    <a:pt x="0" y="3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7" name="Freeform 11"/>
            <p:cNvSpPr>
              <a:spLocks/>
            </p:cNvSpPr>
            <p:nvPr/>
          </p:nvSpPr>
          <p:spPr bwMode="hidden">
            <a:xfrm>
              <a:off x="2097" y="4043"/>
              <a:ext cx="2514" cy="276"/>
            </a:xfrm>
            <a:custGeom>
              <a:avLst/>
              <a:gdLst>
                <a:gd name="T0" fmla="*/ 2182 w 2517"/>
                <a:gd name="T1" fmla="*/ 276 h 276"/>
                <a:gd name="T2" fmla="*/ 2517 w 2517"/>
                <a:gd name="T3" fmla="*/ 204 h 276"/>
                <a:gd name="T4" fmla="*/ 2260 w 2517"/>
                <a:gd name="T5" fmla="*/ 0 h 276"/>
                <a:gd name="T6" fmla="*/ 0 w 2517"/>
                <a:gd name="T7" fmla="*/ 276 h 276"/>
                <a:gd name="T8" fmla="*/ 2182 w 2517"/>
                <a:gd name="T9" fmla="*/ 276 h 276"/>
                <a:gd name="T10" fmla="*/ 2182 w 2517"/>
                <a:gd name="T11" fmla="*/ 276 h 27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76">
                  <a:moveTo>
                    <a:pt x="2182" y="276"/>
                  </a:moveTo>
                  <a:lnTo>
                    <a:pt x="2517" y="204"/>
                  </a:lnTo>
                  <a:lnTo>
                    <a:pt x="2260" y="0"/>
                  </a:lnTo>
                  <a:lnTo>
                    <a:pt x="0" y="276"/>
                  </a:lnTo>
                  <a:lnTo>
                    <a:pt x="2182" y="276"/>
                  </a:lnTo>
                  <a:lnTo>
                    <a:pt x="2182" y="276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8" name="Freeform 12"/>
            <p:cNvSpPr>
              <a:spLocks/>
            </p:cNvSpPr>
            <p:nvPr/>
          </p:nvSpPr>
          <p:spPr bwMode="hidden">
            <a:xfrm>
              <a:off x="4354" y="3869"/>
              <a:ext cx="1404" cy="378"/>
            </a:xfrm>
            <a:custGeom>
              <a:avLst/>
              <a:gdLst>
                <a:gd name="T0" fmla="*/ 1405 w 1405"/>
                <a:gd name="T1" fmla="*/ 126 h 378"/>
                <a:gd name="T2" fmla="*/ 1405 w 1405"/>
                <a:gd name="T3" fmla="*/ 0 h 378"/>
                <a:gd name="T4" fmla="*/ 0 w 1405"/>
                <a:gd name="T5" fmla="*/ 174 h 378"/>
                <a:gd name="T6" fmla="*/ 257 w 1405"/>
                <a:gd name="T7" fmla="*/ 378 h 378"/>
                <a:gd name="T8" fmla="*/ 1405 w 1405"/>
                <a:gd name="T9" fmla="*/ 126 h 378"/>
                <a:gd name="T10" fmla="*/ 1405 w 1405"/>
                <a:gd name="T11" fmla="*/ 126 h 3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405" h="378">
                  <a:moveTo>
                    <a:pt x="1405" y="126"/>
                  </a:moveTo>
                  <a:lnTo>
                    <a:pt x="1405" y="0"/>
                  </a:lnTo>
                  <a:lnTo>
                    <a:pt x="0" y="174"/>
                  </a:lnTo>
                  <a:lnTo>
                    <a:pt x="257" y="378"/>
                  </a:lnTo>
                  <a:lnTo>
                    <a:pt x="1405" y="126"/>
                  </a:lnTo>
                  <a:lnTo>
                    <a:pt x="1405" y="12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6863"/>
                    <a:invGamma/>
                  </a:schemeClr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09" name="Freeform 13"/>
            <p:cNvSpPr>
              <a:spLocks/>
            </p:cNvSpPr>
            <p:nvPr/>
          </p:nvSpPr>
          <p:spPr bwMode="hidden">
            <a:xfrm>
              <a:off x="5030" y="3151"/>
              <a:ext cx="728" cy="240"/>
            </a:xfrm>
            <a:custGeom>
              <a:avLst/>
              <a:gdLst>
                <a:gd name="T0" fmla="*/ 729 w 729"/>
                <a:gd name="T1" fmla="*/ 240 h 240"/>
                <a:gd name="T2" fmla="*/ 0 w 729"/>
                <a:gd name="T3" fmla="*/ 0 h 240"/>
                <a:gd name="T4" fmla="*/ 0 w 729"/>
                <a:gd name="T5" fmla="*/ 6 h 240"/>
                <a:gd name="T6" fmla="*/ 729 w 729"/>
                <a:gd name="T7" fmla="*/ 240 h 240"/>
                <a:gd name="T8" fmla="*/ 729 w 729"/>
                <a:gd name="T9" fmla="*/ 240 h 24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729" h="240">
                  <a:moveTo>
                    <a:pt x="729" y="240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729" y="240"/>
                  </a:lnTo>
                  <a:lnTo>
                    <a:pt x="729" y="24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0" name="Freeform 14"/>
            <p:cNvSpPr>
              <a:spLocks/>
            </p:cNvSpPr>
            <p:nvPr/>
          </p:nvSpPr>
          <p:spPr bwMode="hidden">
            <a:xfrm>
              <a:off x="0" y="1486"/>
              <a:ext cx="5030" cy="1671"/>
            </a:xfrm>
            <a:custGeom>
              <a:avLst/>
              <a:gdLst>
                <a:gd name="T0" fmla="*/ 0 w 5035"/>
                <a:gd name="T1" fmla="*/ 72 h 1672"/>
                <a:gd name="T2" fmla="*/ 5035 w 5035"/>
                <a:gd name="T3" fmla="*/ 1672 h 1672"/>
                <a:gd name="T4" fmla="*/ 5035 w 5035"/>
                <a:gd name="T5" fmla="*/ 1666 h 1672"/>
                <a:gd name="T6" fmla="*/ 0 w 5035"/>
                <a:gd name="T7" fmla="*/ 0 h 1672"/>
                <a:gd name="T8" fmla="*/ 0 w 5035"/>
                <a:gd name="T9" fmla="*/ 72 h 1672"/>
                <a:gd name="T10" fmla="*/ 0 w 5035"/>
                <a:gd name="T11" fmla="*/ 72 h 167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1672">
                  <a:moveTo>
                    <a:pt x="0" y="72"/>
                  </a:moveTo>
                  <a:lnTo>
                    <a:pt x="5035" y="1672"/>
                  </a:lnTo>
                  <a:lnTo>
                    <a:pt x="5035" y="1666"/>
                  </a:lnTo>
                  <a:lnTo>
                    <a:pt x="0" y="0"/>
                  </a:lnTo>
                  <a:lnTo>
                    <a:pt x="0" y="72"/>
                  </a:lnTo>
                  <a:lnTo>
                    <a:pt x="0" y="72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4510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1" name="Freeform 15"/>
            <p:cNvSpPr>
              <a:spLocks/>
            </p:cNvSpPr>
            <p:nvPr/>
          </p:nvSpPr>
          <p:spPr bwMode="hidden">
            <a:xfrm>
              <a:off x="5030" y="3049"/>
              <a:ext cx="728" cy="318"/>
            </a:xfrm>
            <a:custGeom>
              <a:avLst/>
              <a:gdLst>
                <a:gd name="T0" fmla="*/ 729 w 729"/>
                <a:gd name="T1" fmla="*/ 318 h 318"/>
                <a:gd name="T2" fmla="*/ 729 w 729"/>
                <a:gd name="T3" fmla="*/ 312 h 318"/>
                <a:gd name="T4" fmla="*/ 0 w 729"/>
                <a:gd name="T5" fmla="*/ 0 h 318"/>
                <a:gd name="T6" fmla="*/ 0 w 729"/>
                <a:gd name="T7" fmla="*/ 54 h 318"/>
                <a:gd name="T8" fmla="*/ 729 w 729"/>
                <a:gd name="T9" fmla="*/ 318 h 318"/>
                <a:gd name="T10" fmla="*/ 729 w 729"/>
                <a:gd name="T11" fmla="*/ 318 h 31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29" h="318">
                  <a:moveTo>
                    <a:pt x="729" y="318"/>
                  </a:moveTo>
                  <a:lnTo>
                    <a:pt x="729" y="312"/>
                  </a:lnTo>
                  <a:lnTo>
                    <a:pt x="0" y="0"/>
                  </a:lnTo>
                  <a:lnTo>
                    <a:pt x="0" y="54"/>
                  </a:lnTo>
                  <a:lnTo>
                    <a:pt x="729" y="318"/>
                  </a:lnTo>
                  <a:lnTo>
                    <a:pt x="729" y="318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2" name="Freeform 16"/>
            <p:cNvSpPr>
              <a:spLocks/>
            </p:cNvSpPr>
            <p:nvPr/>
          </p:nvSpPr>
          <p:spPr bwMode="hidden">
            <a:xfrm>
              <a:off x="0" y="916"/>
              <a:ext cx="5030" cy="2187"/>
            </a:xfrm>
            <a:custGeom>
              <a:avLst/>
              <a:gdLst>
                <a:gd name="T0" fmla="*/ 0 w 5035"/>
                <a:gd name="T1" fmla="*/ 396 h 2188"/>
                <a:gd name="T2" fmla="*/ 5035 w 5035"/>
                <a:gd name="T3" fmla="*/ 2188 h 2188"/>
                <a:gd name="T4" fmla="*/ 5035 w 5035"/>
                <a:gd name="T5" fmla="*/ 2134 h 2188"/>
                <a:gd name="T6" fmla="*/ 0 w 5035"/>
                <a:gd name="T7" fmla="*/ 0 h 2188"/>
                <a:gd name="T8" fmla="*/ 0 w 5035"/>
                <a:gd name="T9" fmla="*/ 396 h 2188"/>
                <a:gd name="T10" fmla="*/ 0 w 5035"/>
                <a:gd name="T11" fmla="*/ 396 h 21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35" h="2188">
                  <a:moveTo>
                    <a:pt x="0" y="396"/>
                  </a:moveTo>
                  <a:lnTo>
                    <a:pt x="5035" y="2188"/>
                  </a:lnTo>
                  <a:lnTo>
                    <a:pt x="5035" y="2134"/>
                  </a:lnTo>
                  <a:lnTo>
                    <a:pt x="0" y="0"/>
                  </a:lnTo>
                  <a:lnTo>
                    <a:pt x="0" y="396"/>
                  </a:lnTo>
                  <a:lnTo>
                    <a:pt x="0" y="396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3" name="Freeform 17"/>
            <p:cNvSpPr>
              <a:spLocks/>
            </p:cNvSpPr>
            <p:nvPr/>
          </p:nvSpPr>
          <p:spPr bwMode="hidden">
            <a:xfrm>
              <a:off x="2294" y="0"/>
              <a:ext cx="3159" cy="2725"/>
            </a:xfrm>
            <a:custGeom>
              <a:avLst/>
              <a:gdLst>
                <a:gd name="T0" fmla="*/ 0 w 3163"/>
                <a:gd name="T1" fmla="*/ 0 h 2727"/>
                <a:gd name="T2" fmla="*/ 3145 w 3163"/>
                <a:gd name="T3" fmla="*/ 2727 h 2727"/>
                <a:gd name="T4" fmla="*/ 3163 w 3163"/>
                <a:gd name="T5" fmla="*/ 2704 h 2727"/>
                <a:gd name="T6" fmla="*/ 102 w 3163"/>
                <a:gd name="T7" fmla="*/ 0 h 2727"/>
                <a:gd name="T8" fmla="*/ 0 w 3163"/>
                <a:gd name="T9" fmla="*/ 0 h 2727"/>
                <a:gd name="T10" fmla="*/ 0 w 3163"/>
                <a:gd name="T11" fmla="*/ 0 h 272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63" h="2727">
                  <a:moveTo>
                    <a:pt x="0" y="0"/>
                  </a:moveTo>
                  <a:lnTo>
                    <a:pt x="3145" y="2727"/>
                  </a:lnTo>
                  <a:lnTo>
                    <a:pt x="3163" y="2704"/>
                  </a:lnTo>
                  <a:lnTo>
                    <a:pt x="10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980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4" name="Freeform 18"/>
            <p:cNvSpPr>
              <a:spLocks/>
            </p:cNvSpPr>
            <p:nvPr/>
          </p:nvSpPr>
          <p:spPr bwMode="hidden">
            <a:xfrm>
              <a:off x="5435" y="2702"/>
              <a:ext cx="323" cy="299"/>
            </a:xfrm>
            <a:custGeom>
              <a:avLst/>
              <a:gdLst>
                <a:gd name="T0" fmla="*/ 323 w 323"/>
                <a:gd name="T1" fmla="*/ 299 h 299"/>
                <a:gd name="T2" fmla="*/ 323 w 323"/>
                <a:gd name="T3" fmla="*/ 263 h 299"/>
                <a:gd name="T4" fmla="*/ 18 w 323"/>
                <a:gd name="T5" fmla="*/ 0 h 299"/>
                <a:gd name="T6" fmla="*/ 0 w 323"/>
                <a:gd name="T7" fmla="*/ 23 h 299"/>
                <a:gd name="T8" fmla="*/ 323 w 323"/>
                <a:gd name="T9" fmla="*/ 299 h 299"/>
                <a:gd name="T10" fmla="*/ 323 w 323"/>
                <a:gd name="T11" fmla="*/ 299 h 29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23" h="299">
                  <a:moveTo>
                    <a:pt x="323" y="299"/>
                  </a:moveTo>
                  <a:lnTo>
                    <a:pt x="323" y="263"/>
                  </a:lnTo>
                  <a:lnTo>
                    <a:pt x="18" y="0"/>
                  </a:lnTo>
                  <a:lnTo>
                    <a:pt x="0" y="23"/>
                  </a:lnTo>
                  <a:lnTo>
                    <a:pt x="323" y="299"/>
                  </a:lnTo>
                  <a:lnTo>
                    <a:pt x="323" y="299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4118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5" name="Freeform 19"/>
            <p:cNvSpPr>
              <a:spLocks/>
            </p:cNvSpPr>
            <p:nvPr/>
          </p:nvSpPr>
          <p:spPr bwMode="hidden">
            <a:xfrm>
              <a:off x="5477" y="2588"/>
              <a:ext cx="281" cy="335"/>
            </a:xfrm>
            <a:custGeom>
              <a:avLst/>
              <a:gdLst>
                <a:gd name="T0" fmla="*/ 281 w 281"/>
                <a:gd name="T1" fmla="*/ 335 h 335"/>
                <a:gd name="T2" fmla="*/ 281 w 281"/>
                <a:gd name="T3" fmla="*/ 173 h 335"/>
                <a:gd name="T4" fmla="*/ 96 w 281"/>
                <a:gd name="T5" fmla="*/ 0 h 335"/>
                <a:gd name="T6" fmla="*/ 0 w 281"/>
                <a:gd name="T7" fmla="*/ 90 h 335"/>
                <a:gd name="T8" fmla="*/ 281 w 281"/>
                <a:gd name="T9" fmla="*/ 335 h 335"/>
                <a:gd name="T10" fmla="*/ 281 w 281"/>
                <a:gd name="T11" fmla="*/ 335 h 33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81" h="335">
                  <a:moveTo>
                    <a:pt x="281" y="335"/>
                  </a:moveTo>
                  <a:lnTo>
                    <a:pt x="281" y="173"/>
                  </a:lnTo>
                  <a:lnTo>
                    <a:pt x="96" y="0"/>
                  </a:lnTo>
                  <a:lnTo>
                    <a:pt x="0" y="90"/>
                  </a:lnTo>
                  <a:lnTo>
                    <a:pt x="281" y="335"/>
                  </a:lnTo>
                  <a:lnTo>
                    <a:pt x="281" y="335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6" name="Freeform 20"/>
            <p:cNvSpPr>
              <a:spLocks/>
            </p:cNvSpPr>
            <p:nvPr/>
          </p:nvSpPr>
          <p:spPr bwMode="hidden">
            <a:xfrm>
              <a:off x="2454" y="0"/>
              <a:ext cx="3119" cy="2678"/>
            </a:xfrm>
            <a:custGeom>
              <a:avLst/>
              <a:gdLst>
                <a:gd name="T0" fmla="*/ 0 w 3122"/>
                <a:gd name="T1" fmla="*/ 0 h 2680"/>
                <a:gd name="T2" fmla="*/ 3026 w 3122"/>
                <a:gd name="T3" fmla="*/ 2680 h 2680"/>
                <a:gd name="T4" fmla="*/ 3122 w 3122"/>
                <a:gd name="T5" fmla="*/ 2590 h 2680"/>
                <a:gd name="T6" fmla="*/ 383 w 3122"/>
                <a:gd name="T7" fmla="*/ 0 h 2680"/>
                <a:gd name="T8" fmla="*/ 0 w 3122"/>
                <a:gd name="T9" fmla="*/ 0 h 2680"/>
                <a:gd name="T10" fmla="*/ 0 w 3122"/>
                <a:gd name="T11" fmla="*/ 0 h 26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122" h="2680">
                  <a:moveTo>
                    <a:pt x="0" y="0"/>
                  </a:moveTo>
                  <a:lnTo>
                    <a:pt x="3026" y="2680"/>
                  </a:lnTo>
                  <a:lnTo>
                    <a:pt x="3122" y="2590"/>
                  </a:lnTo>
                  <a:lnTo>
                    <a:pt x="383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6275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7" name="Freeform 21"/>
            <p:cNvSpPr>
              <a:spLocks/>
            </p:cNvSpPr>
            <p:nvPr/>
          </p:nvSpPr>
          <p:spPr bwMode="hidden">
            <a:xfrm>
              <a:off x="5626" y="2534"/>
              <a:ext cx="132" cy="132"/>
            </a:xfrm>
            <a:custGeom>
              <a:avLst/>
              <a:gdLst>
                <a:gd name="T0" fmla="*/ 132 w 132"/>
                <a:gd name="T1" fmla="*/ 132 h 132"/>
                <a:gd name="T2" fmla="*/ 0 w 132"/>
                <a:gd name="T3" fmla="*/ 0 h 132"/>
                <a:gd name="T4" fmla="*/ 0 w 132"/>
                <a:gd name="T5" fmla="*/ 0 h 132"/>
                <a:gd name="T6" fmla="*/ 132 w 132"/>
                <a:gd name="T7" fmla="*/ 132 h 132"/>
                <a:gd name="T8" fmla="*/ 132 w 132"/>
                <a:gd name="T9" fmla="*/ 132 h 13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132" h="132">
                  <a:moveTo>
                    <a:pt x="132" y="132"/>
                  </a:moveTo>
                  <a:lnTo>
                    <a:pt x="0" y="0"/>
                  </a:lnTo>
                  <a:lnTo>
                    <a:pt x="0" y="0"/>
                  </a:lnTo>
                  <a:lnTo>
                    <a:pt x="132" y="132"/>
                  </a:lnTo>
                  <a:lnTo>
                    <a:pt x="132" y="132"/>
                  </a:lnTo>
                  <a:close/>
                </a:path>
              </a:pathLst>
            </a:custGeom>
            <a:solidFill>
              <a:srgbClr val="FF99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8" name="Freeform 22"/>
            <p:cNvSpPr>
              <a:spLocks/>
            </p:cNvSpPr>
            <p:nvPr/>
          </p:nvSpPr>
          <p:spPr bwMode="hidden">
            <a:xfrm>
              <a:off x="3112" y="0"/>
              <a:ext cx="2514" cy="2534"/>
            </a:xfrm>
            <a:custGeom>
              <a:avLst/>
              <a:gdLst>
                <a:gd name="T0" fmla="*/ 0 w 2517"/>
                <a:gd name="T1" fmla="*/ 0 h 2536"/>
                <a:gd name="T2" fmla="*/ 2517 w 2517"/>
                <a:gd name="T3" fmla="*/ 2536 h 2536"/>
                <a:gd name="T4" fmla="*/ 2517 w 2517"/>
                <a:gd name="T5" fmla="*/ 2536 h 2536"/>
                <a:gd name="T6" fmla="*/ 66 w 2517"/>
                <a:gd name="T7" fmla="*/ 0 h 2536"/>
                <a:gd name="T8" fmla="*/ 0 w 2517"/>
                <a:gd name="T9" fmla="*/ 0 h 2536"/>
                <a:gd name="T10" fmla="*/ 0 w 2517"/>
                <a:gd name="T11" fmla="*/ 0 h 25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517" h="2536">
                  <a:moveTo>
                    <a:pt x="0" y="0"/>
                  </a:moveTo>
                  <a:lnTo>
                    <a:pt x="2517" y="2536"/>
                  </a:lnTo>
                  <a:lnTo>
                    <a:pt x="2517" y="2536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1373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19" name="Freeform 23"/>
            <p:cNvSpPr>
              <a:spLocks/>
            </p:cNvSpPr>
            <p:nvPr/>
          </p:nvSpPr>
          <p:spPr bwMode="hidden">
            <a:xfrm>
              <a:off x="3488" y="0"/>
              <a:ext cx="2198" cy="2480"/>
            </a:xfrm>
            <a:custGeom>
              <a:avLst/>
              <a:gdLst>
                <a:gd name="T0" fmla="*/ 0 w 2200"/>
                <a:gd name="T1" fmla="*/ 0 h 2482"/>
                <a:gd name="T2" fmla="*/ 2188 w 2200"/>
                <a:gd name="T3" fmla="*/ 2482 h 2482"/>
                <a:gd name="T4" fmla="*/ 2200 w 2200"/>
                <a:gd name="T5" fmla="*/ 2476 h 2482"/>
                <a:gd name="T6" fmla="*/ 317 w 2200"/>
                <a:gd name="T7" fmla="*/ 0 h 2482"/>
                <a:gd name="T8" fmla="*/ 0 w 2200"/>
                <a:gd name="T9" fmla="*/ 0 h 2482"/>
                <a:gd name="T10" fmla="*/ 0 w 2200"/>
                <a:gd name="T11" fmla="*/ 0 h 24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200" h="2482">
                  <a:moveTo>
                    <a:pt x="0" y="0"/>
                  </a:moveTo>
                  <a:lnTo>
                    <a:pt x="2188" y="2482"/>
                  </a:lnTo>
                  <a:lnTo>
                    <a:pt x="2200" y="2476"/>
                  </a:lnTo>
                  <a:lnTo>
                    <a:pt x="31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0" name="Freeform 24"/>
            <p:cNvSpPr>
              <a:spLocks/>
            </p:cNvSpPr>
            <p:nvPr/>
          </p:nvSpPr>
          <p:spPr bwMode="hidden">
            <a:xfrm>
              <a:off x="5674" y="2474"/>
              <a:ext cx="84" cy="96"/>
            </a:xfrm>
            <a:custGeom>
              <a:avLst/>
              <a:gdLst>
                <a:gd name="T0" fmla="*/ 84 w 84"/>
                <a:gd name="T1" fmla="*/ 96 h 96"/>
                <a:gd name="T2" fmla="*/ 84 w 84"/>
                <a:gd name="T3" fmla="*/ 90 h 96"/>
                <a:gd name="T4" fmla="*/ 12 w 84"/>
                <a:gd name="T5" fmla="*/ 0 h 96"/>
                <a:gd name="T6" fmla="*/ 0 w 84"/>
                <a:gd name="T7" fmla="*/ 6 h 96"/>
                <a:gd name="T8" fmla="*/ 84 w 84"/>
                <a:gd name="T9" fmla="*/ 96 h 96"/>
                <a:gd name="T10" fmla="*/ 84 w 84"/>
                <a:gd name="T11" fmla="*/ 96 h 9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84" h="96">
                  <a:moveTo>
                    <a:pt x="84" y="96"/>
                  </a:moveTo>
                  <a:lnTo>
                    <a:pt x="84" y="90"/>
                  </a:lnTo>
                  <a:lnTo>
                    <a:pt x="12" y="0"/>
                  </a:lnTo>
                  <a:lnTo>
                    <a:pt x="0" y="6"/>
                  </a:lnTo>
                  <a:lnTo>
                    <a:pt x="84" y="96"/>
                  </a:lnTo>
                  <a:lnTo>
                    <a:pt x="84" y="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bg1">
                    <a:gamma/>
                    <a:tint val="90980"/>
                    <a:invGamma/>
                  </a:schemeClr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1" name="Freeform 25"/>
            <p:cNvSpPr>
              <a:spLocks/>
            </p:cNvSpPr>
            <p:nvPr/>
          </p:nvSpPr>
          <p:spPr bwMode="hidden">
            <a:xfrm>
              <a:off x="5603" y="850"/>
              <a:ext cx="155" cy="516"/>
            </a:xfrm>
            <a:custGeom>
              <a:avLst/>
              <a:gdLst>
                <a:gd name="T0" fmla="*/ 155 w 155"/>
                <a:gd name="T1" fmla="*/ 516 h 516"/>
                <a:gd name="T2" fmla="*/ 155 w 155"/>
                <a:gd name="T3" fmla="*/ 204 h 516"/>
                <a:gd name="T4" fmla="*/ 77 w 155"/>
                <a:gd name="T5" fmla="*/ 0 h 516"/>
                <a:gd name="T6" fmla="*/ 0 w 155"/>
                <a:gd name="T7" fmla="*/ 192 h 516"/>
                <a:gd name="T8" fmla="*/ 155 w 155"/>
                <a:gd name="T9" fmla="*/ 516 h 516"/>
                <a:gd name="T10" fmla="*/ 155 w 155"/>
                <a:gd name="T11" fmla="*/ 516 h 51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55" h="516">
                  <a:moveTo>
                    <a:pt x="155" y="516"/>
                  </a:moveTo>
                  <a:lnTo>
                    <a:pt x="155" y="204"/>
                  </a:lnTo>
                  <a:lnTo>
                    <a:pt x="77" y="0"/>
                  </a:lnTo>
                  <a:lnTo>
                    <a:pt x="0" y="192"/>
                  </a:lnTo>
                  <a:lnTo>
                    <a:pt x="155" y="516"/>
                  </a:lnTo>
                  <a:lnTo>
                    <a:pt x="155" y="516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2" name="Freeform 26"/>
            <p:cNvSpPr>
              <a:spLocks/>
            </p:cNvSpPr>
            <p:nvPr/>
          </p:nvSpPr>
          <p:spPr bwMode="hidden">
            <a:xfrm>
              <a:off x="5107" y="0"/>
              <a:ext cx="573" cy="1042"/>
            </a:xfrm>
            <a:custGeom>
              <a:avLst/>
              <a:gdLst>
                <a:gd name="T0" fmla="*/ 0 w 574"/>
                <a:gd name="T1" fmla="*/ 0 h 1043"/>
                <a:gd name="T2" fmla="*/ 497 w 574"/>
                <a:gd name="T3" fmla="*/ 1043 h 1043"/>
                <a:gd name="T4" fmla="*/ 574 w 574"/>
                <a:gd name="T5" fmla="*/ 851 h 1043"/>
                <a:gd name="T6" fmla="*/ 251 w 574"/>
                <a:gd name="T7" fmla="*/ 0 h 1043"/>
                <a:gd name="T8" fmla="*/ 0 w 574"/>
                <a:gd name="T9" fmla="*/ 0 h 1043"/>
                <a:gd name="T10" fmla="*/ 0 w 574"/>
                <a:gd name="T11" fmla="*/ 0 h 104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" h="1043">
                  <a:moveTo>
                    <a:pt x="0" y="0"/>
                  </a:moveTo>
                  <a:lnTo>
                    <a:pt x="497" y="1043"/>
                  </a:lnTo>
                  <a:lnTo>
                    <a:pt x="574" y="851"/>
                  </a:lnTo>
                  <a:lnTo>
                    <a:pt x="251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6667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3" name="Freeform 27"/>
            <p:cNvSpPr>
              <a:spLocks/>
            </p:cNvSpPr>
            <p:nvPr/>
          </p:nvSpPr>
          <p:spPr bwMode="hidden">
            <a:xfrm>
              <a:off x="5411" y="0"/>
              <a:ext cx="341" cy="796"/>
            </a:xfrm>
            <a:custGeom>
              <a:avLst/>
              <a:gdLst>
                <a:gd name="T0" fmla="*/ 144 w 341"/>
                <a:gd name="T1" fmla="*/ 0 h 797"/>
                <a:gd name="T2" fmla="*/ 0 w 341"/>
                <a:gd name="T3" fmla="*/ 0 h 797"/>
                <a:gd name="T4" fmla="*/ 287 w 341"/>
                <a:gd name="T5" fmla="*/ 797 h 797"/>
                <a:gd name="T6" fmla="*/ 341 w 341"/>
                <a:gd name="T7" fmla="*/ 653 h 797"/>
                <a:gd name="T8" fmla="*/ 144 w 341"/>
                <a:gd name="T9" fmla="*/ 0 h 797"/>
                <a:gd name="T10" fmla="*/ 144 w 341"/>
                <a:gd name="T11" fmla="*/ 0 h 79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341" h="797">
                  <a:moveTo>
                    <a:pt x="144" y="0"/>
                  </a:moveTo>
                  <a:lnTo>
                    <a:pt x="0" y="0"/>
                  </a:lnTo>
                  <a:lnTo>
                    <a:pt x="287" y="797"/>
                  </a:lnTo>
                  <a:lnTo>
                    <a:pt x="341" y="653"/>
                  </a:lnTo>
                  <a:lnTo>
                    <a:pt x="144" y="0"/>
                  </a:lnTo>
                  <a:lnTo>
                    <a:pt x="144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6980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4" name="Freeform 28"/>
            <p:cNvSpPr>
              <a:spLocks/>
            </p:cNvSpPr>
            <p:nvPr/>
          </p:nvSpPr>
          <p:spPr bwMode="hidden">
            <a:xfrm>
              <a:off x="5698" y="653"/>
              <a:ext cx="60" cy="311"/>
            </a:xfrm>
            <a:custGeom>
              <a:avLst/>
              <a:gdLst>
                <a:gd name="T0" fmla="*/ 0 w 60"/>
                <a:gd name="T1" fmla="*/ 144 h 312"/>
                <a:gd name="T2" fmla="*/ 60 w 60"/>
                <a:gd name="T3" fmla="*/ 312 h 312"/>
                <a:gd name="T4" fmla="*/ 60 w 60"/>
                <a:gd name="T5" fmla="*/ 6 h 312"/>
                <a:gd name="T6" fmla="*/ 54 w 60"/>
                <a:gd name="T7" fmla="*/ 0 h 312"/>
                <a:gd name="T8" fmla="*/ 0 w 60"/>
                <a:gd name="T9" fmla="*/ 144 h 312"/>
                <a:gd name="T10" fmla="*/ 0 w 60"/>
                <a:gd name="T11" fmla="*/ 144 h 31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60" h="312">
                  <a:moveTo>
                    <a:pt x="0" y="144"/>
                  </a:moveTo>
                  <a:lnTo>
                    <a:pt x="60" y="312"/>
                  </a:lnTo>
                  <a:lnTo>
                    <a:pt x="60" y="6"/>
                  </a:lnTo>
                  <a:lnTo>
                    <a:pt x="54" y="0"/>
                  </a:lnTo>
                  <a:lnTo>
                    <a:pt x="0" y="144"/>
                  </a:lnTo>
                  <a:lnTo>
                    <a:pt x="0" y="144"/>
                  </a:lnTo>
                  <a:close/>
                </a:path>
              </a:pathLst>
            </a:custGeom>
            <a:solidFill>
              <a:schemeClr val="bg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5" name="Freeform 29"/>
            <p:cNvSpPr>
              <a:spLocks/>
            </p:cNvSpPr>
            <p:nvPr/>
          </p:nvSpPr>
          <p:spPr bwMode="hidden">
            <a:xfrm>
              <a:off x="2" y="1601"/>
              <a:ext cx="5752" cy="1864"/>
            </a:xfrm>
            <a:custGeom>
              <a:avLst/>
              <a:gdLst>
                <a:gd name="T0" fmla="*/ 0 w 5740"/>
                <a:gd name="T1" fmla="*/ 371 h 1864"/>
                <a:gd name="T2" fmla="*/ 5740 w 5740"/>
                <a:gd name="T3" fmla="*/ 1864 h 1864"/>
                <a:gd name="T4" fmla="*/ 5740 w 5740"/>
                <a:gd name="T5" fmla="*/ 1834 h 1864"/>
                <a:gd name="T6" fmla="*/ 0 w 5740"/>
                <a:gd name="T7" fmla="*/ 0 h 1864"/>
                <a:gd name="T8" fmla="*/ 0 w 5740"/>
                <a:gd name="T9" fmla="*/ 371 h 1864"/>
                <a:gd name="T10" fmla="*/ 0 w 5740"/>
                <a:gd name="T11" fmla="*/ 371 h 18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864">
                  <a:moveTo>
                    <a:pt x="0" y="371"/>
                  </a:moveTo>
                  <a:lnTo>
                    <a:pt x="5740" y="1864"/>
                  </a:lnTo>
                  <a:lnTo>
                    <a:pt x="5740" y="1834"/>
                  </a:lnTo>
                  <a:lnTo>
                    <a:pt x="0" y="0"/>
                  </a:lnTo>
                  <a:lnTo>
                    <a:pt x="0" y="371"/>
                  </a:lnTo>
                  <a:lnTo>
                    <a:pt x="0" y="371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352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6" name="Freeform 30"/>
            <p:cNvSpPr>
              <a:spLocks/>
            </p:cNvSpPr>
            <p:nvPr/>
          </p:nvSpPr>
          <p:spPr bwMode="hidden">
            <a:xfrm>
              <a:off x="5754" y="3483"/>
              <a:ext cx="6" cy="6"/>
            </a:xfrm>
            <a:custGeom>
              <a:avLst/>
              <a:gdLst>
                <a:gd name="T0" fmla="*/ 6 w 6"/>
                <a:gd name="T1" fmla="*/ 6 h 6"/>
                <a:gd name="T2" fmla="*/ 0 w 6"/>
                <a:gd name="T3" fmla="*/ 0 h 6"/>
                <a:gd name="T4" fmla="*/ 0 w 6"/>
                <a:gd name="T5" fmla="*/ 6 h 6"/>
                <a:gd name="T6" fmla="*/ 6 w 6"/>
                <a:gd name="T7" fmla="*/ 6 h 6"/>
                <a:gd name="T8" fmla="*/ 6 w 6"/>
                <a:gd name="T9" fmla="*/ 6 h 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6" h="6">
                  <a:moveTo>
                    <a:pt x="6" y="6"/>
                  </a:moveTo>
                  <a:lnTo>
                    <a:pt x="0" y="0"/>
                  </a:lnTo>
                  <a:lnTo>
                    <a:pt x="0" y="6"/>
                  </a:lnTo>
                  <a:lnTo>
                    <a:pt x="6" y="6"/>
                  </a:lnTo>
                  <a:lnTo>
                    <a:pt x="6" y="6"/>
                  </a:lnTo>
                  <a:close/>
                </a:path>
              </a:pathLst>
            </a:custGeom>
            <a:solidFill>
              <a:srgbClr val="18FF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7" name="Freeform 31"/>
            <p:cNvSpPr>
              <a:spLocks/>
            </p:cNvSpPr>
            <p:nvPr/>
          </p:nvSpPr>
          <p:spPr bwMode="hidden">
            <a:xfrm>
              <a:off x="2" y="2152"/>
              <a:ext cx="5752" cy="1337"/>
            </a:xfrm>
            <a:custGeom>
              <a:avLst/>
              <a:gdLst>
                <a:gd name="T0" fmla="*/ 0 w 5740"/>
                <a:gd name="T1" fmla="*/ 366 h 1337"/>
                <a:gd name="T2" fmla="*/ 5740 w 5740"/>
                <a:gd name="T3" fmla="*/ 1337 h 1337"/>
                <a:gd name="T4" fmla="*/ 5740 w 5740"/>
                <a:gd name="T5" fmla="*/ 1331 h 1337"/>
                <a:gd name="T6" fmla="*/ 0 w 5740"/>
                <a:gd name="T7" fmla="*/ 0 h 1337"/>
                <a:gd name="T8" fmla="*/ 0 w 5740"/>
                <a:gd name="T9" fmla="*/ 366 h 1337"/>
                <a:gd name="T10" fmla="*/ 0 w 5740"/>
                <a:gd name="T11" fmla="*/ 366 h 133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1337">
                  <a:moveTo>
                    <a:pt x="0" y="366"/>
                  </a:moveTo>
                  <a:lnTo>
                    <a:pt x="5740" y="1337"/>
                  </a:lnTo>
                  <a:lnTo>
                    <a:pt x="5740" y="1331"/>
                  </a:lnTo>
                  <a:lnTo>
                    <a:pt x="0" y="0"/>
                  </a:lnTo>
                  <a:lnTo>
                    <a:pt x="0" y="366"/>
                  </a:lnTo>
                  <a:lnTo>
                    <a:pt x="0" y="366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6078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8" name="Freeform 32"/>
            <p:cNvSpPr>
              <a:spLocks/>
            </p:cNvSpPr>
            <p:nvPr/>
          </p:nvSpPr>
          <p:spPr bwMode="hidden">
            <a:xfrm>
              <a:off x="2" y="3177"/>
              <a:ext cx="5752" cy="414"/>
            </a:xfrm>
            <a:custGeom>
              <a:avLst/>
              <a:gdLst>
                <a:gd name="T0" fmla="*/ 0 w 5740"/>
                <a:gd name="T1" fmla="*/ 48 h 414"/>
                <a:gd name="T2" fmla="*/ 5740 w 5740"/>
                <a:gd name="T3" fmla="*/ 414 h 414"/>
                <a:gd name="T4" fmla="*/ 5740 w 5740"/>
                <a:gd name="T5" fmla="*/ 402 h 414"/>
                <a:gd name="T6" fmla="*/ 0 w 5740"/>
                <a:gd name="T7" fmla="*/ 0 h 414"/>
                <a:gd name="T8" fmla="*/ 0 w 5740"/>
                <a:gd name="T9" fmla="*/ 48 h 414"/>
                <a:gd name="T10" fmla="*/ 0 w 5740"/>
                <a:gd name="T11" fmla="*/ 48 h 4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740" h="414">
                  <a:moveTo>
                    <a:pt x="0" y="48"/>
                  </a:moveTo>
                  <a:lnTo>
                    <a:pt x="5740" y="414"/>
                  </a:lnTo>
                  <a:lnTo>
                    <a:pt x="5740" y="402"/>
                  </a:lnTo>
                  <a:lnTo>
                    <a:pt x="0" y="0"/>
                  </a:lnTo>
                  <a:lnTo>
                    <a:pt x="0" y="48"/>
                  </a:lnTo>
                  <a:lnTo>
                    <a:pt x="0" y="4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29" name="Freeform 33"/>
            <p:cNvSpPr>
              <a:spLocks/>
            </p:cNvSpPr>
            <p:nvPr/>
          </p:nvSpPr>
          <p:spPr bwMode="hidden">
            <a:xfrm>
              <a:off x="1297" y="0"/>
              <a:ext cx="4457" cy="3177"/>
            </a:xfrm>
            <a:custGeom>
              <a:avLst/>
              <a:gdLst>
                <a:gd name="T0" fmla="*/ 0 w 4448"/>
                <a:gd name="T1" fmla="*/ 0 h 3177"/>
                <a:gd name="T2" fmla="*/ 4448 w 4448"/>
                <a:gd name="T3" fmla="*/ 3177 h 3177"/>
                <a:gd name="T4" fmla="*/ 4448 w 4448"/>
                <a:gd name="T5" fmla="*/ 3153 h 3177"/>
                <a:gd name="T6" fmla="*/ 125 w 4448"/>
                <a:gd name="T7" fmla="*/ 0 h 3177"/>
                <a:gd name="T8" fmla="*/ 0 w 4448"/>
                <a:gd name="T9" fmla="*/ 0 h 3177"/>
                <a:gd name="T10" fmla="*/ 0 w 4448"/>
                <a:gd name="T11" fmla="*/ 0 h 317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4448" h="3177">
                  <a:moveTo>
                    <a:pt x="0" y="0"/>
                  </a:moveTo>
                  <a:lnTo>
                    <a:pt x="4448" y="3177"/>
                  </a:lnTo>
                  <a:lnTo>
                    <a:pt x="4448" y="3153"/>
                  </a:lnTo>
                  <a:lnTo>
                    <a:pt x="125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4862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0" name="Freeform 34"/>
            <p:cNvSpPr>
              <a:spLocks/>
            </p:cNvSpPr>
            <p:nvPr/>
          </p:nvSpPr>
          <p:spPr bwMode="hidden">
            <a:xfrm>
              <a:off x="3321" y="0"/>
              <a:ext cx="2433" cy="2614"/>
            </a:xfrm>
            <a:custGeom>
              <a:avLst/>
              <a:gdLst>
                <a:gd name="T0" fmla="*/ 0 w 2428"/>
                <a:gd name="T1" fmla="*/ 0 h 2614"/>
                <a:gd name="T2" fmla="*/ 2428 w 2428"/>
                <a:gd name="T3" fmla="*/ 2614 h 2614"/>
                <a:gd name="T4" fmla="*/ 2428 w 2428"/>
                <a:gd name="T5" fmla="*/ 2608 h 2614"/>
                <a:gd name="T6" fmla="*/ 66 w 2428"/>
                <a:gd name="T7" fmla="*/ 0 h 2614"/>
                <a:gd name="T8" fmla="*/ 0 w 2428"/>
                <a:gd name="T9" fmla="*/ 0 h 2614"/>
                <a:gd name="T10" fmla="*/ 0 w 2428"/>
                <a:gd name="T11" fmla="*/ 0 h 26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2428" h="2614">
                  <a:moveTo>
                    <a:pt x="0" y="0"/>
                  </a:moveTo>
                  <a:lnTo>
                    <a:pt x="2428" y="2614"/>
                  </a:lnTo>
                  <a:lnTo>
                    <a:pt x="2428" y="2608"/>
                  </a:lnTo>
                  <a:lnTo>
                    <a:pt x="66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1" name="Freeform 35"/>
            <p:cNvSpPr>
              <a:spLocks/>
            </p:cNvSpPr>
            <p:nvPr/>
          </p:nvSpPr>
          <p:spPr bwMode="hidden">
            <a:xfrm>
              <a:off x="3950" y="0"/>
              <a:ext cx="1804" cy="2464"/>
            </a:xfrm>
            <a:custGeom>
              <a:avLst/>
              <a:gdLst>
                <a:gd name="T0" fmla="*/ 485 w 1800"/>
                <a:gd name="T1" fmla="*/ 0 h 2464"/>
                <a:gd name="T2" fmla="*/ 0 w 1800"/>
                <a:gd name="T3" fmla="*/ 0 h 2464"/>
                <a:gd name="T4" fmla="*/ 1800 w 1800"/>
                <a:gd name="T5" fmla="*/ 2464 h 2464"/>
                <a:gd name="T6" fmla="*/ 1800 w 1800"/>
                <a:gd name="T7" fmla="*/ 2248 h 2464"/>
                <a:gd name="T8" fmla="*/ 1794 w 1800"/>
                <a:gd name="T9" fmla="*/ 2248 h 2464"/>
                <a:gd name="T10" fmla="*/ 485 w 1800"/>
                <a:gd name="T11" fmla="*/ 0 h 2464"/>
                <a:gd name="T12" fmla="*/ 485 w 1800"/>
                <a:gd name="T13" fmla="*/ 0 h 246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</a:cxnLst>
              <a:rect l="0" t="0" r="r" b="b"/>
              <a:pathLst>
                <a:path w="1800" h="2464">
                  <a:moveTo>
                    <a:pt x="485" y="0"/>
                  </a:moveTo>
                  <a:lnTo>
                    <a:pt x="0" y="0"/>
                  </a:lnTo>
                  <a:lnTo>
                    <a:pt x="1800" y="2464"/>
                  </a:lnTo>
                  <a:lnTo>
                    <a:pt x="1800" y="2248"/>
                  </a:lnTo>
                  <a:lnTo>
                    <a:pt x="1794" y="2248"/>
                  </a:lnTo>
                  <a:lnTo>
                    <a:pt x="485" y="0"/>
                  </a:lnTo>
                  <a:lnTo>
                    <a:pt x="485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>
                    <a:gamma/>
                    <a:shade val="78824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2" name="Freeform 36"/>
            <p:cNvSpPr>
              <a:spLocks/>
            </p:cNvSpPr>
            <p:nvPr/>
          </p:nvSpPr>
          <p:spPr bwMode="hidden">
            <a:xfrm>
              <a:off x="4519" y="0"/>
              <a:ext cx="1235" cy="2074"/>
            </a:xfrm>
            <a:custGeom>
              <a:avLst/>
              <a:gdLst>
                <a:gd name="T0" fmla="*/ 0 w 1232"/>
                <a:gd name="T1" fmla="*/ 0 h 2074"/>
                <a:gd name="T2" fmla="*/ 1232 w 1232"/>
                <a:gd name="T3" fmla="*/ 2074 h 2074"/>
                <a:gd name="T4" fmla="*/ 1232 w 1232"/>
                <a:gd name="T5" fmla="*/ 2038 h 2074"/>
                <a:gd name="T6" fmla="*/ 42 w 1232"/>
                <a:gd name="T7" fmla="*/ 0 h 2074"/>
                <a:gd name="T8" fmla="*/ 0 w 1232"/>
                <a:gd name="T9" fmla="*/ 0 h 2074"/>
                <a:gd name="T10" fmla="*/ 0 w 1232"/>
                <a:gd name="T11" fmla="*/ 0 h 20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232" h="2074">
                  <a:moveTo>
                    <a:pt x="0" y="0"/>
                  </a:moveTo>
                  <a:lnTo>
                    <a:pt x="1232" y="2074"/>
                  </a:lnTo>
                  <a:lnTo>
                    <a:pt x="1232" y="2038"/>
                  </a:lnTo>
                  <a:lnTo>
                    <a:pt x="42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57647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3" name="Freeform 37"/>
            <p:cNvSpPr>
              <a:spLocks/>
            </p:cNvSpPr>
            <p:nvPr/>
          </p:nvSpPr>
          <p:spPr bwMode="hidden">
            <a:xfrm>
              <a:off x="4694" y="0"/>
              <a:ext cx="1060" cy="1936"/>
            </a:xfrm>
            <a:custGeom>
              <a:avLst/>
              <a:gdLst>
                <a:gd name="T0" fmla="*/ 0 w 1058"/>
                <a:gd name="T1" fmla="*/ 0 h 1936"/>
                <a:gd name="T2" fmla="*/ 1058 w 1058"/>
                <a:gd name="T3" fmla="*/ 1936 h 1936"/>
                <a:gd name="T4" fmla="*/ 1058 w 1058"/>
                <a:gd name="T5" fmla="*/ 1930 h 1936"/>
                <a:gd name="T6" fmla="*/ 54 w 1058"/>
                <a:gd name="T7" fmla="*/ 0 h 1936"/>
                <a:gd name="T8" fmla="*/ 0 w 1058"/>
                <a:gd name="T9" fmla="*/ 0 h 1936"/>
                <a:gd name="T10" fmla="*/ 0 w 1058"/>
                <a:gd name="T11" fmla="*/ 0 h 19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1058" h="1936">
                  <a:moveTo>
                    <a:pt x="0" y="0"/>
                  </a:moveTo>
                  <a:lnTo>
                    <a:pt x="1058" y="1936"/>
                  </a:lnTo>
                  <a:lnTo>
                    <a:pt x="1058" y="1930"/>
                  </a:lnTo>
                  <a:lnTo>
                    <a:pt x="54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2549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sp>
          <p:nvSpPr>
            <p:cNvPr id="4134" name="Freeform 38"/>
            <p:cNvSpPr>
              <a:spLocks/>
            </p:cNvSpPr>
            <p:nvPr/>
          </p:nvSpPr>
          <p:spPr bwMode="hidden">
            <a:xfrm>
              <a:off x="4981" y="0"/>
              <a:ext cx="773" cy="1487"/>
            </a:xfrm>
            <a:custGeom>
              <a:avLst/>
              <a:gdLst>
                <a:gd name="T0" fmla="*/ 771 w 771"/>
                <a:gd name="T1" fmla="*/ 1433 h 1487"/>
                <a:gd name="T2" fmla="*/ 42 w 771"/>
                <a:gd name="T3" fmla="*/ 0 h 1487"/>
                <a:gd name="T4" fmla="*/ 0 w 771"/>
                <a:gd name="T5" fmla="*/ 0 h 1487"/>
                <a:gd name="T6" fmla="*/ 771 w 771"/>
                <a:gd name="T7" fmla="*/ 1487 h 1487"/>
                <a:gd name="T8" fmla="*/ 771 w 771"/>
                <a:gd name="T9" fmla="*/ 1433 h 1487"/>
                <a:gd name="T10" fmla="*/ 771 w 771"/>
                <a:gd name="T11" fmla="*/ 1433 h 1487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771" h="1487">
                  <a:moveTo>
                    <a:pt x="771" y="1433"/>
                  </a:moveTo>
                  <a:lnTo>
                    <a:pt x="42" y="0"/>
                  </a:lnTo>
                  <a:lnTo>
                    <a:pt x="0" y="0"/>
                  </a:lnTo>
                  <a:lnTo>
                    <a:pt x="771" y="1487"/>
                  </a:lnTo>
                  <a:lnTo>
                    <a:pt x="771" y="1433"/>
                  </a:lnTo>
                  <a:lnTo>
                    <a:pt x="771" y="1433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78824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cs-CZ"/>
            </a:p>
          </p:txBody>
        </p:sp>
        <p:grpSp>
          <p:nvGrpSpPr>
            <p:cNvPr id="4135" name="Group 39"/>
            <p:cNvGrpSpPr>
              <a:grpSpLocks/>
            </p:cNvGrpSpPr>
            <p:nvPr userDrawn="1"/>
          </p:nvGrpSpPr>
          <p:grpSpPr bwMode="auto">
            <a:xfrm>
              <a:off x="0" y="1632"/>
              <a:ext cx="5758" cy="1858"/>
              <a:chOff x="0" y="1632"/>
              <a:chExt cx="5758" cy="1858"/>
            </a:xfrm>
          </p:grpSpPr>
          <p:sp>
            <p:nvSpPr>
              <p:cNvPr id="4136" name="Freeform 40"/>
              <p:cNvSpPr>
                <a:spLocks/>
              </p:cNvSpPr>
              <p:nvPr/>
            </p:nvSpPr>
            <p:spPr bwMode="hidden">
              <a:xfrm>
                <a:off x="0" y="1632"/>
                <a:ext cx="3670" cy="1313"/>
              </a:xfrm>
              <a:custGeom>
                <a:avLst/>
                <a:gdLst>
                  <a:gd name="T0" fmla="*/ 0 w 3659"/>
                  <a:gd name="T1" fmla="*/ 0 h 1313"/>
                  <a:gd name="T2" fmla="*/ 0 w 3659"/>
                  <a:gd name="T3" fmla="*/ 366 h 1313"/>
                  <a:gd name="T4" fmla="*/ 3635 w 3659"/>
                  <a:gd name="T5" fmla="*/ 1313 h 1313"/>
                  <a:gd name="T6" fmla="*/ 3647 w 3659"/>
                  <a:gd name="T7" fmla="*/ 1235 h 1313"/>
                  <a:gd name="T8" fmla="*/ 3659 w 3659"/>
                  <a:gd name="T9" fmla="*/ 1163 h 1313"/>
                  <a:gd name="T10" fmla="*/ 0 w 3659"/>
                  <a:gd name="T11" fmla="*/ 0 h 1313"/>
                  <a:gd name="T12" fmla="*/ 0 w 3659"/>
                  <a:gd name="T13" fmla="*/ 0 h 1313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3659" h="1313">
                    <a:moveTo>
                      <a:pt x="0" y="0"/>
                    </a:moveTo>
                    <a:lnTo>
                      <a:pt x="0" y="366"/>
                    </a:lnTo>
                    <a:lnTo>
                      <a:pt x="3635" y="1313"/>
                    </a:lnTo>
                    <a:lnTo>
                      <a:pt x="3647" y="1235"/>
                    </a:lnTo>
                    <a:lnTo>
                      <a:pt x="3659" y="1163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72549"/>
                      <a:invGamma/>
                    </a:schemeClr>
                  </a:gs>
                  <a:gs pos="100000">
                    <a:schemeClr val="bg1"/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  <p:sp>
            <p:nvSpPr>
              <p:cNvPr id="4137" name="Freeform 41"/>
              <p:cNvSpPr>
                <a:spLocks/>
              </p:cNvSpPr>
              <p:nvPr/>
            </p:nvSpPr>
            <p:spPr bwMode="hidden">
              <a:xfrm>
                <a:off x="3646" y="2795"/>
                <a:ext cx="2112" cy="695"/>
              </a:xfrm>
              <a:custGeom>
                <a:avLst/>
                <a:gdLst>
                  <a:gd name="T0" fmla="*/ 2105 w 2105"/>
                  <a:gd name="T1" fmla="*/ 665 h 695"/>
                  <a:gd name="T2" fmla="*/ 24 w 2105"/>
                  <a:gd name="T3" fmla="*/ 0 h 695"/>
                  <a:gd name="T4" fmla="*/ 12 w 2105"/>
                  <a:gd name="T5" fmla="*/ 72 h 695"/>
                  <a:gd name="T6" fmla="*/ 0 w 2105"/>
                  <a:gd name="T7" fmla="*/ 150 h 695"/>
                  <a:gd name="T8" fmla="*/ 2105 w 2105"/>
                  <a:gd name="T9" fmla="*/ 695 h 695"/>
                  <a:gd name="T10" fmla="*/ 2105 w 2105"/>
                  <a:gd name="T11" fmla="*/ 665 h 695"/>
                  <a:gd name="T12" fmla="*/ 2105 w 2105"/>
                  <a:gd name="T13" fmla="*/ 665 h 695"/>
                </a:gdLst>
                <a:ahLst/>
                <a:cxnLst>
                  <a:cxn ang="0">
                    <a:pos x="T0" y="T1"/>
                  </a:cxn>
                  <a:cxn ang="0">
                    <a:pos x="T2" y="T3"/>
                  </a:cxn>
                  <a:cxn ang="0">
                    <a:pos x="T4" y="T5"/>
                  </a:cxn>
                  <a:cxn ang="0">
                    <a:pos x="T6" y="T7"/>
                  </a:cxn>
                  <a:cxn ang="0">
                    <a:pos x="T8" y="T9"/>
                  </a:cxn>
                  <a:cxn ang="0">
                    <a:pos x="T10" y="T11"/>
                  </a:cxn>
                  <a:cxn ang="0">
                    <a:pos x="T12" y="T13"/>
                  </a:cxn>
                </a:cxnLst>
                <a:rect l="0" t="0" r="r" b="b"/>
                <a:pathLst>
                  <a:path w="2105" h="695">
                    <a:moveTo>
                      <a:pt x="2105" y="665"/>
                    </a:moveTo>
                    <a:lnTo>
                      <a:pt x="24" y="0"/>
                    </a:lnTo>
                    <a:lnTo>
                      <a:pt x="12" y="72"/>
                    </a:lnTo>
                    <a:lnTo>
                      <a:pt x="0" y="150"/>
                    </a:lnTo>
                    <a:lnTo>
                      <a:pt x="2105" y="695"/>
                    </a:lnTo>
                    <a:lnTo>
                      <a:pt x="2105" y="665"/>
                    </a:lnTo>
                    <a:lnTo>
                      <a:pt x="2105" y="6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tint val="90980"/>
                      <a:invGamma/>
                    </a:schemeClr>
                  </a:gs>
                </a:gsLst>
                <a:lin ang="0" scaled="1"/>
              </a:gra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cs-CZ"/>
              </a:p>
            </p:txBody>
          </p:sp>
        </p:grpSp>
      </p:grpSp>
      <p:sp>
        <p:nvSpPr>
          <p:cNvPr id="4138" name="Rectangle 4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 předlohy nadpisů.</a:t>
            </a:r>
          </a:p>
        </p:txBody>
      </p:sp>
      <p:sp>
        <p:nvSpPr>
          <p:cNvPr id="4139" name="Rectangle 4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altLang="cs-CZ"/>
              <a:t>Klepnutím lze upravit styly předlohy textu.</a:t>
            </a:r>
          </a:p>
          <a:p>
            <a:pPr lvl="1"/>
            <a:r>
              <a:rPr lang="cs-CZ" altLang="cs-CZ"/>
              <a:t>Druhá úroveň</a:t>
            </a:r>
          </a:p>
          <a:p>
            <a:pPr lvl="2"/>
            <a:r>
              <a:rPr lang="cs-CZ" altLang="cs-CZ"/>
              <a:t>Třetí úroveň</a:t>
            </a:r>
          </a:p>
          <a:p>
            <a:pPr lvl="3"/>
            <a:r>
              <a:rPr lang="cs-CZ" altLang="cs-CZ"/>
              <a:t>Čtvrtá úroveň</a:t>
            </a:r>
          </a:p>
          <a:p>
            <a:pPr lvl="4"/>
            <a:r>
              <a:rPr lang="cs-CZ" altLang="cs-CZ"/>
              <a:t>Pátá úroveň</a:t>
            </a:r>
          </a:p>
        </p:txBody>
      </p:sp>
      <p:sp>
        <p:nvSpPr>
          <p:cNvPr id="4140" name="Rectangle 4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1" name="Rectangle 4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4142" name="Rectangle 4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/>
              <a:pPr/>
              <a:t>‹#›</a:t>
            </a:fld>
            <a:endParaRPr lang="cs-CZ" altLang="cs-CZ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  <p:sldLayoutId id="2147483661" r:id="rId12"/>
    <p:sldLayoutId id="2147483662" r:id="rId13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90000"/>
        <a:buFont typeface="Wingdings" panose="05000000000000000000" pitchFamily="2" charset="2"/>
        <a:buBlip>
          <a:blip r:embed="rId15"/>
        </a:buBlip>
        <a:defRPr sz="32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Wingdings" panose="05000000000000000000" pitchFamily="2" charset="2"/>
        <a:buBlip>
          <a:blip r:embed="rId16"/>
        </a:buBlip>
        <a:defRPr sz="24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folHlink"/>
        </a:buClr>
        <a:buSzPct val="90000"/>
        <a:buFont typeface="Wingdings" panose="05000000000000000000" pitchFamily="2" charset="2"/>
        <a:buBlip>
          <a:blip r:embed="rId17"/>
        </a:buBlip>
        <a:defRPr sz="2000" kern="1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cs-CZ" alt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CFE6C791-804F-4A13-BCDD-A8B6AD16041E}" type="slidenum">
              <a:rPr lang="cs-CZ" altLang="cs-CZ" smtClean="0"/>
              <a:pPr/>
              <a:t>‹#›</a:t>
            </a:fld>
            <a:endParaRPr lang="cs-CZ" altLang="cs-CZ"/>
          </a:p>
        </p:txBody>
      </p:sp>
    </p:spTree>
    <p:extLst>
      <p:ext uri="{BB962C8B-B14F-4D97-AF65-F5344CB8AC3E}">
        <p14:creationId xmlns:p14="http://schemas.microsoft.com/office/powerpoint/2010/main" val="7636107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84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  <p:sldLayoutId id="2147483695" r:id="rId12"/>
    <p:sldLayoutId id="2147483696" r:id="rId13"/>
    <p:sldLayoutId id="2147483697" r:id="rId14"/>
    <p:sldLayoutId id="2147483698" r:id="rId15"/>
    <p:sldLayoutId id="2147483699" r:id="rId16"/>
    <p:sldLayoutId id="2147483700" r:id="rId17"/>
    <p:sldLayoutId id="2147483701" r:id="rId18"/>
    <p:sldLayoutId id="2147483702" r:id="rId19"/>
  </p:sldLayoutIdLst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emf"/><Relationship Id="rId2" Type="http://schemas.openxmlformats.org/officeDocument/2006/relationships/oleObject" Target="../embeddings/oleObject20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29.emf"/><Relationship Id="rId4" Type="http://schemas.openxmlformats.org/officeDocument/2006/relationships/oleObject" Target="../embeddings/oleObject21.bin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emf"/><Relationship Id="rId2" Type="http://schemas.openxmlformats.org/officeDocument/2006/relationships/oleObject" Target="../embeddings/oleObject22.bin"/><Relationship Id="rId1" Type="http://schemas.openxmlformats.org/officeDocument/2006/relationships/slideLayout" Target="../slideLayouts/slideLayout1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0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emf"/><Relationship Id="rId2" Type="http://schemas.openxmlformats.org/officeDocument/2006/relationships/oleObject" Target="../embeddings/oleObject23.bin"/><Relationship Id="rId1" Type="http://schemas.openxmlformats.org/officeDocument/2006/relationships/slideLayout" Target="../slideLayouts/slideLayout2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7.bin"/><Relationship Id="rId3" Type="http://schemas.openxmlformats.org/officeDocument/2006/relationships/image" Target="../media/image32.emf"/><Relationship Id="rId7" Type="http://schemas.openxmlformats.org/officeDocument/2006/relationships/image" Target="../media/image34.emf"/><Relationship Id="rId2" Type="http://schemas.openxmlformats.org/officeDocument/2006/relationships/oleObject" Target="../embeddings/oleObject24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26.bin"/><Relationship Id="rId5" Type="http://schemas.openxmlformats.org/officeDocument/2006/relationships/image" Target="../media/image33.emf"/><Relationship Id="rId4" Type="http://schemas.openxmlformats.org/officeDocument/2006/relationships/oleObject" Target="../embeddings/oleObject25.bin"/><Relationship Id="rId9" Type="http://schemas.openxmlformats.org/officeDocument/2006/relationships/image" Target="../media/image35.emf"/></Relationships>
</file>

<file path=ppt/slides/_rels/slide1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1.bin"/><Relationship Id="rId13" Type="http://schemas.openxmlformats.org/officeDocument/2006/relationships/image" Target="../media/image41.emf"/><Relationship Id="rId3" Type="http://schemas.openxmlformats.org/officeDocument/2006/relationships/image" Target="../media/image36.emf"/><Relationship Id="rId7" Type="http://schemas.openxmlformats.org/officeDocument/2006/relationships/image" Target="../media/image38.emf"/><Relationship Id="rId12" Type="http://schemas.openxmlformats.org/officeDocument/2006/relationships/oleObject" Target="../embeddings/oleObject33.bin"/><Relationship Id="rId2" Type="http://schemas.openxmlformats.org/officeDocument/2006/relationships/oleObject" Target="../embeddings/oleObject28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30.bin"/><Relationship Id="rId11" Type="http://schemas.openxmlformats.org/officeDocument/2006/relationships/image" Target="../media/image40.emf"/><Relationship Id="rId5" Type="http://schemas.openxmlformats.org/officeDocument/2006/relationships/image" Target="../media/image37.emf"/><Relationship Id="rId15" Type="http://schemas.openxmlformats.org/officeDocument/2006/relationships/image" Target="../media/image42.emf"/><Relationship Id="rId10" Type="http://schemas.openxmlformats.org/officeDocument/2006/relationships/oleObject" Target="../embeddings/oleObject32.bin"/><Relationship Id="rId4" Type="http://schemas.openxmlformats.org/officeDocument/2006/relationships/oleObject" Target="../embeddings/oleObject29.bin"/><Relationship Id="rId9" Type="http://schemas.openxmlformats.org/officeDocument/2006/relationships/image" Target="../media/image39.emf"/><Relationship Id="rId14" Type="http://schemas.openxmlformats.org/officeDocument/2006/relationships/oleObject" Target="../embeddings/oleObject34.bin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8.bin"/><Relationship Id="rId3" Type="http://schemas.openxmlformats.org/officeDocument/2006/relationships/image" Target="../media/image43.emf"/><Relationship Id="rId7" Type="http://schemas.openxmlformats.org/officeDocument/2006/relationships/image" Target="../media/image45.emf"/><Relationship Id="rId2" Type="http://schemas.openxmlformats.org/officeDocument/2006/relationships/oleObject" Target="../embeddings/oleObject35.bin"/><Relationship Id="rId1" Type="http://schemas.openxmlformats.org/officeDocument/2006/relationships/slideLayout" Target="../slideLayouts/slideLayout31.xml"/><Relationship Id="rId6" Type="http://schemas.openxmlformats.org/officeDocument/2006/relationships/oleObject" Target="../embeddings/oleObject37.bin"/><Relationship Id="rId5" Type="http://schemas.openxmlformats.org/officeDocument/2006/relationships/image" Target="../media/image44.emf"/><Relationship Id="rId4" Type="http://schemas.openxmlformats.org/officeDocument/2006/relationships/oleObject" Target="../embeddings/oleObject36.bin"/><Relationship Id="rId9" Type="http://schemas.openxmlformats.org/officeDocument/2006/relationships/image" Target="../media/image46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7.emf"/><Relationship Id="rId2" Type="http://schemas.openxmlformats.org/officeDocument/2006/relationships/oleObject" Target="../embeddings/oleObject39.bin"/><Relationship Id="rId1" Type="http://schemas.openxmlformats.org/officeDocument/2006/relationships/slideLayout" Target="../slideLayouts/slideLayout15.xml"/><Relationship Id="rId5" Type="http://schemas.openxmlformats.org/officeDocument/2006/relationships/image" Target="../media/image48.emf"/><Relationship Id="rId4" Type="http://schemas.openxmlformats.org/officeDocument/2006/relationships/oleObject" Target="../embeddings/oleObject40.bin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4.bin"/><Relationship Id="rId3" Type="http://schemas.openxmlformats.org/officeDocument/2006/relationships/image" Target="../media/image49.emf"/><Relationship Id="rId7" Type="http://schemas.openxmlformats.org/officeDocument/2006/relationships/image" Target="../media/image51.emf"/><Relationship Id="rId2" Type="http://schemas.openxmlformats.org/officeDocument/2006/relationships/oleObject" Target="../embeddings/oleObject41.bin"/><Relationship Id="rId1" Type="http://schemas.openxmlformats.org/officeDocument/2006/relationships/slideLayout" Target="../slideLayouts/slideLayout20.xml"/><Relationship Id="rId6" Type="http://schemas.openxmlformats.org/officeDocument/2006/relationships/oleObject" Target="../embeddings/oleObject43.bin"/><Relationship Id="rId5" Type="http://schemas.openxmlformats.org/officeDocument/2006/relationships/image" Target="../media/image50.emf"/><Relationship Id="rId4" Type="http://schemas.openxmlformats.org/officeDocument/2006/relationships/oleObject" Target="../embeddings/oleObject42.bin"/><Relationship Id="rId9" Type="http://schemas.openxmlformats.org/officeDocument/2006/relationships/image" Target="../media/image52.emf"/></Relationships>
</file>

<file path=ppt/slides/_rels/slide2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8.bin"/><Relationship Id="rId3" Type="http://schemas.openxmlformats.org/officeDocument/2006/relationships/image" Target="../media/image53.emf"/><Relationship Id="rId7" Type="http://schemas.openxmlformats.org/officeDocument/2006/relationships/image" Target="../media/image55.emf"/><Relationship Id="rId2" Type="http://schemas.openxmlformats.org/officeDocument/2006/relationships/oleObject" Target="../embeddings/oleObject45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47.bin"/><Relationship Id="rId5" Type="http://schemas.openxmlformats.org/officeDocument/2006/relationships/image" Target="../media/image54.emf"/><Relationship Id="rId4" Type="http://schemas.openxmlformats.org/officeDocument/2006/relationships/oleObject" Target="../embeddings/oleObject46.bin"/><Relationship Id="rId9" Type="http://schemas.openxmlformats.org/officeDocument/2006/relationships/image" Target="../media/image56.emf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7.emf"/><Relationship Id="rId2" Type="http://schemas.openxmlformats.org/officeDocument/2006/relationships/oleObject" Target="../embeddings/oleObject49.bin"/><Relationship Id="rId1" Type="http://schemas.openxmlformats.org/officeDocument/2006/relationships/slideLayout" Target="../slideLayouts/slideLayout20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8.emf"/><Relationship Id="rId2" Type="http://schemas.openxmlformats.org/officeDocument/2006/relationships/oleObject" Target="../embeddings/oleObject50.bin"/><Relationship Id="rId1" Type="http://schemas.openxmlformats.org/officeDocument/2006/relationships/slideLayout" Target="../slideLayouts/slideLayout3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29.xml.rels><?xml version="1.0" encoding="UTF-8" standalone="yes"?>
<Relationships xmlns="http://schemas.openxmlformats.org/package/2006/relationships"><Relationship Id="rId8" Type="http://schemas.openxmlformats.org/officeDocument/2006/relationships/image" Target="../media/image60.emf"/><Relationship Id="rId3" Type="http://schemas.openxmlformats.org/officeDocument/2006/relationships/image" Target="../media/image59.emf"/><Relationship Id="rId7" Type="http://schemas.openxmlformats.org/officeDocument/2006/relationships/oleObject" Target="../embeddings/oleObject52.bin"/><Relationship Id="rId2" Type="http://schemas.openxmlformats.org/officeDocument/2006/relationships/oleObject" Target="../embeddings/oleObject51.bin"/><Relationship Id="rId1" Type="http://schemas.openxmlformats.org/officeDocument/2006/relationships/slideLayout" Target="../slideLayouts/slideLayout15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17.xml"/><Relationship Id="rId5" Type="http://schemas.openxmlformats.org/officeDocument/2006/relationships/image" Target="../media/image10.emf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oleObject" Target="../embeddings/oleObject3.bin"/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oleObject" Target="../embeddings/oleObject4.bin"/><Relationship Id="rId1" Type="http://schemas.openxmlformats.org/officeDocument/2006/relationships/slideLayout" Target="../slideLayouts/slideLayout3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8.bin"/><Relationship Id="rId3" Type="http://schemas.openxmlformats.org/officeDocument/2006/relationships/image" Target="../media/image13.emf"/><Relationship Id="rId7" Type="http://schemas.openxmlformats.org/officeDocument/2006/relationships/image" Target="../media/image15.emf"/><Relationship Id="rId2" Type="http://schemas.openxmlformats.org/officeDocument/2006/relationships/oleObject" Target="../embeddings/oleObject5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7.bin"/><Relationship Id="rId5" Type="http://schemas.openxmlformats.org/officeDocument/2006/relationships/image" Target="../media/image14.emf"/><Relationship Id="rId4" Type="http://schemas.openxmlformats.org/officeDocument/2006/relationships/oleObject" Target="../embeddings/oleObject6.bin"/><Relationship Id="rId9" Type="http://schemas.openxmlformats.org/officeDocument/2006/relationships/image" Target="../media/image16.em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emf"/><Relationship Id="rId7" Type="http://schemas.openxmlformats.org/officeDocument/2006/relationships/image" Target="../media/image19.e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8.emf"/><Relationship Id="rId4" Type="http://schemas.openxmlformats.org/officeDocument/2006/relationships/oleObject" Target="../embeddings/oleObject10.bin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5.bin"/><Relationship Id="rId13" Type="http://schemas.openxmlformats.org/officeDocument/2006/relationships/image" Target="../media/image25.emf"/><Relationship Id="rId3" Type="http://schemas.openxmlformats.org/officeDocument/2006/relationships/image" Target="../media/image20.emf"/><Relationship Id="rId7" Type="http://schemas.openxmlformats.org/officeDocument/2006/relationships/image" Target="../media/image22.emf"/><Relationship Id="rId12" Type="http://schemas.openxmlformats.org/officeDocument/2006/relationships/oleObject" Target="../embeddings/oleObject17.bin"/><Relationship Id="rId2" Type="http://schemas.openxmlformats.org/officeDocument/2006/relationships/oleObject" Target="../embeddings/oleObject12.bin"/><Relationship Id="rId1" Type="http://schemas.openxmlformats.org/officeDocument/2006/relationships/slideLayout" Target="../slideLayouts/slideLayout15.xml"/><Relationship Id="rId6" Type="http://schemas.openxmlformats.org/officeDocument/2006/relationships/oleObject" Target="../embeddings/oleObject14.bin"/><Relationship Id="rId11" Type="http://schemas.openxmlformats.org/officeDocument/2006/relationships/image" Target="../media/image24.emf"/><Relationship Id="rId5" Type="http://schemas.openxmlformats.org/officeDocument/2006/relationships/image" Target="../media/image21.emf"/><Relationship Id="rId15" Type="http://schemas.openxmlformats.org/officeDocument/2006/relationships/image" Target="../media/image26.emf"/><Relationship Id="rId10" Type="http://schemas.openxmlformats.org/officeDocument/2006/relationships/oleObject" Target="../embeddings/oleObject16.bin"/><Relationship Id="rId4" Type="http://schemas.openxmlformats.org/officeDocument/2006/relationships/oleObject" Target="../embeddings/oleObject13.bin"/><Relationship Id="rId9" Type="http://schemas.openxmlformats.org/officeDocument/2006/relationships/image" Target="../media/image23.emf"/><Relationship Id="rId14" Type="http://schemas.openxmlformats.org/officeDocument/2006/relationships/oleObject" Target="../embeddings/oleObject18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emf"/><Relationship Id="rId2" Type="http://schemas.openxmlformats.org/officeDocument/2006/relationships/oleObject" Target="../embeddings/oleObject19.bin"/><Relationship Id="rId1" Type="http://schemas.openxmlformats.org/officeDocument/2006/relationships/slideLayout" Target="../slideLayouts/slideLayout3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cs-CZ" altLang="cs-CZ" dirty="0"/>
              <a:t>Základy finanční ho managementu</a:t>
            </a:r>
          </a:p>
        </p:txBody>
      </p:sp>
      <p:sp>
        <p:nvSpPr>
          <p:cNvPr id="10244" name="Rectangle 4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altLang="cs-CZ" b="1" dirty="0">
                <a:effectLst/>
              </a:rPr>
              <a:t>Dlouhodobé financování, obligace, akcie</a:t>
            </a:r>
          </a:p>
        </p:txBody>
      </p:sp>
      <p:sp>
        <p:nvSpPr>
          <p:cNvPr id="4" name="Rectangle 44"/>
          <p:cNvSpPr>
            <a:spLocks noGrp="1" noChangeArrowheads="1"/>
          </p:cNvSpPr>
          <p:nvPr>
            <p:ph type="dt" sz="half" idx="10"/>
          </p:nvPr>
        </p:nvSpPr>
        <p:spPr>
          <a:xfrm>
            <a:off x="0" y="6400800"/>
            <a:ext cx="4762500" cy="457200"/>
          </a:xfrm>
        </p:spPr>
        <p:txBody>
          <a:bodyPr/>
          <a:lstStyle/>
          <a:p>
            <a:r>
              <a:rPr lang="cs-CZ" altLang="cs-CZ" dirty="0"/>
              <a:t>FEL ČVUT, katedra ekonomiky, manažerství a humanitních věd</a:t>
            </a:r>
          </a:p>
        </p:txBody>
      </p:sp>
      <p:sp>
        <p:nvSpPr>
          <p:cNvPr id="5" name="Rectangle 45"/>
          <p:cNvSpPr>
            <a:spLocks noGrp="1" noChangeArrowheads="1"/>
          </p:cNvSpPr>
          <p:nvPr>
            <p:ph type="ftr" sz="quarter" idx="11"/>
          </p:nvPr>
        </p:nvSpPr>
        <p:spPr>
          <a:xfrm>
            <a:off x="6248400" y="6400800"/>
            <a:ext cx="2895600" cy="457200"/>
          </a:xfrm>
        </p:spPr>
        <p:txBody>
          <a:bodyPr/>
          <a:lstStyle/>
          <a:p>
            <a:r>
              <a:rPr lang="en-US" altLang="cs-CZ" dirty="0"/>
              <a:t>©</a:t>
            </a:r>
            <a:r>
              <a:rPr lang="cs-CZ" altLang="cs-CZ" dirty="0"/>
              <a:t> Oldřich Starý, 2024</a:t>
            </a:r>
            <a:endParaRPr lang="en-US" altLang="cs-CZ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5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Dělení zisku (výnosu)</a:t>
            </a:r>
          </a:p>
        </p:txBody>
      </p:sp>
      <p:graphicFrame>
        <p:nvGraphicFramePr>
          <p:cNvPr id="192526" name="Object 14"/>
          <p:cNvGraphicFramePr>
            <a:graphicFrameLocks noGrp="1" noChangeAspect="1"/>
          </p:cNvGraphicFramePr>
          <p:nvPr>
            <p:ph idx="1"/>
          </p:nvPr>
        </p:nvGraphicFramePr>
        <p:xfrm>
          <a:off x="1116013" y="5445125"/>
          <a:ext cx="1727200" cy="576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533160" imgH="177480" progId="Equation.3">
                  <p:embed/>
                </p:oleObj>
              </mc:Choice>
              <mc:Fallback>
                <p:oleObj name="Rovnice" r:id="rId2" imgW="533160" imgH="177480" progId="Equation.3">
                  <p:embed/>
                  <p:pic>
                    <p:nvPicPr>
                      <p:cNvPr id="192526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5445125"/>
                        <a:ext cx="1727200" cy="576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2517" name="Text Box 5"/>
          <p:cNvSpPr txBox="1">
            <a:spLocks noChangeArrowheads="1"/>
          </p:cNvSpPr>
          <p:nvPr/>
        </p:nvSpPr>
        <p:spPr bwMode="auto">
          <a:xfrm>
            <a:off x="1619250" y="1628775"/>
            <a:ext cx="5903913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EPS = výnos (zisk) na jednu akcii</a:t>
            </a:r>
          </a:p>
        </p:txBody>
      </p:sp>
      <p:sp>
        <p:nvSpPr>
          <p:cNvPr id="192518" name="Line 6"/>
          <p:cNvSpPr>
            <a:spLocks noChangeShapeType="1"/>
          </p:cNvSpPr>
          <p:nvPr/>
        </p:nvSpPr>
        <p:spPr bwMode="auto">
          <a:xfrm flipH="1">
            <a:off x="2268538" y="2205038"/>
            <a:ext cx="2303462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19" name="Text Box 7"/>
          <p:cNvSpPr txBox="1">
            <a:spLocks noChangeArrowheads="1"/>
          </p:cNvSpPr>
          <p:nvPr/>
        </p:nvSpPr>
        <p:spPr bwMode="auto">
          <a:xfrm>
            <a:off x="250825" y="3429000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ponechat ve firmě</a:t>
            </a:r>
          </a:p>
        </p:txBody>
      </p:sp>
      <p:sp>
        <p:nvSpPr>
          <p:cNvPr id="192520" name="Text Box 8"/>
          <p:cNvSpPr txBox="1">
            <a:spLocks noChangeArrowheads="1"/>
          </p:cNvSpPr>
          <p:nvPr/>
        </p:nvSpPr>
        <p:spPr bwMode="auto">
          <a:xfrm>
            <a:off x="4859338" y="3429000"/>
            <a:ext cx="38163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rozdělit mezi majitele</a:t>
            </a:r>
          </a:p>
        </p:txBody>
      </p:sp>
      <p:sp>
        <p:nvSpPr>
          <p:cNvPr id="192521" name="Line 9"/>
          <p:cNvSpPr>
            <a:spLocks noChangeShapeType="1"/>
          </p:cNvSpPr>
          <p:nvPr/>
        </p:nvSpPr>
        <p:spPr bwMode="auto">
          <a:xfrm>
            <a:off x="4572000" y="2205038"/>
            <a:ext cx="2232025" cy="12239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2" name="Line 10"/>
          <p:cNvSpPr>
            <a:spLocks noChangeShapeType="1"/>
          </p:cNvSpPr>
          <p:nvPr/>
        </p:nvSpPr>
        <p:spPr bwMode="auto">
          <a:xfrm>
            <a:off x="1979613" y="40052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3" name="Text Box 11"/>
          <p:cNvSpPr txBox="1">
            <a:spLocks noChangeArrowheads="1"/>
          </p:cNvSpPr>
          <p:nvPr/>
        </p:nvSpPr>
        <p:spPr bwMode="auto">
          <a:xfrm>
            <a:off x="323850" y="4365625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aktivační poměr a</a:t>
            </a:r>
          </a:p>
        </p:txBody>
      </p:sp>
      <p:sp>
        <p:nvSpPr>
          <p:cNvPr id="192524" name="Line 12"/>
          <p:cNvSpPr>
            <a:spLocks noChangeShapeType="1"/>
          </p:cNvSpPr>
          <p:nvPr/>
        </p:nvSpPr>
        <p:spPr bwMode="auto">
          <a:xfrm>
            <a:off x="6732588" y="4005263"/>
            <a:ext cx="0" cy="360362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2525" name="Text Box 13"/>
          <p:cNvSpPr txBox="1">
            <a:spLocks noChangeArrowheads="1"/>
          </p:cNvSpPr>
          <p:nvPr/>
        </p:nvSpPr>
        <p:spPr bwMode="auto">
          <a:xfrm>
            <a:off x="5076825" y="4365625"/>
            <a:ext cx="338455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výplatní poměr v</a:t>
            </a:r>
          </a:p>
        </p:txBody>
      </p:sp>
      <p:graphicFrame>
        <p:nvGraphicFramePr>
          <p:cNvPr id="192528" name="Object 16"/>
          <p:cNvGraphicFramePr>
            <a:graphicFrameLocks noChangeAspect="1"/>
          </p:cNvGraphicFramePr>
          <p:nvPr/>
        </p:nvGraphicFramePr>
        <p:xfrm>
          <a:off x="5867400" y="5157788"/>
          <a:ext cx="1665288" cy="1147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571320" imgH="393480" progId="Equation.3">
                  <p:embed/>
                </p:oleObj>
              </mc:Choice>
              <mc:Fallback>
                <p:oleObj name="Rovnice" r:id="rId4" imgW="571320" imgH="393480" progId="Equation.3">
                  <p:embed/>
                  <p:pic>
                    <p:nvPicPr>
                      <p:cNvPr id="192528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5157788"/>
                        <a:ext cx="1665288" cy="1147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999711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25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25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1925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2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192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92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92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6" dur="500"/>
                                        <p:tgtEl>
                                          <p:spTgt spid="192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500"/>
                                        <p:tgtEl>
                                          <p:spTgt spid="192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192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500"/>
                                        <p:tgtEl>
                                          <p:spTgt spid="192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925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925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925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925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2517" grpId="0" animBg="1"/>
      <p:bldP spid="192519" grpId="0" animBg="1"/>
      <p:bldP spid="192520" grpId="0" animBg="1"/>
      <p:bldP spid="192523" grpId="0" animBg="1"/>
      <p:bldP spid="19252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589" name="Text Box 5"/>
          <p:cNvSpPr txBox="1">
            <a:spLocks noChangeArrowheads="1"/>
          </p:cNvSpPr>
          <p:nvPr/>
        </p:nvSpPr>
        <p:spPr bwMode="auto">
          <a:xfrm>
            <a:off x="395288" y="549275"/>
            <a:ext cx="590391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ROE = výnos z vlastního jmění</a:t>
            </a:r>
          </a:p>
        </p:txBody>
      </p:sp>
      <p:sp>
        <p:nvSpPr>
          <p:cNvPr id="195590" name="Text Box 6"/>
          <p:cNvSpPr txBox="1">
            <a:spLocks noChangeArrowheads="1"/>
          </p:cNvSpPr>
          <p:nvPr/>
        </p:nvSpPr>
        <p:spPr bwMode="auto">
          <a:xfrm>
            <a:off x="395288" y="1268413"/>
            <a:ext cx="8424862" cy="37226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chemeClr val="tx1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Určete míru tržní kapitalizace r pro firmu DEZA, a. s., když víte, že současná cena akcie je 2140 Kč. Akcionáři očekávají stejnou dividendu jako v předcházejících letech (200 Kč). Firma obvykle reinvestuje 55% svých výnosů. Za posledních 5 let měla firma průměrný výnos 15% (měřeno k vlastnímu jmění firmy).</a:t>
            </a:r>
          </a:p>
        </p:txBody>
      </p:sp>
      <p:sp>
        <p:nvSpPr>
          <p:cNvPr id="195591" name="Text Box 7"/>
          <p:cNvSpPr txBox="1">
            <a:spLocks noChangeArrowheads="1"/>
          </p:cNvSpPr>
          <p:nvPr/>
        </p:nvSpPr>
        <p:spPr bwMode="auto">
          <a:xfrm>
            <a:off x="468313" y="5229225"/>
            <a:ext cx="5903912" cy="161607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Předpoklady: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a aktivační poměr se nezmění!</a:t>
            </a:r>
          </a:p>
        </p:txBody>
      </p:sp>
    </p:spTree>
    <p:extLst>
      <p:ext uri="{BB962C8B-B14F-4D97-AF65-F5344CB8AC3E}">
        <p14:creationId xmlns:p14="http://schemas.microsoft.com/office/powerpoint/2010/main" val="28941360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55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55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55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955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5590" grpId="0"/>
      <p:bldP spid="19559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763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Výpočet růstu dividend g:</a:t>
            </a:r>
          </a:p>
        </p:txBody>
      </p:sp>
      <p:graphicFrame>
        <p:nvGraphicFramePr>
          <p:cNvPr id="197669" name="Object 37"/>
          <p:cNvGraphicFramePr>
            <a:graphicFrameLocks noGrp="1" noChangeAspect="1"/>
          </p:cNvGraphicFramePr>
          <p:nvPr>
            <p:ph idx="1"/>
          </p:nvPr>
        </p:nvGraphicFramePr>
        <p:xfrm>
          <a:off x="2627313" y="476250"/>
          <a:ext cx="3887787" cy="1036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761760" imgH="203040" progId="Equation.3">
                  <p:embed/>
                </p:oleObj>
              </mc:Choice>
              <mc:Fallback>
                <p:oleObj name="Rovnice" r:id="rId2" imgW="761760" imgH="203040" progId="Equation.3">
                  <p:embed/>
                  <p:pic>
                    <p:nvPicPr>
                      <p:cNvPr id="197669" name="Object 3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313" y="476250"/>
                        <a:ext cx="3887787" cy="1036638"/>
                      </a:xfrm>
                      <a:prstGeom prst="rect">
                        <a:avLst/>
                      </a:prstGeom>
                      <a:solidFill>
                        <a:srgbClr val="000000"/>
                      </a:solidFill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7637" name="Text Box 5"/>
          <p:cNvSpPr txBox="1">
            <a:spLocks noChangeArrowheads="1"/>
          </p:cNvSpPr>
          <p:nvPr/>
        </p:nvSpPr>
        <p:spPr bwMode="auto">
          <a:xfrm>
            <a:off x="468313" y="1773238"/>
            <a:ext cx="338455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Firma vydělá 15% z vlastního jmění</a:t>
            </a:r>
          </a:p>
        </p:txBody>
      </p:sp>
      <p:sp>
        <p:nvSpPr>
          <p:cNvPr id="197638" name="Line 6"/>
          <p:cNvSpPr>
            <a:spLocks noChangeShapeType="1"/>
          </p:cNvSpPr>
          <p:nvPr/>
        </p:nvSpPr>
        <p:spPr bwMode="auto">
          <a:xfrm>
            <a:off x="3852863" y="2278063"/>
            <a:ext cx="7921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39" name="Text Box 7"/>
          <p:cNvSpPr txBox="1">
            <a:spLocks noChangeArrowheads="1"/>
          </p:cNvSpPr>
          <p:nvPr/>
        </p:nvSpPr>
        <p:spPr bwMode="auto">
          <a:xfrm>
            <a:off x="4645025" y="1990725"/>
            <a:ext cx="3887788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 toho 55% reinvestuje</a:t>
            </a:r>
          </a:p>
        </p:txBody>
      </p:sp>
      <p:sp>
        <p:nvSpPr>
          <p:cNvPr id="197640" name="Text Box 8"/>
          <p:cNvSpPr txBox="1">
            <a:spLocks noChangeArrowheads="1"/>
          </p:cNvSpPr>
          <p:nvPr/>
        </p:nvSpPr>
        <p:spPr bwMode="auto">
          <a:xfrm>
            <a:off x="541338" y="3286125"/>
            <a:ext cx="7848600" cy="547688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se zvýší o 0,15 x 0,55 = 8,25%</a:t>
            </a:r>
          </a:p>
        </p:txBody>
      </p:sp>
      <p:sp>
        <p:nvSpPr>
          <p:cNvPr id="197641" name="Text Box 9"/>
          <p:cNvSpPr txBox="1">
            <a:spLocks noChangeArrowheads="1"/>
          </p:cNvSpPr>
          <p:nvPr/>
        </p:nvSpPr>
        <p:spPr bwMode="auto">
          <a:xfrm>
            <a:off x="541338" y="4222750"/>
            <a:ext cx="7921625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protože výnos z vlastního jmění je konstantní, zvýší se celkový výnos o 8,25%</a:t>
            </a:r>
          </a:p>
        </p:txBody>
      </p:sp>
      <p:sp>
        <p:nvSpPr>
          <p:cNvPr id="197642" name="Text Box 10"/>
          <p:cNvSpPr txBox="1">
            <a:spLocks noChangeArrowheads="1"/>
          </p:cNvSpPr>
          <p:nvPr/>
        </p:nvSpPr>
        <p:spPr bwMode="auto">
          <a:xfrm>
            <a:off x="541338" y="5518150"/>
            <a:ext cx="7848600" cy="974725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protože výplatní poměr je také konstantní, zvýší se vyplacená dividenda také o 8,25%</a:t>
            </a:r>
          </a:p>
        </p:txBody>
      </p:sp>
      <p:sp>
        <p:nvSpPr>
          <p:cNvPr id="197643" name="Line 11"/>
          <p:cNvSpPr>
            <a:spLocks noChangeShapeType="1"/>
          </p:cNvSpPr>
          <p:nvPr/>
        </p:nvSpPr>
        <p:spPr bwMode="auto">
          <a:xfrm>
            <a:off x="8532813" y="2278063"/>
            <a:ext cx="433387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4" name="Line 12"/>
          <p:cNvSpPr>
            <a:spLocks noChangeShapeType="1"/>
          </p:cNvSpPr>
          <p:nvPr/>
        </p:nvSpPr>
        <p:spPr bwMode="auto">
          <a:xfrm>
            <a:off x="8966200" y="22780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5" name="Line 13"/>
          <p:cNvSpPr>
            <a:spLocks noChangeShapeType="1"/>
          </p:cNvSpPr>
          <p:nvPr/>
        </p:nvSpPr>
        <p:spPr bwMode="auto">
          <a:xfrm flipH="1">
            <a:off x="73025" y="2925763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6" name="Line 14"/>
          <p:cNvSpPr>
            <a:spLocks noChangeShapeType="1"/>
          </p:cNvSpPr>
          <p:nvPr/>
        </p:nvSpPr>
        <p:spPr bwMode="auto">
          <a:xfrm>
            <a:off x="73025" y="2925763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47" name="Line 15"/>
          <p:cNvSpPr>
            <a:spLocks noChangeShapeType="1"/>
          </p:cNvSpPr>
          <p:nvPr/>
        </p:nvSpPr>
        <p:spPr bwMode="auto">
          <a:xfrm>
            <a:off x="73025" y="3573463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58" name="Line 26"/>
          <p:cNvSpPr>
            <a:spLocks noChangeShapeType="1"/>
          </p:cNvSpPr>
          <p:nvPr/>
        </p:nvSpPr>
        <p:spPr bwMode="auto">
          <a:xfrm>
            <a:off x="8389938" y="3430588"/>
            <a:ext cx="576262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59" name="Line 27"/>
          <p:cNvSpPr>
            <a:spLocks noChangeShapeType="1"/>
          </p:cNvSpPr>
          <p:nvPr/>
        </p:nvSpPr>
        <p:spPr bwMode="auto">
          <a:xfrm>
            <a:off x="8966200" y="34305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0" name="Line 28"/>
          <p:cNvSpPr>
            <a:spLocks noChangeShapeType="1"/>
          </p:cNvSpPr>
          <p:nvPr/>
        </p:nvSpPr>
        <p:spPr bwMode="auto">
          <a:xfrm flipH="1">
            <a:off x="73025" y="4078288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1" name="Line 29"/>
          <p:cNvSpPr>
            <a:spLocks noChangeShapeType="1"/>
          </p:cNvSpPr>
          <p:nvPr/>
        </p:nvSpPr>
        <p:spPr bwMode="auto">
          <a:xfrm>
            <a:off x="73025" y="40782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2" name="Line 30"/>
          <p:cNvSpPr>
            <a:spLocks noChangeShapeType="1"/>
          </p:cNvSpPr>
          <p:nvPr/>
        </p:nvSpPr>
        <p:spPr bwMode="auto">
          <a:xfrm>
            <a:off x="73025" y="472598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4" name="Line 32"/>
          <p:cNvSpPr>
            <a:spLocks noChangeShapeType="1"/>
          </p:cNvSpPr>
          <p:nvPr/>
        </p:nvSpPr>
        <p:spPr bwMode="auto">
          <a:xfrm>
            <a:off x="8461375" y="4725988"/>
            <a:ext cx="50482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5" name="Line 33"/>
          <p:cNvSpPr>
            <a:spLocks noChangeShapeType="1"/>
          </p:cNvSpPr>
          <p:nvPr/>
        </p:nvSpPr>
        <p:spPr bwMode="auto">
          <a:xfrm>
            <a:off x="8966200" y="47259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6" name="Line 34"/>
          <p:cNvSpPr>
            <a:spLocks noChangeShapeType="1"/>
          </p:cNvSpPr>
          <p:nvPr/>
        </p:nvSpPr>
        <p:spPr bwMode="auto">
          <a:xfrm flipH="1">
            <a:off x="73025" y="5373688"/>
            <a:ext cx="8893175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7" name="Line 35"/>
          <p:cNvSpPr>
            <a:spLocks noChangeShapeType="1"/>
          </p:cNvSpPr>
          <p:nvPr/>
        </p:nvSpPr>
        <p:spPr bwMode="auto">
          <a:xfrm>
            <a:off x="73025" y="5373688"/>
            <a:ext cx="0" cy="64770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7668" name="Line 36"/>
          <p:cNvSpPr>
            <a:spLocks noChangeShapeType="1"/>
          </p:cNvSpPr>
          <p:nvPr/>
        </p:nvSpPr>
        <p:spPr bwMode="auto">
          <a:xfrm>
            <a:off x="73025" y="6021388"/>
            <a:ext cx="468313" cy="0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14098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976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976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76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76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976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976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7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500"/>
                                        <p:tgtEl>
                                          <p:spTgt spid="1976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1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33" dur="500"/>
                                        <p:tgtEl>
                                          <p:spTgt spid="1976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35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76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9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1976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1976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976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197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197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8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60" dur="500"/>
                                        <p:tgtEl>
                                          <p:spTgt spid="1976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4" dur="500"/>
                                        <p:tgtEl>
                                          <p:spTgt spid="197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6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500"/>
                                        <p:tgtEl>
                                          <p:spTgt spid="197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976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4" dur="1000"/>
                                        <p:tgtEl>
                                          <p:spTgt spid="1976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500"/>
                                        <p:tgtEl>
                                          <p:spTgt spid="197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3" dur="500"/>
                                        <p:tgtEl>
                                          <p:spTgt spid="1976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85" presetID="22" presetClass="entr" presetSubtype="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7" dur="500"/>
                                        <p:tgtEl>
                                          <p:spTgt spid="197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1976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93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97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976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1000"/>
                                        <p:tgtEl>
                                          <p:spTgt spid="1976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 nodeType="clickPar">
                      <p:stCondLst>
                        <p:cond delay="indefinite"/>
                      </p:stCondLst>
                      <p:childTnLst>
                        <p:par>
                          <p:cTn id="1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4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770" decel="100000"/>
                                        <p:tgtEl>
                                          <p:spTgt spid="19766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07" dur="770" decel="100000"/>
                                        <p:tgtEl>
                                          <p:spTgt spid="19766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0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9" dur="77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11" dur="770" fill="hold"/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12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76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7637" grpId="0" animBg="1"/>
      <p:bldP spid="197639" grpId="0" animBg="1"/>
      <p:bldP spid="197640" grpId="0" animBg="1"/>
      <p:bldP spid="197641" grpId="0" animBg="1"/>
      <p:bldP spid="1976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759" name="Text Box 55"/>
          <p:cNvSpPr txBox="1">
            <a:spLocks noChangeArrowheads="1"/>
          </p:cNvSpPr>
          <p:nvPr/>
        </p:nvSpPr>
        <p:spPr bwMode="auto">
          <a:xfrm>
            <a:off x="4572000" y="2060575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08" name="Text Box 4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0751" name="Group 47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56319617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989264990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2580453984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432251699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041836652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393742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26825463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7744996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90545373"/>
                  </a:ext>
                </a:extLst>
              </a:tr>
            </a:tbl>
          </a:graphicData>
        </a:graphic>
      </p:graphicFrame>
      <p:sp>
        <p:nvSpPr>
          <p:cNvPr id="200752" name="Text Box 48"/>
          <p:cNvSpPr txBox="1">
            <a:spLocks noChangeArrowheads="1"/>
          </p:cNvSpPr>
          <p:nvPr/>
        </p:nvSpPr>
        <p:spPr bwMode="auto">
          <a:xfrm>
            <a:off x="4356100" y="2060575"/>
            <a:ext cx="86360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</a:t>
            </a:r>
          </a:p>
        </p:txBody>
      </p:sp>
      <p:sp>
        <p:nvSpPr>
          <p:cNvPr id="200753" name="Text Box 49"/>
          <p:cNvSpPr txBox="1">
            <a:spLocks noChangeArrowheads="1"/>
          </p:cNvSpPr>
          <p:nvPr/>
        </p:nvSpPr>
        <p:spPr bwMode="auto">
          <a:xfrm>
            <a:off x="4140200" y="4221163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100 x 0,15 = 15</a:t>
            </a:r>
          </a:p>
        </p:txBody>
      </p:sp>
      <p:sp>
        <p:nvSpPr>
          <p:cNvPr id="200754" name="Line 50"/>
          <p:cNvSpPr>
            <a:spLocks noChangeShapeType="1"/>
          </p:cNvSpPr>
          <p:nvPr/>
        </p:nvSpPr>
        <p:spPr bwMode="auto">
          <a:xfrm>
            <a:off x="2627313" y="2492375"/>
            <a:ext cx="1657350" cy="18732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5" name="Line 51"/>
          <p:cNvSpPr>
            <a:spLocks noChangeShapeType="1"/>
          </p:cNvSpPr>
          <p:nvPr/>
        </p:nvSpPr>
        <p:spPr bwMode="auto">
          <a:xfrm>
            <a:off x="2124075" y="1268413"/>
            <a:ext cx="3311525" cy="30241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6" name="Line 52"/>
          <p:cNvSpPr>
            <a:spLocks noChangeShapeType="1"/>
          </p:cNvSpPr>
          <p:nvPr/>
        </p:nvSpPr>
        <p:spPr bwMode="auto">
          <a:xfrm flipH="1" flipV="1">
            <a:off x="4572000" y="2492375"/>
            <a:ext cx="1800225" cy="18002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57" name="Text Box 53"/>
          <p:cNvSpPr txBox="1">
            <a:spLocks noChangeArrowheads="1"/>
          </p:cNvSpPr>
          <p:nvPr/>
        </p:nvSpPr>
        <p:spPr bwMode="auto">
          <a:xfrm>
            <a:off x="5795963" y="2060575"/>
            <a:ext cx="1081087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</a:t>
            </a:r>
          </a:p>
        </p:txBody>
      </p:sp>
      <p:sp>
        <p:nvSpPr>
          <p:cNvPr id="200758" name="Text Box 54"/>
          <p:cNvSpPr txBox="1">
            <a:spLocks noChangeArrowheads="1"/>
          </p:cNvSpPr>
          <p:nvPr/>
        </p:nvSpPr>
        <p:spPr bwMode="auto">
          <a:xfrm>
            <a:off x="5867400" y="4797425"/>
            <a:ext cx="2808288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 x 0,55 = 8,25</a:t>
            </a:r>
          </a:p>
        </p:txBody>
      </p:sp>
      <p:sp>
        <p:nvSpPr>
          <p:cNvPr id="200760" name="Text Box 56"/>
          <p:cNvSpPr txBox="1">
            <a:spLocks noChangeArrowheads="1"/>
          </p:cNvSpPr>
          <p:nvPr/>
        </p:nvSpPr>
        <p:spPr bwMode="auto">
          <a:xfrm>
            <a:off x="6084888" y="2060575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61" name="Line 57"/>
          <p:cNvSpPr>
            <a:spLocks noChangeShapeType="1"/>
          </p:cNvSpPr>
          <p:nvPr/>
        </p:nvSpPr>
        <p:spPr bwMode="auto">
          <a:xfrm>
            <a:off x="4572000" y="2492375"/>
            <a:ext cx="1368425" cy="23764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2" name="Line 58"/>
          <p:cNvSpPr>
            <a:spLocks noChangeShapeType="1"/>
          </p:cNvSpPr>
          <p:nvPr/>
        </p:nvSpPr>
        <p:spPr bwMode="auto">
          <a:xfrm>
            <a:off x="3635375" y="1268413"/>
            <a:ext cx="3457575" cy="352901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3" name="Line 59"/>
          <p:cNvSpPr>
            <a:spLocks noChangeShapeType="1"/>
          </p:cNvSpPr>
          <p:nvPr/>
        </p:nvSpPr>
        <p:spPr bwMode="auto">
          <a:xfrm flipH="1" flipV="1">
            <a:off x="6516688" y="2565400"/>
            <a:ext cx="1727200" cy="23034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4" name="Text Box 60"/>
          <p:cNvSpPr txBox="1">
            <a:spLocks noChangeArrowheads="1"/>
          </p:cNvSpPr>
          <p:nvPr/>
        </p:nvSpPr>
        <p:spPr bwMode="auto">
          <a:xfrm>
            <a:off x="7812088" y="2060575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65" name="Text Box 61"/>
          <p:cNvSpPr txBox="1">
            <a:spLocks noChangeArrowheads="1"/>
          </p:cNvSpPr>
          <p:nvPr/>
        </p:nvSpPr>
        <p:spPr bwMode="auto">
          <a:xfrm>
            <a:off x="4572000" y="3716338"/>
            <a:ext cx="28082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15 – 8,25 = 6,75</a:t>
            </a:r>
          </a:p>
        </p:txBody>
      </p:sp>
      <p:sp>
        <p:nvSpPr>
          <p:cNvPr id="200766" name="Line 62"/>
          <p:cNvSpPr>
            <a:spLocks noChangeShapeType="1"/>
          </p:cNvSpPr>
          <p:nvPr/>
        </p:nvSpPr>
        <p:spPr bwMode="auto">
          <a:xfrm>
            <a:off x="4572000" y="2492375"/>
            <a:ext cx="431800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7" name="Line 63"/>
          <p:cNvSpPr>
            <a:spLocks noChangeShapeType="1"/>
          </p:cNvSpPr>
          <p:nvPr/>
        </p:nvSpPr>
        <p:spPr bwMode="auto">
          <a:xfrm flipH="1">
            <a:off x="5940425" y="2492375"/>
            <a:ext cx="144463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8" name="Line 64"/>
          <p:cNvSpPr>
            <a:spLocks noChangeShapeType="1"/>
          </p:cNvSpPr>
          <p:nvPr/>
        </p:nvSpPr>
        <p:spPr bwMode="auto">
          <a:xfrm flipV="1">
            <a:off x="7019925" y="2492375"/>
            <a:ext cx="865188" cy="12969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69" name="Text Box 65"/>
          <p:cNvSpPr txBox="1">
            <a:spLocks noChangeArrowheads="1"/>
          </p:cNvSpPr>
          <p:nvPr/>
        </p:nvSpPr>
        <p:spPr bwMode="auto">
          <a:xfrm>
            <a:off x="7596188" y="2060575"/>
            <a:ext cx="11525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6,75</a:t>
            </a:r>
          </a:p>
        </p:txBody>
      </p:sp>
      <p:sp>
        <p:nvSpPr>
          <p:cNvPr id="200770" name="Text Box 66"/>
          <p:cNvSpPr txBox="1">
            <a:spLocks noChangeArrowheads="1"/>
          </p:cNvSpPr>
          <p:nvPr/>
        </p:nvSpPr>
        <p:spPr bwMode="auto">
          <a:xfrm>
            <a:off x="2268538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0771" name="Text Box 67"/>
          <p:cNvSpPr txBox="1">
            <a:spLocks noChangeArrowheads="1"/>
          </p:cNvSpPr>
          <p:nvPr/>
        </p:nvSpPr>
        <p:spPr bwMode="auto">
          <a:xfrm>
            <a:off x="539750" y="4149725"/>
            <a:ext cx="3744913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100 + 8,25 = 108,25</a:t>
            </a:r>
          </a:p>
        </p:txBody>
      </p:sp>
      <p:sp>
        <p:nvSpPr>
          <p:cNvPr id="200773" name="Line 69"/>
          <p:cNvSpPr>
            <a:spLocks noChangeShapeType="1"/>
          </p:cNvSpPr>
          <p:nvPr/>
        </p:nvSpPr>
        <p:spPr bwMode="auto">
          <a:xfrm flipH="1">
            <a:off x="1116013" y="2492375"/>
            <a:ext cx="143986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4" name="Line 70"/>
          <p:cNvSpPr>
            <a:spLocks noChangeShapeType="1"/>
          </p:cNvSpPr>
          <p:nvPr/>
        </p:nvSpPr>
        <p:spPr bwMode="auto">
          <a:xfrm flipH="1">
            <a:off x="2195513" y="2492375"/>
            <a:ext cx="3960812" cy="17287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5" name="Line 71"/>
          <p:cNvSpPr>
            <a:spLocks noChangeShapeType="1"/>
          </p:cNvSpPr>
          <p:nvPr/>
        </p:nvSpPr>
        <p:spPr bwMode="auto">
          <a:xfrm flipH="1" flipV="1">
            <a:off x="2771775" y="3068638"/>
            <a:ext cx="792163" cy="11525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0776" name="Text Box 72"/>
          <p:cNvSpPr txBox="1">
            <a:spLocks noChangeArrowheads="1"/>
          </p:cNvSpPr>
          <p:nvPr/>
        </p:nvSpPr>
        <p:spPr bwMode="auto">
          <a:xfrm>
            <a:off x="1979613" y="2636838"/>
            <a:ext cx="1944687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108,25</a:t>
            </a:r>
          </a:p>
        </p:txBody>
      </p:sp>
    </p:spTree>
    <p:extLst>
      <p:ext uri="{BB962C8B-B14F-4D97-AF65-F5344CB8AC3E}">
        <p14:creationId xmlns:p14="http://schemas.microsoft.com/office/powerpoint/2010/main" val="40874583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2007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07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007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3000"/>
                                        <p:tgtEl>
                                          <p:spTgt spid="2007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2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007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007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2" dur="500"/>
                                        <p:tgtEl>
                                          <p:spTgt spid="200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0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2007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6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5" dur="3000"/>
                                        <p:tgtEl>
                                          <p:spTgt spid="200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67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07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2007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07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4" dur="500"/>
                                        <p:tgtEl>
                                          <p:spTgt spid="2007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0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02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3000"/>
                                        <p:tgtEl>
                                          <p:spTgt spid="2007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5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0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2007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2007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22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5" dur="500" fill="hold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0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0" dur="500"/>
                                        <p:tgtEl>
                                          <p:spTgt spid="200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3" dur="500"/>
                                        <p:tgtEl>
                                          <p:spTgt spid="200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3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7" dur="1000" fill="hold"/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1000" fill="hold"/>
                                        <p:tgtEl>
                                          <p:spTgt spid="200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9" dur="1000"/>
                                        <p:tgtEl>
                                          <p:spTgt spid="200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0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4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3" dur="3000"/>
                                        <p:tgtEl>
                                          <p:spTgt spid="200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4" fill="hold" nodeType="afterGroup">
                            <p:stCondLst>
                              <p:cond delay="4500"/>
                            </p:stCondLst>
                            <p:childTnLst>
                              <p:par>
                                <p:cTn id="145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200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1000"/>
                                        <p:tgtEl>
                                          <p:spTgt spid="200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0759" grpId="0"/>
      <p:bldP spid="200752" grpId="0"/>
      <p:bldP spid="200753" grpId="0"/>
      <p:bldP spid="200753" grpId="1"/>
      <p:bldP spid="200757" grpId="0"/>
      <p:bldP spid="200758" grpId="0"/>
      <p:bldP spid="200758" grpId="1"/>
      <p:bldP spid="200760" grpId="0"/>
      <p:bldP spid="200764" grpId="0"/>
      <p:bldP spid="200765" grpId="0"/>
      <p:bldP spid="200765" grpId="1"/>
      <p:bldP spid="200769" grpId="0"/>
      <p:bldP spid="200770" grpId="0"/>
      <p:bldP spid="200771" grpId="0"/>
      <p:bldP spid="200776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1731" name="Text Box 3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1732" name="Group 4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1047592998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4093773198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1696183836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6117914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3672036896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20310258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6,75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46713726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56776536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13364278"/>
                  </a:ext>
                </a:extLst>
              </a:tr>
            </a:tbl>
          </a:graphicData>
        </a:graphic>
      </p:graphicFrame>
      <p:sp>
        <p:nvSpPr>
          <p:cNvPr id="201771" name="Text Box 43"/>
          <p:cNvSpPr txBox="1">
            <a:spLocks noChangeArrowheads="1"/>
          </p:cNvSpPr>
          <p:nvPr/>
        </p:nvSpPr>
        <p:spPr bwMode="auto">
          <a:xfrm>
            <a:off x="4572000" y="2565400"/>
            <a:ext cx="360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6" name="Text Box 58"/>
          <p:cNvSpPr txBox="1">
            <a:spLocks noChangeArrowheads="1"/>
          </p:cNvSpPr>
          <p:nvPr/>
        </p:nvSpPr>
        <p:spPr bwMode="auto">
          <a:xfrm>
            <a:off x="179388" y="4149725"/>
            <a:ext cx="4392612" cy="18018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108,25 x 0,15 = 16,2375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16,2375 x 0,55 = 8,93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16,2375 – 8,93 = 7,3</a:t>
            </a:r>
          </a:p>
        </p:txBody>
      </p:sp>
      <p:sp>
        <p:nvSpPr>
          <p:cNvPr id="201787" name="Text Box 59"/>
          <p:cNvSpPr txBox="1">
            <a:spLocks noChangeArrowheads="1"/>
          </p:cNvSpPr>
          <p:nvPr/>
        </p:nvSpPr>
        <p:spPr bwMode="auto">
          <a:xfrm>
            <a:off x="6084888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8" name="Text Box 60"/>
          <p:cNvSpPr txBox="1">
            <a:spLocks noChangeArrowheads="1"/>
          </p:cNvSpPr>
          <p:nvPr/>
        </p:nvSpPr>
        <p:spPr bwMode="auto">
          <a:xfrm>
            <a:off x="7885113" y="2565400"/>
            <a:ext cx="3603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89" name="Text Box 61"/>
          <p:cNvSpPr txBox="1">
            <a:spLocks noChangeArrowheads="1"/>
          </p:cNvSpPr>
          <p:nvPr/>
        </p:nvSpPr>
        <p:spPr bwMode="auto">
          <a:xfrm>
            <a:off x="2339975" y="3138488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0" name="Text Box 62"/>
          <p:cNvSpPr txBox="1">
            <a:spLocks noChangeArrowheads="1"/>
          </p:cNvSpPr>
          <p:nvPr/>
        </p:nvSpPr>
        <p:spPr bwMode="auto">
          <a:xfrm>
            <a:off x="4572000" y="3138488"/>
            <a:ext cx="3603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1" name="Text Box 63"/>
          <p:cNvSpPr txBox="1">
            <a:spLocks noChangeArrowheads="1"/>
          </p:cNvSpPr>
          <p:nvPr/>
        </p:nvSpPr>
        <p:spPr bwMode="auto">
          <a:xfrm>
            <a:off x="6084888" y="3138488"/>
            <a:ext cx="36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  <p:sp>
        <p:nvSpPr>
          <p:cNvPr id="201792" name="Text Box 64"/>
          <p:cNvSpPr txBox="1">
            <a:spLocks noChangeArrowheads="1"/>
          </p:cNvSpPr>
          <p:nvPr/>
        </p:nvSpPr>
        <p:spPr bwMode="auto">
          <a:xfrm>
            <a:off x="7885113" y="3138488"/>
            <a:ext cx="3603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3200">
                <a:solidFill>
                  <a:srgbClr val="FFFF00"/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18420300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3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17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1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5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  <p:par>
                                <p:cTn id="29" presetID="17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17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17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1771" grpId="0" autoUpdateAnimBg="0"/>
      <p:bldP spid="201771" grpId="1"/>
      <p:bldP spid="201786" grpId="0" autoUpdateAnimBg="0"/>
      <p:bldP spid="201787" grpId="0" autoUpdateAnimBg="0"/>
      <p:bldP spid="201787" grpId="1"/>
      <p:bldP spid="201788" grpId="0" autoUpdateAnimBg="0"/>
      <p:bldP spid="201788" grpId="1"/>
      <p:bldP spid="201789" grpId="0" autoUpdateAnimBg="0"/>
      <p:bldP spid="201789" grpId="1"/>
      <p:bldP spid="201790" grpId="0" autoUpdateAnimBg="0"/>
      <p:bldP spid="201790" grpId="1"/>
      <p:bldP spid="201791" grpId="0" autoUpdateAnimBg="0"/>
      <p:bldP spid="201791" grpId="1"/>
      <p:bldP spid="201792" grpId="0" autoUpdateAnimBg="0"/>
      <p:bldP spid="201792" grpId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754" name="Text Box 2"/>
          <p:cNvSpPr txBox="1">
            <a:spLocks noChangeArrowheads="1"/>
          </p:cNvSpPr>
          <p:nvPr/>
        </p:nvSpPr>
        <p:spPr bwMode="auto">
          <a:xfrm>
            <a:off x="395288" y="188913"/>
            <a:ext cx="8353425" cy="11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Vlastní jmění firmy DEZA je např. 100 mil. Kč</a:t>
            </a:r>
          </a:p>
          <a:p>
            <a:pPr>
              <a:spcBef>
                <a:spcPct val="50000"/>
              </a:spcBef>
            </a:pPr>
            <a:r>
              <a:rPr lang="cs-CZ" altLang="cs-CZ" sz="2800"/>
              <a:t>ROE = 15%, a = 55%</a:t>
            </a:r>
          </a:p>
        </p:txBody>
      </p:sp>
      <p:graphicFrame>
        <p:nvGraphicFramePr>
          <p:cNvPr id="202755" name="Group 3"/>
          <p:cNvGraphicFramePr>
            <a:graphicFrameLocks noGrp="1"/>
          </p:cNvGraphicFramePr>
          <p:nvPr/>
        </p:nvGraphicFramePr>
        <p:xfrm>
          <a:off x="287338" y="1557338"/>
          <a:ext cx="8569325" cy="2081280"/>
        </p:xfrm>
        <a:graphic>
          <a:graphicData uri="http://schemas.openxmlformats.org/drawingml/2006/table">
            <a:tbl>
              <a:tblPr/>
              <a:tblGrid>
                <a:gridCol w="935037">
                  <a:extLst>
                    <a:ext uri="{9D8B030D-6E8A-4147-A177-3AD203B41FA5}">
                      <a16:colId xmlns:a16="http://schemas.microsoft.com/office/drawing/2014/main" val="2709266172"/>
                    </a:ext>
                  </a:extLst>
                </a:gridCol>
                <a:gridCol w="2808288">
                  <a:extLst>
                    <a:ext uri="{9D8B030D-6E8A-4147-A177-3AD203B41FA5}">
                      <a16:colId xmlns:a16="http://schemas.microsoft.com/office/drawing/2014/main" val="720190377"/>
                    </a:ext>
                  </a:extLst>
                </a:gridCol>
                <a:gridCol w="1398587">
                  <a:extLst>
                    <a:ext uri="{9D8B030D-6E8A-4147-A177-3AD203B41FA5}">
                      <a16:colId xmlns:a16="http://schemas.microsoft.com/office/drawing/2014/main" val="1996408154"/>
                    </a:ext>
                  </a:extLst>
                </a:gridCol>
                <a:gridCol w="1712913">
                  <a:extLst>
                    <a:ext uri="{9D8B030D-6E8A-4147-A177-3AD203B41FA5}">
                      <a16:colId xmlns:a16="http://schemas.microsoft.com/office/drawing/2014/main" val="2066289929"/>
                    </a:ext>
                  </a:extLst>
                </a:gridCol>
                <a:gridCol w="1714500">
                  <a:extLst>
                    <a:ext uri="{9D8B030D-6E8A-4147-A177-3AD203B41FA5}">
                      <a16:colId xmlns:a16="http://schemas.microsoft.com/office/drawing/2014/main" val="1528461703"/>
                    </a:ext>
                  </a:extLst>
                </a:gridCol>
              </a:tblGrid>
              <a:tr h="4953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vlastní jmění 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aktivace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dividenda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937784"/>
                  </a:ext>
                </a:extLst>
              </a:tr>
              <a:tr h="4333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6,75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12424298"/>
                  </a:ext>
                </a:extLst>
              </a:tr>
              <a:tr h="4889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108,25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16,24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8,93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7,30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716229"/>
                  </a:ext>
                </a:extLst>
              </a:tr>
              <a:tr h="4746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117,18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17,58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9,67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7,91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08909117"/>
                  </a:ext>
                </a:extLst>
              </a:tr>
            </a:tbl>
          </a:graphicData>
        </a:graphic>
      </p:graphicFrame>
      <p:sp>
        <p:nvSpPr>
          <p:cNvPr id="202795" name="AutoShape 43"/>
          <p:cNvSpPr>
            <a:spLocks noChangeArrowheads="1"/>
          </p:cNvSpPr>
          <p:nvPr/>
        </p:nvSpPr>
        <p:spPr bwMode="auto">
          <a:xfrm>
            <a:off x="1331913" y="2276475"/>
            <a:ext cx="576262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796" name="Text Box 44"/>
          <p:cNvSpPr txBox="1">
            <a:spLocks noChangeArrowheads="1"/>
          </p:cNvSpPr>
          <p:nvPr/>
        </p:nvSpPr>
        <p:spPr bwMode="auto">
          <a:xfrm>
            <a:off x="3348038" y="2349500"/>
            <a:ext cx="1439862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797" name="AutoShape 45"/>
          <p:cNvSpPr>
            <a:spLocks noChangeArrowheads="1"/>
          </p:cNvSpPr>
          <p:nvPr/>
        </p:nvSpPr>
        <p:spPr bwMode="auto">
          <a:xfrm>
            <a:off x="1360488" y="2909888"/>
            <a:ext cx="576262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798" name="Text Box 46"/>
          <p:cNvSpPr txBox="1">
            <a:spLocks noChangeArrowheads="1"/>
          </p:cNvSpPr>
          <p:nvPr/>
        </p:nvSpPr>
        <p:spPr bwMode="auto">
          <a:xfrm>
            <a:off x="3362325" y="2981325"/>
            <a:ext cx="1439863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799" name="AutoShape 47"/>
          <p:cNvSpPr>
            <a:spLocks noChangeArrowheads="1"/>
          </p:cNvSpPr>
          <p:nvPr/>
        </p:nvSpPr>
        <p:spPr bwMode="auto">
          <a:xfrm>
            <a:off x="3549650" y="2176463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0" name="Text Box 48"/>
          <p:cNvSpPr txBox="1">
            <a:spLocks noChangeArrowheads="1"/>
          </p:cNvSpPr>
          <p:nvPr/>
        </p:nvSpPr>
        <p:spPr bwMode="auto">
          <a:xfrm>
            <a:off x="5565775" y="2249488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1" name="AutoShape 49"/>
          <p:cNvSpPr>
            <a:spLocks noChangeArrowheads="1"/>
          </p:cNvSpPr>
          <p:nvPr/>
        </p:nvSpPr>
        <p:spPr bwMode="auto">
          <a:xfrm>
            <a:off x="3578225" y="2809875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2" name="Text Box 50"/>
          <p:cNvSpPr txBox="1">
            <a:spLocks noChangeArrowheads="1"/>
          </p:cNvSpPr>
          <p:nvPr/>
        </p:nvSpPr>
        <p:spPr bwMode="auto">
          <a:xfrm>
            <a:off x="5580063" y="2881313"/>
            <a:ext cx="1439862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6" name="AutoShape 54"/>
          <p:cNvSpPr>
            <a:spLocks noChangeArrowheads="1"/>
          </p:cNvSpPr>
          <p:nvPr/>
        </p:nvSpPr>
        <p:spPr bwMode="auto">
          <a:xfrm>
            <a:off x="4787900" y="2147888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7" name="Text Box 55"/>
          <p:cNvSpPr txBox="1">
            <a:spLocks noChangeArrowheads="1"/>
          </p:cNvSpPr>
          <p:nvPr/>
        </p:nvSpPr>
        <p:spPr bwMode="auto">
          <a:xfrm>
            <a:off x="6804025" y="2220913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08" name="AutoShape 56"/>
          <p:cNvSpPr>
            <a:spLocks noChangeArrowheads="1"/>
          </p:cNvSpPr>
          <p:nvPr/>
        </p:nvSpPr>
        <p:spPr bwMode="auto">
          <a:xfrm>
            <a:off x="4816475" y="2781300"/>
            <a:ext cx="576263" cy="647700"/>
          </a:xfrm>
          <a:prstGeom prst="curvedRightArrow">
            <a:avLst>
              <a:gd name="adj1" fmla="val 22479"/>
              <a:gd name="adj2" fmla="val 44959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09" name="Text Box 57"/>
          <p:cNvSpPr txBox="1">
            <a:spLocks noChangeArrowheads="1"/>
          </p:cNvSpPr>
          <p:nvPr/>
        </p:nvSpPr>
        <p:spPr bwMode="auto">
          <a:xfrm>
            <a:off x="6818313" y="2852738"/>
            <a:ext cx="1439862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10" name="AutoShape 58"/>
          <p:cNvSpPr>
            <a:spLocks noChangeArrowheads="1"/>
          </p:cNvSpPr>
          <p:nvPr/>
        </p:nvSpPr>
        <p:spPr bwMode="auto">
          <a:xfrm>
            <a:off x="8459788" y="2276475"/>
            <a:ext cx="360362" cy="647700"/>
          </a:xfrm>
          <a:prstGeom prst="curvedLeftArrow">
            <a:avLst>
              <a:gd name="adj1" fmla="val 35947"/>
              <a:gd name="adj2" fmla="val 71894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11" name="AutoShape 59"/>
          <p:cNvSpPr>
            <a:spLocks noChangeArrowheads="1"/>
          </p:cNvSpPr>
          <p:nvPr/>
        </p:nvSpPr>
        <p:spPr bwMode="auto">
          <a:xfrm>
            <a:off x="8459788" y="2781300"/>
            <a:ext cx="360362" cy="647700"/>
          </a:xfrm>
          <a:prstGeom prst="curvedLeftArrow">
            <a:avLst>
              <a:gd name="adj1" fmla="val 35947"/>
              <a:gd name="adj2" fmla="val 71894"/>
              <a:gd name="adj3" fmla="val 33333"/>
            </a:avLst>
          </a:prstGeom>
          <a:noFill/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2812" name="Text Box 60"/>
          <p:cNvSpPr txBox="1">
            <a:spLocks noChangeArrowheads="1"/>
          </p:cNvSpPr>
          <p:nvPr/>
        </p:nvSpPr>
        <p:spPr bwMode="auto">
          <a:xfrm>
            <a:off x="5508625" y="2133600"/>
            <a:ext cx="1439863" cy="547688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sp>
        <p:nvSpPr>
          <p:cNvPr id="202813" name="Text Box 61"/>
          <p:cNvSpPr txBox="1">
            <a:spLocks noChangeArrowheads="1"/>
          </p:cNvSpPr>
          <p:nvPr/>
        </p:nvSpPr>
        <p:spPr bwMode="auto">
          <a:xfrm>
            <a:off x="5508625" y="2881313"/>
            <a:ext cx="1439863" cy="547687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8,25%</a:t>
            </a:r>
          </a:p>
        </p:txBody>
      </p:sp>
      <p:graphicFrame>
        <p:nvGraphicFramePr>
          <p:cNvPr id="202814" name="Object 62"/>
          <p:cNvGraphicFramePr>
            <a:graphicFrameLocks noChangeAspect="1"/>
          </p:cNvGraphicFramePr>
          <p:nvPr/>
        </p:nvGraphicFramePr>
        <p:xfrm>
          <a:off x="971550" y="4437063"/>
          <a:ext cx="6623050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234880" imgH="431640" progId="Equation.3">
                  <p:embed/>
                </p:oleObj>
              </mc:Choice>
              <mc:Fallback>
                <p:oleObj name="Rovnice" r:id="rId2" imgW="2234880" imgH="431640" progId="Equation.3">
                  <p:embed/>
                  <p:pic>
                    <p:nvPicPr>
                      <p:cNvPr id="202814" name="Object 6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4437063"/>
                        <a:ext cx="6623050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40096490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02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14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6" dur="500"/>
                                        <p:tgtEl>
                                          <p:spTgt spid="2027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8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500"/>
                                        <p:tgtEl>
                                          <p:spTgt spid="202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7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42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202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46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3" dur="500"/>
                                        <p:tgtEl>
                                          <p:spTgt spid="2028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5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70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2" dur="500"/>
                                        <p:tgtEl>
                                          <p:spTgt spid="202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74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8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1" dur="500"/>
                                        <p:tgtEl>
                                          <p:spTgt spid="202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3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6" dur="500" fill="hold"/>
                                        <p:tgtEl>
                                          <p:spTgt spid="2028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98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0" dur="500"/>
                                        <p:tgtEl>
                                          <p:spTgt spid="202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102" presetID="23" presetClass="entr" presetSubtype="16" repeatCount="4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2028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0" dur="1000" fill="hold"/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1000" fill="hold"/>
                                        <p:tgtEl>
                                          <p:spTgt spid="2028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2" dur="1000"/>
                                        <p:tgtEl>
                                          <p:spTgt spid="2028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2796" grpId="0" animBg="1"/>
      <p:bldP spid="202796" grpId="1" animBg="1"/>
      <p:bldP spid="202798" grpId="0" animBg="1"/>
      <p:bldP spid="202798" grpId="1" animBg="1"/>
      <p:bldP spid="202800" grpId="0" animBg="1"/>
      <p:bldP spid="202800" grpId="1" animBg="1"/>
      <p:bldP spid="202802" grpId="0" animBg="1"/>
      <p:bldP spid="202802" grpId="1" animBg="1"/>
      <p:bldP spid="202807" grpId="0" animBg="1"/>
      <p:bldP spid="202807" grpId="1" animBg="1"/>
      <p:bldP spid="202809" grpId="0" animBg="1"/>
      <p:bldP spid="202809" grpId="1" animBg="1"/>
      <p:bldP spid="202812" grpId="0" animBg="1"/>
      <p:bldP spid="202813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77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Konstantní růst?</a:t>
            </a:r>
          </a:p>
        </p:txBody>
      </p:sp>
      <p:sp>
        <p:nvSpPr>
          <p:cNvPr id="2037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jednoduchý vzorec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někdy průměr přes odvětví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využití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regulace cen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státní podpory v energetice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stanovení hodnoty firmy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další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pozor na vysoká g!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dlouhodobě neudržitelné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postupný výpočet</a:t>
            </a:r>
          </a:p>
        </p:txBody>
      </p:sp>
    </p:spTree>
    <p:extLst>
      <p:ext uri="{BB962C8B-B14F-4D97-AF65-F5344CB8AC3E}">
        <p14:creationId xmlns:p14="http://schemas.microsoft.com/office/powerpoint/2010/main" val="3886226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37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37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37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37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37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37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037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037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037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037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3779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4" name="Text Box 4"/>
          <p:cNvSpPr txBox="1">
            <a:spLocks noChangeArrowheads="1"/>
          </p:cNvSpPr>
          <p:nvPr/>
        </p:nvSpPr>
        <p:spPr bwMode="auto">
          <a:xfrm>
            <a:off x="539750" y="261938"/>
            <a:ext cx="5256213" cy="15859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r>
              <a:rPr lang="cs-CZ" altLang="cs-CZ"/>
              <a:t>Jaká je hodnota akcie pro r = 10 %? </a:t>
            </a:r>
          </a:p>
          <a:p>
            <a:r>
              <a:rPr lang="cs-CZ" altLang="cs-CZ" sz="2000"/>
              <a:t>Očekávaná dividenda je 5 Kč/akcii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Aktivace 80% 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ROE je 25% </a:t>
            </a:r>
            <a:r>
              <a:rPr lang="cs-CZ" altLang="cs-CZ"/>
              <a:t>(Sic!)</a:t>
            </a:r>
          </a:p>
        </p:txBody>
      </p:sp>
      <p:graphicFrame>
        <p:nvGraphicFramePr>
          <p:cNvPr id="204805" name="Object 5"/>
          <p:cNvGraphicFramePr>
            <a:graphicFrameLocks noChangeAspect="1"/>
          </p:cNvGraphicFramePr>
          <p:nvPr/>
        </p:nvGraphicFramePr>
        <p:xfrm>
          <a:off x="5005388" y="333375"/>
          <a:ext cx="3687762" cy="601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44520" imgH="203040" progId="Equation.3">
                  <p:embed/>
                </p:oleObj>
              </mc:Choice>
              <mc:Fallback>
                <p:oleObj name="Rovnice" r:id="rId2" imgW="1244520" imgH="203040" progId="Equation.3">
                  <p:embed/>
                  <p:pic>
                    <p:nvPicPr>
                      <p:cNvPr id="2048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5388" y="333375"/>
                        <a:ext cx="3687762" cy="601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07" name="Text Box 7"/>
          <p:cNvSpPr txBox="1">
            <a:spLocks noChangeArrowheads="1"/>
          </p:cNvSpPr>
          <p:nvPr/>
        </p:nvSpPr>
        <p:spPr bwMode="auto">
          <a:xfrm>
            <a:off x="395288" y="2500313"/>
            <a:ext cx="8208962" cy="850900"/>
          </a:xfrm>
          <a:prstGeom prst="rect">
            <a:avLst/>
          </a:prstGeom>
          <a:noFill/>
          <a:ln w="28575">
            <a:solidFill>
              <a:schemeClr val="tx1"/>
            </a:solidFill>
            <a:miter lim="800000"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Co se stane, když se firmě sníží ROE na 16% (za tři roky) a firma zareaguje snížením aktivace na 50%?</a:t>
            </a:r>
          </a:p>
        </p:txBody>
      </p:sp>
      <p:graphicFrame>
        <p:nvGraphicFramePr>
          <p:cNvPr id="204808" name="Object 8"/>
          <p:cNvGraphicFramePr>
            <a:graphicFrameLocks noChangeAspect="1"/>
          </p:cNvGraphicFramePr>
          <p:nvPr/>
        </p:nvGraphicFramePr>
        <p:xfrm>
          <a:off x="669925" y="3609975"/>
          <a:ext cx="3575050" cy="676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206360" imgH="228600" progId="Equation.3">
                  <p:embed/>
                </p:oleObj>
              </mc:Choice>
              <mc:Fallback>
                <p:oleObj name="Rovnice" r:id="rId4" imgW="1206360" imgH="228600" progId="Equation.3">
                  <p:embed/>
                  <p:pic>
                    <p:nvPicPr>
                      <p:cNvPr id="20480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9925" y="3609975"/>
                        <a:ext cx="3575050" cy="676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09" name="Object 9"/>
          <p:cNvGraphicFramePr>
            <a:graphicFrameLocks noChangeAspect="1"/>
          </p:cNvGraphicFramePr>
          <p:nvPr/>
        </p:nvGraphicFramePr>
        <p:xfrm>
          <a:off x="684213" y="4365625"/>
          <a:ext cx="671830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412720" imgH="419040" progId="Equation.3">
                  <p:embed/>
                </p:oleObj>
              </mc:Choice>
              <mc:Fallback>
                <p:oleObj name="Rovnice" r:id="rId6" imgW="2412720" imgH="419040" progId="Equation.3">
                  <p:embed/>
                  <p:pic>
                    <p:nvPicPr>
                      <p:cNvPr id="204809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213" y="4365625"/>
                        <a:ext cx="671830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4810" name="Object 10"/>
          <p:cNvGraphicFramePr>
            <a:graphicFrameLocks noChangeAspect="1"/>
          </p:cNvGraphicFramePr>
          <p:nvPr/>
        </p:nvGraphicFramePr>
        <p:xfrm>
          <a:off x="3059113" y="5657850"/>
          <a:ext cx="197961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711000" imgH="431640" progId="Equation.3">
                  <p:embed/>
                </p:oleObj>
              </mc:Choice>
              <mc:Fallback>
                <p:oleObj name="Rovnice" r:id="rId8" imgW="711000" imgH="431640" progId="Equation.3">
                  <p:embed/>
                  <p:pic>
                    <p:nvPicPr>
                      <p:cNvPr id="204810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113" y="5657850"/>
                        <a:ext cx="1979612" cy="1200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11" name="Oval 11"/>
          <p:cNvSpPr>
            <a:spLocks noChangeArrowheads="1"/>
          </p:cNvSpPr>
          <p:nvPr/>
        </p:nvSpPr>
        <p:spPr bwMode="auto">
          <a:xfrm>
            <a:off x="6227763" y="4365625"/>
            <a:ext cx="1081087" cy="5762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4812" name="Line 12"/>
          <p:cNvSpPr>
            <a:spLocks noChangeShapeType="1"/>
          </p:cNvSpPr>
          <p:nvPr/>
        </p:nvSpPr>
        <p:spPr bwMode="auto">
          <a:xfrm flipH="1">
            <a:off x="4932363" y="4941888"/>
            <a:ext cx="1800225" cy="8636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890243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48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48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48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48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048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048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48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48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2000"/>
                                        <p:tgtEl>
                                          <p:spTgt spid="2048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8" dur="2000"/>
                                        <p:tgtEl>
                                          <p:spTgt spid="2048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40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048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04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0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828" name="Text Box 4"/>
          <p:cNvSpPr txBox="1">
            <a:spLocks noChangeArrowheads="1"/>
          </p:cNvSpPr>
          <p:nvPr/>
        </p:nvSpPr>
        <p:spPr bwMode="auto">
          <a:xfrm>
            <a:off x="539750" y="261938"/>
            <a:ext cx="5256213" cy="1768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Jaká je hodnota akcie pro r = 10 %?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Očekávaná dividenda je 5 Kč/akcii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Aktivace 80%, za tři roky jen 50% </a:t>
            </a:r>
          </a:p>
          <a:p>
            <a:pPr>
              <a:spcBef>
                <a:spcPct val="50000"/>
              </a:spcBef>
            </a:pPr>
            <a:r>
              <a:rPr lang="cs-CZ" altLang="cs-CZ" sz="2000"/>
              <a:t>ROE je 25% , za tři roky je 16%</a:t>
            </a:r>
            <a:endParaRPr lang="cs-CZ" altLang="cs-CZ"/>
          </a:p>
        </p:txBody>
      </p:sp>
      <p:graphicFrame>
        <p:nvGraphicFramePr>
          <p:cNvPr id="205829" name="Object 5"/>
          <p:cNvGraphicFramePr>
            <a:graphicFrameLocks noChangeAspect="1"/>
          </p:cNvGraphicFramePr>
          <p:nvPr/>
        </p:nvGraphicFramePr>
        <p:xfrm>
          <a:off x="452438" y="2263775"/>
          <a:ext cx="7037387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527200" imgH="419040" progId="Equation.3">
                  <p:embed/>
                </p:oleObj>
              </mc:Choice>
              <mc:Fallback>
                <p:oleObj name="Rovnice" r:id="rId2" imgW="2527200" imgH="419040" progId="Equation.3">
                  <p:embed/>
                  <p:pic>
                    <p:nvPicPr>
                      <p:cNvPr id="2058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2438" y="2263775"/>
                        <a:ext cx="7037387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0" name="Object 6"/>
          <p:cNvGraphicFramePr>
            <a:graphicFrameLocks noChangeAspect="1"/>
          </p:cNvGraphicFramePr>
          <p:nvPr/>
        </p:nvGraphicFramePr>
        <p:xfrm>
          <a:off x="971550" y="3644900"/>
          <a:ext cx="3181350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143000" imgH="419040" progId="Equation.3">
                  <p:embed/>
                </p:oleObj>
              </mc:Choice>
              <mc:Fallback>
                <p:oleObj name="Rovnice" r:id="rId4" imgW="1143000" imgH="419040" progId="Equation.3">
                  <p:embed/>
                  <p:pic>
                    <p:nvPicPr>
                      <p:cNvPr id="2058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3644900"/>
                        <a:ext cx="3181350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1" name="Oval 7"/>
          <p:cNvSpPr>
            <a:spLocks noChangeArrowheads="1"/>
          </p:cNvSpPr>
          <p:nvPr/>
        </p:nvSpPr>
        <p:spPr bwMode="auto">
          <a:xfrm>
            <a:off x="3348038" y="692150"/>
            <a:ext cx="360362" cy="4333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32" name="Line 8"/>
          <p:cNvSpPr>
            <a:spLocks noChangeShapeType="1"/>
          </p:cNvSpPr>
          <p:nvPr/>
        </p:nvSpPr>
        <p:spPr bwMode="auto">
          <a:xfrm flipH="1">
            <a:off x="2700338" y="1125538"/>
            <a:ext cx="792162" cy="4319587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05833" name="Object 9"/>
          <p:cNvGraphicFramePr>
            <a:graphicFrameLocks noChangeAspect="1"/>
          </p:cNvGraphicFramePr>
          <p:nvPr/>
        </p:nvGraphicFramePr>
        <p:xfrm>
          <a:off x="2035175" y="5516563"/>
          <a:ext cx="3535363" cy="565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269720" imgH="203040" progId="Equation.3">
                  <p:embed/>
                </p:oleObj>
              </mc:Choice>
              <mc:Fallback>
                <p:oleObj name="Rovnice" r:id="rId6" imgW="1269720" imgH="203040" progId="Equation.3">
                  <p:embed/>
                  <p:pic>
                    <p:nvPicPr>
                      <p:cNvPr id="2058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5175" y="5516563"/>
                        <a:ext cx="3535363" cy="56515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34" name="Object 10"/>
          <p:cNvGraphicFramePr>
            <a:graphicFrameLocks noChangeAspect="1"/>
          </p:cNvGraphicFramePr>
          <p:nvPr/>
        </p:nvGraphicFramePr>
        <p:xfrm>
          <a:off x="5724525" y="5516563"/>
          <a:ext cx="3216275" cy="495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155600" imgH="177480" progId="Equation.3">
                  <p:embed/>
                </p:oleObj>
              </mc:Choice>
              <mc:Fallback>
                <p:oleObj name="Rovnice" r:id="rId8" imgW="1155600" imgH="177480" progId="Equation.3">
                  <p:embed/>
                  <p:pic>
                    <p:nvPicPr>
                      <p:cNvPr id="2058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24525" y="5516563"/>
                        <a:ext cx="3216275" cy="4953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5" name="Oval 11"/>
          <p:cNvSpPr>
            <a:spLocks noChangeArrowheads="1"/>
          </p:cNvSpPr>
          <p:nvPr/>
        </p:nvSpPr>
        <p:spPr bwMode="auto">
          <a:xfrm>
            <a:off x="3924300" y="1989138"/>
            <a:ext cx="1800225" cy="9350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205836" name="Object 12"/>
          <p:cNvGraphicFramePr>
            <a:graphicFrameLocks noChangeAspect="1"/>
          </p:cNvGraphicFramePr>
          <p:nvPr/>
        </p:nvGraphicFramePr>
        <p:xfrm>
          <a:off x="827088" y="4941888"/>
          <a:ext cx="4454525" cy="6365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1600200" imgH="228600" progId="Equation.3">
                  <p:embed/>
                </p:oleObj>
              </mc:Choice>
              <mc:Fallback>
                <p:oleObj name="Rovnice" r:id="rId10" imgW="1600200" imgH="228600" progId="Equation.3">
                  <p:embed/>
                  <p:pic>
                    <p:nvPicPr>
                      <p:cNvPr id="2058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4941888"/>
                        <a:ext cx="4454525" cy="6365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837" name="Oval 13"/>
          <p:cNvSpPr>
            <a:spLocks noChangeArrowheads="1"/>
          </p:cNvSpPr>
          <p:nvPr/>
        </p:nvSpPr>
        <p:spPr bwMode="auto">
          <a:xfrm>
            <a:off x="1547813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39" name="Text Box 15"/>
          <p:cNvSpPr txBox="1">
            <a:spLocks noChangeArrowheads="1"/>
          </p:cNvSpPr>
          <p:nvPr/>
        </p:nvSpPr>
        <p:spPr bwMode="auto">
          <a:xfrm>
            <a:off x="250825" y="6165850"/>
            <a:ext cx="4608513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Vzrůst vlastního jmění za dvě období</a:t>
            </a:r>
          </a:p>
        </p:txBody>
      </p:sp>
      <p:sp>
        <p:nvSpPr>
          <p:cNvPr id="205842" name="Oval 18"/>
          <p:cNvSpPr>
            <a:spLocks noChangeArrowheads="1"/>
          </p:cNvSpPr>
          <p:nvPr/>
        </p:nvSpPr>
        <p:spPr bwMode="auto">
          <a:xfrm>
            <a:off x="2411413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43" name="Text Box 19"/>
          <p:cNvSpPr txBox="1">
            <a:spLocks noChangeArrowheads="1"/>
          </p:cNvSpPr>
          <p:nvPr/>
        </p:nvSpPr>
        <p:spPr bwMode="auto">
          <a:xfrm>
            <a:off x="5076825" y="6165850"/>
            <a:ext cx="215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ROE ve 3. roce</a:t>
            </a:r>
          </a:p>
        </p:txBody>
      </p:sp>
      <p:sp>
        <p:nvSpPr>
          <p:cNvPr id="205848" name="Oval 24"/>
          <p:cNvSpPr>
            <a:spLocks noChangeArrowheads="1"/>
          </p:cNvSpPr>
          <p:nvPr/>
        </p:nvSpPr>
        <p:spPr bwMode="auto">
          <a:xfrm>
            <a:off x="3203575" y="4941888"/>
            <a:ext cx="863600" cy="64770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205850" name="Text Box 26"/>
          <p:cNvSpPr txBox="1">
            <a:spLocks noChangeArrowheads="1"/>
          </p:cNvSpPr>
          <p:nvPr/>
        </p:nvSpPr>
        <p:spPr bwMode="auto">
          <a:xfrm>
            <a:off x="5076825" y="4437063"/>
            <a:ext cx="3311525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000"/>
              <a:t>výplatní poměr ve 3. roce</a:t>
            </a:r>
          </a:p>
        </p:txBody>
      </p:sp>
      <p:sp>
        <p:nvSpPr>
          <p:cNvPr id="205851" name="Line 27"/>
          <p:cNvSpPr>
            <a:spLocks noChangeShapeType="1"/>
          </p:cNvSpPr>
          <p:nvPr/>
        </p:nvSpPr>
        <p:spPr bwMode="auto">
          <a:xfrm>
            <a:off x="1979613" y="5589588"/>
            <a:ext cx="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5852" name="Line 28"/>
          <p:cNvSpPr>
            <a:spLocks noChangeShapeType="1"/>
          </p:cNvSpPr>
          <p:nvPr/>
        </p:nvSpPr>
        <p:spPr bwMode="auto">
          <a:xfrm>
            <a:off x="2987675" y="5589588"/>
            <a:ext cx="2089150" cy="576262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205853" name="Line 29"/>
          <p:cNvSpPr>
            <a:spLocks noChangeShapeType="1"/>
          </p:cNvSpPr>
          <p:nvPr/>
        </p:nvSpPr>
        <p:spPr bwMode="auto">
          <a:xfrm flipV="1">
            <a:off x="4067175" y="4724400"/>
            <a:ext cx="1009650" cy="360363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205855" name="Object 31"/>
          <p:cNvGraphicFramePr>
            <a:graphicFrameLocks noChangeAspect="1"/>
          </p:cNvGraphicFramePr>
          <p:nvPr/>
        </p:nvGraphicFramePr>
        <p:xfrm>
          <a:off x="4067175" y="3644900"/>
          <a:ext cx="4772025" cy="11652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1714320" imgH="419040" progId="Equation.3">
                  <p:embed/>
                </p:oleObj>
              </mc:Choice>
              <mc:Fallback>
                <p:oleObj name="Rovnice" r:id="rId12" imgW="1714320" imgH="419040" progId="Equation.3">
                  <p:embed/>
                  <p:pic>
                    <p:nvPicPr>
                      <p:cNvPr id="205855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67175" y="3644900"/>
                        <a:ext cx="4772025" cy="11652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56" name="Object 32"/>
          <p:cNvGraphicFramePr>
            <a:graphicFrameLocks noChangeAspect="1"/>
          </p:cNvGraphicFramePr>
          <p:nvPr/>
        </p:nvGraphicFramePr>
        <p:xfrm>
          <a:off x="822325" y="5516563"/>
          <a:ext cx="2508250" cy="496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901440" imgH="177480" progId="Equation.3">
                  <p:embed/>
                </p:oleObj>
              </mc:Choice>
              <mc:Fallback>
                <p:oleObj name="Rovnice" r:id="rId14" imgW="901440" imgH="177480" progId="Equation.3">
                  <p:embed/>
                  <p:pic>
                    <p:nvPicPr>
                      <p:cNvPr id="205856" name="Object 3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2325" y="5516563"/>
                        <a:ext cx="2508250" cy="4968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996480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8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58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58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58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500"/>
                                        <p:tgtEl>
                                          <p:spTgt spid="2058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2058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058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058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17" presetClass="entr" presetSubtype="1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058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3" dur="500"/>
                                        <p:tgtEl>
                                          <p:spTgt spid="2058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2058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8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1000"/>
                                        <p:tgtEl>
                                          <p:spTgt spid="2058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500"/>
                                        <p:tgtEl>
                                          <p:spTgt spid="2058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80" dur="500"/>
                                        <p:tgtEl>
                                          <p:spTgt spid="205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82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6" dur="1000"/>
                                        <p:tgtEl>
                                          <p:spTgt spid="2058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 nodeType="clickPar">
                      <p:stCondLst>
                        <p:cond delay="indefinite"/>
                      </p:stCondLst>
                      <p:childTnLst>
                        <p:par>
                          <p:cTn id="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1" dur="500"/>
                                        <p:tgtEl>
                                          <p:spTgt spid="2058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4" dur="500"/>
                                        <p:tgtEl>
                                          <p:spTgt spid="2058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6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8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0" dur="1000"/>
                                        <p:tgtEl>
                                          <p:spTgt spid="2058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4" dur="10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205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6" dur="1000"/>
                                        <p:tgtEl>
                                          <p:spTgt spid="205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 nodeType="clickPar">
                      <p:stCondLst>
                        <p:cond delay="indefinite"/>
                      </p:stCondLst>
                      <p:childTnLst>
                        <p:par>
                          <p:cTn id="1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05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3" dur="1000"/>
                                        <p:tgtEl>
                                          <p:spTgt spid="205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839" grpId="0"/>
      <p:bldP spid="205839" grpId="1"/>
      <p:bldP spid="205843" grpId="0"/>
      <p:bldP spid="205843" grpId="1"/>
      <p:bldP spid="205850" grpId="0"/>
      <p:bldP spid="205850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68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Vztah mezi cenou akcie a EPS</a:t>
            </a:r>
          </a:p>
        </p:txBody>
      </p:sp>
      <p:sp>
        <p:nvSpPr>
          <p:cNvPr id="206851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038600" cy="1828800"/>
          </a:xfrm>
        </p:spPr>
        <p:txBody>
          <a:bodyPr>
            <a:normAutofit lnSpcReduction="10000"/>
          </a:bodyPr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firma neinvestuje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dividendy = EPS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může platit i pro firmu s a ≠ 0 !</a:t>
            </a:r>
          </a:p>
        </p:txBody>
      </p:sp>
      <p:graphicFrame>
        <p:nvGraphicFramePr>
          <p:cNvPr id="2068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211638" y="1773238"/>
          <a:ext cx="3313112" cy="1104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95280" imgH="431640" progId="Equation.3">
                  <p:embed/>
                </p:oleObj>
              </mc:Choice>
              <mc:Fallback>
                <p:oleObj name="Rovnice" r:id="rId2" imgW="1295280" imgH="431640" progId="Equation.3">
                  <p:embed/>
                  <p:pic>
                    <p:nvPicPr>
                      <p:cNvPr id="2068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11638" y="1773238"/>
                        <a:ext cx="3313112" cy="1104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4" name="Text Box 6"/>
          <p:cNvSpPr txBox="1">
            <a:spLocks noChangeArrowheads="1"/>
          </p:cNvSpPr>
          <p:nvPr/>
        </p:nvSpPr>
        <p:spPr bwMode="auto">
          <a:xfrm>
            <a:off x="611188" y="3429000"/>
            <a:ext cx="7345362" cy="7794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Současná cena akcie je 100, dividenda v prvním roce je 10.</a:t>
            </a:r>
          </a:p>
        </p:txBody>
      </p:sp>
      <p:graphicFrame>
        <p:nvGraphicFramePr>
          <p:cNvPr id="206855" name="Object 7"/>
          <p:cNvGraphicFramePr>
            <a:graphicFrameLocks noChangeAspect="1"/>
          </p:cNvGraphicFramePr>
          <p:nvPr/>
        </p:nvGraphicFramePr>
        <p:xfrm>
          <a:off x="6804025" y="3644900"/>
          <a:ext cx="1865313" cy="793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015920" imgH="431640" progId="Equation.3">
                  <p:embed/>
                </p:oleObj>
              </mc:Choice>
              <mc:Fallback>
                <p:oleObj name="Rovnice" r:id="rId4" imgW="1015920" imgH="431640" progId="Equation.3">
                  <p:embed/>
                  <p:pic>
                    <p:nvPicPr>
                      <p:cNvPr id="2068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04025" y="3644900"/>
                        <a:ext cx="1865313" cy="793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6" name="Text Box 8"/>
          <p:cNvSpPr txBox="1">
            <a:spLocks noChangeArrowheads="1"/>
          </p:cNvSpPr>
          <p:nvPr/>
        </p:nvSpPr>
        <p:spPr bwMode="auto">
          <a:xfrm>
            <a:off x="684213" y="4437063"/>
            <a:ext cx="4751387" cy="9159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Může investovat do projektu 10, z projektu je perpetuita 1 (vše na jednu akcii). Jaký je vliv na cenu akcie?</a:t>
            </a:r>
          </a:p>
        </p:txBody>
      </p:sp>
      <p:graphicFrame>
        <p:nvGraphicFramePr>
          <p:cNvPr id="206857" name="Object 9"/>
          <p:cNvGraphicFramePr>
            <a:graphicFrameLocks noChangeAspect="1"/>
          </p:cNvGraphicFramePr>
          <p:nvPr/>
        </p:nvGraphicFramePr>
        <p:xfrm>
          <a:off x="5508625" y="4508500"/>
          <a:ext cx="3095625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384200" imgH="419040" progId="Equation.3">
                  <p:embed/>
                </p:oleObj>
              </mc:Choice>
              <mc:Fallback>
                <p:oleObj name="Rovnice" r:id="rId6" imgW="1384200" imgH="419040" progId="Equation.3">
                  <p:embed/>
                  <p:pic>
                    <p:nvPicPr>
                      <p:cNvPr id="2068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08625" y="4508500"/>
                        <a:ext cx="3095625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6858" name="Text Box 10"/>
          <p:cNvSpPr txBox="1">
            <a:spLocks noChangeArrowheads="1"/>
          </p:cNvSpPr>
          <p:nvPr/>
        </p:nvSpPr>
        <p:spPr bwMode="auto">
          <a:xfrm>
            <a:off x="684213" y="5876925"/>
            <a:ext cx="4751387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Platí, pokud je NPV projektů nulové:</a:t>
            </a:r>
          </a:p>
        </p:txBody>
      </p:sp>
      <p:graphicFrame>
        <p:nvGraphicFramePr>
          <p:cNvPr id="206859" name="Object 11"/>
          <p:cNvGraphicFramePr>
            <a:graphicFrameLocks noChangeAspect="1"/>
          </p:cNvGraphicFramePr>
          <p:nvPr/>
        </p:nvGraphicFramePr>
        <p:xfrm>
          <a:off x="5678488" y="5661025"/>
          <a:ext cx="2897187" cy="939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295280" imgH="419040" progId="Equation.3">
                  <p:embed/>
                </p:oleObj>
              </mc:Choice>
              <mc:Fallback>
                <p:oleObj name="Rovnice" r:id="rId8" imgW="1295280" imgH="419040" progId="Equation.3">
                  <p:embed/>
                  <p:pic>
                    <p:nvPicPr>
                      <p:cNvPr id="2068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78488" y="5661025"/>
                        <a:ext cx="2897187" cy="939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76652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68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68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68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068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2068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068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068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068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068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 nodeType="clickPar">
                      <p:stCondLst>
                        <p:cond delay="indefinite"/>
                      </p:stCondLst>
                      <p:childTnLst>
                        <p:par>
                          <p:cTn id="4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4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068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068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2068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2068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2068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2068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64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2068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8" dur="1000"/>
                                        <p:tgtEl>
                                          <p:spTgt spid="2068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6851" grpId="0" uiExpand="1" build="p"/>
      <p:bldP spid="206854" grpId="0"/>
      <p:bldP spid="206856" grpId="0"/>
      <p:bldP spid="20685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b="1">
                <a:effectLst/>
              </a:rPr>
              <a:t>Obligace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4781550"/>
          </a:xfrm>
        </p:spPr>
        <p:txBody>
          <a:bodyPr>
            <a:normAutofit fontScale="92500" lnSpcReduction="10000"/>
          </a:bodyPr>
          <a:lstStyle/>
          <a:p>
            <a:r>
              <a:rPr lang="cs-CZ" altLang="cs-CZ" sz="2800"/>
              <a:t>základní pojmy</a:t>
            </a:r>
          </a:p>
          <a:p>
            <a:pPr lvl="1"/>
            <a:r>
              <a:rPr lang="cs-CZ" altLang="cs-CZ" sz="2400"/>
              <a:t>nominální hodnota</a:t>
            </a:r>
          </a:p>
          <a:p>
            <a:pPr lvl="1"/>
            <a:r>
              <a:rPr lang="cs-CZ" altLang="cs-CZ" sz="2400"/>
              <a:t>kupóny</a:t>
            </a:r>
          </a:p>
          <a:p>
            <a:pPr lvl="1"/>
            <a:r>
              <a:rPr lang="cs-CZ" altLang="cs-CZ" sz="2400"/>
              <a:t>dospělost</a:t>
            </a:r>
          </a:p>
          <a:p>
            <a:r>
              <a:rPr lang="cs-CZ" altLang="cs-CZ" sz="2800"/>
              <a:t>typy</a:t>
            </a:r>
          </a:p>
          <a:p>
            <a:pPr lvl="1"/>
            <a:r>
              <a:rPr lang="cs-CZ" altLang="cs-CZ" sz="2400"/>
              <a:t>s konstantním úrokem</a:t>
            </a:r>
          </a:p>
          <a:p>
            <a:pPr lvl="1"/>
            <a:r>
              <a:rPr lang="cs-CZ" altLang="cs-CZ" sz="2400"/>
              <a:t>s proměnným úrokem</a:t>
            </a:r>
          </a:p>
          <a:p>
            <a:pPr lvl="1"/>
            <a:r>
              <a:rPr lang="cs-CZ" altLang="cs-CZ" sz="2400"/>
              <a:t>s nulovým kupónem</a:t>
            </a:r>
          </a:p>
          <a:p>
            <a:pPr lvl="1"/>
            <a:r>
              <a:rPr lang="cs-CZ" altLang="cs-CZ" sz="2400"/>
              <a:t>indexované</a:t>
            </a:r>
          </a:p>
          <a:p>
            <a:pPr lvl="1"/>
            <a:r>
              <a:rPr lang="cs-CZ" altLang="cs-CZ" sz="2400"/>
              <a:t>převoditelné</a:t>
            </a:r>
          </a:p>
        </p:txBody>
      </p:sp>
    </p:spTree>
    <p:extLst>
      <p:ext uri="{BB962C8B-B14F-4D97-AF65-F5344CB8AC3E}">
        <p14:creationId xmlns:p14="http://schemas.microsoft.com/office/powerpoint/2010/main" val="3236986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73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73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73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73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73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73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73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73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73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7347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347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00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 dirty="0"/>
              <a:t>Současná hodnota růstových </a:t>
            </a:r>
            <a:r>
              <a:rPr lang="cs-CZ" altLang="cs-CZ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možností</a:t>
            </a:r>
            <a:r>
              <a:rPr lang="cs-CZ" altLang="cs-CZ" sz="4000" dirty="0"/>
              <a:t> PVGO</a:t>
            </a:r>
          </a:p>
        </p:txBody>
      </p:sp>
      <p:graphicFrame>
        <p:nvGraphicFramePr>
          <p:cNvPr id="2089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971550" y="1773238"/>
          <a:ext cx="4464050" cy="1427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231560" imgH="393480" progId="Equation.3">
                  <p:embed/>
                </p:oleObj>
              </mc:Choice>
              <mc:Fallback>
                <p:oleObj name="Rovnice" r:id="rId2" imgW="1231560" imgH="393480" progId="Equation.3">
                  <p:embed/>
                  <p:pic>
                    <p:nvPicPr>
                      <p:cNvPr id="2089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550" y="1773238"/>
                        <a:ext cx="4464050" cy="14271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8903" name="Object 7"/>
          <p:cNvGraphicFramePr>
            <a:graphicFrameLocks noChangeAspect="1"/>
          </p:cNvGraphicFramePr>
          <p:nvPr/>
        </p:nvGraphicFramePr>
        <p:xfrm>
          <a:off x="900113" y="3429000"/>
          <a:ext cx="5108575" cy="15652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09400" imgH="431640" progId="Equation.3">
                  <p:embed/>
                </p:oleObj>
              </mc:Choice>
              <mc:Fallback>
                <p:oleObj name="Rovnice" r:id="rId4" imgW="1409400" imgH="431640" progId="Equation.3">
                  <p:embed/>
                  <p:pic>
                    <p:nvPicPr>
                      <p:cNvPr id="2089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3429000"/>
                        <a:ext cx="5108575" cy="15652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8904" name="Text Box 8"/>
          <p:cNvSpPr txBox="1">
            <a:spLocks noChangeArrowheads="1"/>
          </p:cNvSpPr>
          <p:nvPr/>
        </p:nvSpPr>
        <p:spPr bwMode="auto">
          <a:xfrm>
            <a:off x="323850" y="5445125"/>
            <a:ext cx="8496300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Proto je u tohoto typu akcií podhodnocen očekávaný výnos počítaný z EPS!</a:t>
            </a:r>
          </a:p>
        </p:txBody>
      </p:sp>
    </p:spTree>
    <p:extLst>
      <p:ext uri="{BB962C8B-B14F-4D97-AF65-F5344CB8AC3E}">
        <p14:creationId xmlns:p14="http://schemas.microsoft.com/office/powerpoint/2010/main" val="7463913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89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89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089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089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0890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08904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089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4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9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Důchodová a růstová akcie</a:t>
            </a:r>
          </a:p>
        </p:txBody>
      </p:sp>
      <p:sp>
        <p:nvSpPr>
          <p:cNvPr id="211971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97225"/>
          </a:xfrm>
        </p:spPr>
        <p:txBody>
          <a:bodyPr/>
          <a:lstStyle/>
          <a:p>
            <a:r>
              <a:rPr lang="cs-CZ" altLang="cs-CZ"/>
              <a:t>důchodová akcie</a:t>
            </a:r>
          </a:p>
          <a:p>
            <a:pPr lvl="1"/>
            <a:r>
              <a:rPr lang="cs-CZ" altLang="cs-CZ"/>
              <a:t>dividendy i výnosy na akcii jsou konstantní</a:t>
            </a:r>
          </a:p>
          <a:p>
            <a:pPr lvl="1"/>
            <a:r>
              <a:rPr lang="cs-CZ" altLang="cs-CZ"/>
              <a:t>dividendy i výnosy na akcii rostou, ale nemají vliv na cenu akcie</a:t>
            </a:r>
          </a:p>
          <a:p>
            <a:r>
              <a:rPr lang="cs-CZ" altLang="cs-CZ"/>
              <a:t>růstová akcie</a:t>
            </a:r>
          </a:p>
          <a:p>
            <a:pPr lvl="1"/>
            <a:r>
              <a:rPr lang="cs-CZ" altLang="cs-CZ"/>
              <a:t>PVGO je podstatnou částí ceny akcie </a:t>
            </a:r>
          </a:p>
        </p:txBody>
      </p:sp>
    </p:spTree>
    <p:extLst>
      <p:ext uri="{BB962C8B-B14F-4D97-AF65-F5344CB8AC3E}">
        <p14:creationId xmlns:p14="http://schemas.microsoft.com/office/powerpoint/2010/main" val="2779171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19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119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119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119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19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1971" grpId="0" uiExpand="1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996" name="Text Box 4"/>
          <p:cNvSpPr txBox="1">
            <a:spLocks noChangeArrowheads="1"/>
          </p:cNvSpPr>
          <p:nvPr/>
        </p:nvSpPr>
        <p:spPr bwMode="auto">
          <a:xfrm>
            <a:off x="468313" y="260350"/>
            <a:ext cx="8351837" cy="160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Příklad: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Předpokládejte následující údaje pro firmu: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Očekávaná dividenda je 50 Kč, požadovaný výnos je 15%, růst dividendy 10%.</a:t>
            </a:r>
          </a:p>
          <a:p>
            <a:pPr>
              <a:spcBef>
                <a:spcPct val="50000"/>
              </a:spcBef>
            </a:pPr>
            <a:r>
              <a:rPr lang="cs-CZ" altLang="cs-CZ"/>
              <a:t>Očekávaný výnos na akcii je 83,30 Kč.</a:t>
            </a:r>
          </a:p>
        </p:txBody>
      </p:sp>
      <p:graphicFrame>
        <p:nvGraphicFramePr>
          <p:cNvPr id="212997" name="Object 5"/>
          <p:cNvGraphicFramePr>
            <a:graphicFrameLocks noChangeAspect="1"/>
          </p:cNvGraphicFramePr>
          <p:nvPr/>
        </p:nvGraphicFramePr>
        <p:xfrm>
          <a:off x="468313" y="1989138"/>
          <a:ext cx="2217737" cy="9763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52200" imgH="419040" progId="Equation.3">
                  <p:embed/>
                </p:oleObj>
              </mc:Choice>
              <mc:Fallback>
                <p:oleObj name="Rovnice" r:id="rId2" imgW="952200" imgH="419040" progId="Equation.3">
                  <p:embed/>
                  <p:pic>
                    <p:nvPicPr>
                      <p:cNvPr id="212997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1989138"/>
                        <a:ext cx="2217737" cy="9763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2998" name="Object 6"/>
          <p:cNvGraphicFramePr>
            <a:graphicFrameLocks noChangeAspect="1"/>
          </p:cNvGraphicFramePr>
          <p:nvPr/>
        </p:nvGraphicFramePr>
        <p:xfrm>
          <a:off x="468313" y="3192463"/>
          <a:ext cx="7332662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149280" imgH="203040" progId="Equation.3">
                  <p:embed/>
                </p:oleObj>
              </mc:Choice>
              <mc:Fallback>
                <p:oleObj name="Rovnice" r:id="rId4" imgW="3149280" imgH="203040" progId="Equation.3">
                  <p:embed/>
                  <p:pic>
                    <p:nvPicPr>
                      <p:cNvPr id="212998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3192463"/>
                        <a:ext cx="7332662" cy="4730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2999" name="Text Box 7"/>
          <p:cNvSpPr txBox="1">
            <a:spLocks noChangeArrowheads="1"/>
          </p:cNvSpPr>
          <p:nvPr/>
        </p:nvSpPr>
        <p:spPr bwMode="auto">
          <a:xfrm>
            <a:off x="539750" y="3789363"/>
            <a:ext cx="33845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Kolik je PVGO?</a:t>
            </a:r>
          </a:p>
        </p:txBody>
      </p:sp>
      <p:graphicFrame>
        <p:nvGraphicFramePr>
          <p:cNvPr id="213000" name="Object 8"/>
          <p:cNvGraphicFramePr>
            <a:graphicFrameLocks noChangeAspect="1"/>
          </p:cNvGraphicFramePr>
          <p:nvPr/>
        </p:nvGraphicFramePr>
        <p:xfrm>
          <a:off x="539750" y="4652963"/>
          <a:ext cx="3600450" cy="920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638000" imgH="419040" progId="Equation.3">
                  <p:embed/>
                </p:oleObj>
              </mc:Choice>
              <mc:Fallback>
                <p:oleObj name="Rovnice" r:id="rId6" imgW="1638000" imgH="419040" progId="Equation.3">
                  <p:embed/>
                  <p:pic>
                    <p:nvPicPr>
                      <p:cNvPr id="21300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9750" y="4652963"/>
                        <a:ext cx="3600450" cy="920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3001" name="Object 9"/>
          <p:cNvGraphicFramePr>
            <a:graphicFrameLocks noChangeAspect="1"/>
          </p:cNvGraphicFramePr>
          <p:nvPr/>
        </p:nvGraphicFramePr>
        <p:xfrm>
          <a:off x="682625" y="5876925"/>
          <a:ext cx="7777163" cy="65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2412720" imgH="203040" progId="Equation.3">
                  <p:embed/>
                </p:oleObj>
              </mc:Choice>
              <mc:Fallback>
                <p:oleObj name="Rovnice" r:id="rId8" imgW="2412720" imgH="203040" progId="Equation.3">
                  <p:embed/>
                  <p:pic>
                    <p:nvPicPr>
                      <p:cNvPr id="213001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2625" y="5876925"/>
                        <a:ext cx="7777163" cy="6540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681378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2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2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2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2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770" decel="100000"/>
                                        <p:tgtEl>
                                          <p:spTgt spid="212999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2" dur="770" decel="100000"/>
                                        <p:tgtEl>
                                          <p:spTgt spid="212999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4" dur="77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5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6" dur="770" fill="hold"/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7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29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1300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13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30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213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2999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0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Podrobnější analýza PVGO</a:t>
            </a:r>
          </a:p>
        </p:txBody>
      </p:sp>
      <p:graphicFrame>
        <p:nvGraphicFramePr>
          <p:cNvPr id="214022" name="Object 6"/>
          <p:cNvGraphicFramePr>
            <a:graphicFrameLocks noGrp="1" noChangeAspect="1"/>
          </p:cNvGraphicFramePr>
          <p:nvPr>
            <p:ph idx="1"/>
          </p:nvPr>
        </p:nvGraphicFramePr>
        <p:xfrm>
          <a:off x="755650" y="2146300"/>
          <a:ext cx="2808288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409400" imgH="203040" progId="Equation.3">
                  <p:embed/>
                </p:oleObj>
              </mc:Choice>
              <mc:Fallback>
                <p:oleObj name="Rovnice" r:id="rId2" imgW="1409400" imgH="203040" progId="Equation.3">
                  <p:embed/>
                  <p:pic>
                    <p:nvPicPr>
                      <p:cNvPr id="214022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2146300"/>
                        <a:ext cx="2808288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1" name="Text Box 5"/>
          <p:cNvSpPr txBox="1">
            <a:spLocks noChangeArrowheads="1"/>
          </p:cNvSpPr>
          <p:nvPr/>
        </p:nvSpPr>
        <p:spPr bwMode="auto">
          <a:xfrm>
            <a:off x="611188" y="1412875"/>
            <a:ext cx="77771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 1. roce investujeme (vše analyzujeme na jednu akcii!)</a:t>
            </a:r>
          </a:p>
        </p:txBody>
      </p:sp>
      <p:sp>
        <p:nvSpPr>
          <p:cNvPr id="214024" name="Text Box 8"/>
          <p:cNvSpPr txBox="1">
            <a:spLocks noChangeArrowheads="1"/>
          </p:cNvSpPr>
          <p:nvPr/>
        </p:nvSpPr>
        <p:spPr bwMode="auto">
          <a:xfrm>
            <a:off x="3995738" y="2060575"/>
            <a:ext cx="16557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a získáme</a:t>
            </a:r>
          </a:p>
        </p:txBody>
      </p:sp>
      <p:graphicFrame>
        <p:nvGraphicFramePr>
          <p:cNvPr id="214025" name="Object 9"/>
          <p:cNvGraphicFramePr>
            <a:graphicFrameLocks noChangeAspect="1"/>
          </p:cNvGraphicFramePr>
          <p:nvPr/>
        </p:nvGraphicFramePr>
        <p:xfrm>
          <a:off x="5713413" y="2133600"/>
          <a:ext cx="3251200" cy="404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498320" imgH="203040" progId="Equation.3">
                  <p:embed/>
                </p:oleObj>
              </mc:Choice>
              <mc:Fallback>
                <p:oleObj name="Rovnice" r:id="rId4" imgW="1498320" imgH="203040" progId="Equation.3">
                  <p:embed/>
                  <p:pic>
                    <p:nvPicPr>
                      <p:cNvPr id="214025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13413" y="2133600"/>
                        <a:ext cx="3251200" cy="4048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6" name="Text Box 10"/>
          <p:cNvSpPr txBox="1">
            <a:spLocks noChangeArrowheads="1"/>
          </p:cNvSpPr>
          <p:nvPr/>
        </p:nvSpPr>
        <p:spPr bwMode="auto">
          <a:xfrm>
            <a:off x="684213" y="2636838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čistá současná hodnota investic z 1. roku je</a:t>
            </a:r>
          </a:p>
        </p:txBody>
      </p:sp>
      <p:graphicFrame>
        <p:nvGraphicFramePr>
          <p:cNvPr id="214027" name="Object 11"/>
          <p:cNvGraphicFramePr>
            <a:graphicFrameLocks noChangeAspect="1"/>
          </p:cNvGraphicFramePr>
          <p:nvPr/>
        </p:nvGraphicFramePr>
        <p:xfrm>
          <a:off x="1116013" y="3213100"/>
          <a:ext cx="4149725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2082600" imgH="419040" progId="Equation.3">
                  <p:embed/>
                </p:oleObj>
              </mc:Choice>
              <mc:Fallback>
                <p:oleObj name="Rovnice" r:id="rId6" imgW="2082600" imgH="419040" progId="Equation.3">
                  <p:embed/>
                  <p:pic>
                    <p:nvPicPr>
                      <p:cNvPr id="21402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6013" y="3213100"/>
                        <a:ext cx="4149725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4028" name="Text Box 12"/>
          <p:cNvSpPr txBox="1">
            <a:spLocks noChangeArrowheads="1"/>
          </p:cNvSpPr>
          <p:nvPr/>
        </p:nvSpPr>
        <p:spPr bwMode="auto">
          <a:xfrm>
            <a:off x="395288" y="4076700"/>
            <a:ext cx="84248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V 2. roce investujeme 33,3 </a:t>
            </a:r>
            <a:r>
              <a:rPr lang="cs-CZ" altLang="cs-CZ" sz="2400">
                <a:latin typeface="Times New Roman" panose="02020603050405020304" pitchFamily="18" charset="0"/>
                <a:cs typeface="Times New Roman" panose="02020603050405020304" pitchFamily="18" charset="0"/>
              </a:rPr>
              <a:t>• 1,1 = 36,70 Kč (protože g = 10%!)</a:t>
            </a:r>
          </a:p>
        </p:txBody>
      </p:sp>
      <p:sp>
        <p:nvSpPr>
          <p:cNvPr id="214029" name="Text Box 13"/>
          <p:cNvSpPr txBox="1">
            <a:spLocks noChangeArrowheads="1"/>
          </p:cNvSpPr>
          <p:nvPr/>
        </p:nvSpPr>
        <p:spPr bwMode="auto">
          <a:xfrm>
            <a:off x="539750" y="4797425"/>
            <a:ext cx="66960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čistá současná hodnota investic z 2. roku je</a:t>
            </a:r>
          </a:p>
        </p:txBody>
      </p:sp>
      <p:graphicFrame>
        <p:nvGraphicFramePr>
          <p:cNvPr id="214030" name="Object 14"/>
          <p:cNvGraphicFramePr>
            <a:graphicFrameLocks noChangeAspect="1"/>
          </p:cNvGraphicFramePr>
          <p:nvPr/>
        </p:nvGraphicFramePr>
        <p:xfrm>
          <a:off x="468313" y="5445125"/>
          <a:ext cx="7791450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3911400" imgH="419040" progId="Equation.3">
                  <p:embed/>
                </p:oleObj>
              </mc:Choice>
              <mc:Fallback>
                <p:oleObj name="Rovnice" r:id="rId8" imgW="3911400" imgH="419040" progId="Equation.3">
                  <p:embed/>
                  <p:pic>
                    <p:nvPicPr>
                      <p:cNvPr id="21403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8313" y="5445125"/>
                        <a:ext cx="7791450" cy="835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695468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40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140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40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140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40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214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4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14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40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14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140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214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140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214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140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214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4024" grpId="0"/>
      <p:bldP spid="214026" grpId="0"/>
      <p:bldP spid="214028" grpId="0"/>
      <p:bldP spid="214029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7092" name="Object 4"/>
          <p:cNvGraphicFramePr>
            <a:graphicFrameLocks noChangeAspect="1"/>
          </p:cNvGraphicFramePr>
          <p:nvPr/>
        </p:nvGraphicFramePr>
        <p:xfrm>
          <a:off x="900113" y="908050"/>
          <a:ext cx="7343775" cy="1236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489040" imgH="419040" progId="Equation.3">
                  <p:embed/>
                </p:oleObj>
              </mc:Choice>
              <mc:Fallback>
                <p:oleObj name="Rovnice" r:id="rId2" imgW="2489040" imgH="419040" progId="Equation.3">
                  <p:embed/>
                  <p:pic>
                    <p:nvPicPr>
                      <p:cNvPr id="21709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00113" y="908050"/>
                        <a:ext cx="7343775" cy="1236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7093" name="Text Box 5"/>
          <p:cNvSpPr txBox="1">
            <a:spLocks noChangeArrowheads="1"/>
          </p:cNvSpPr>
          <p:nvPr/>
        </p:nvSpPr>
        <p:spPr bwMode="auto">
          <a:xfrm>
            <a:off x="468313" y="3141663"/>
            <a:ext cx="7705725" cy="1373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Akcie je růstová, protože současná hodnota růstových možností vysvětluje větší část ceny, nikoli pro to, že dividenda roste!</a:t>
            </a:r>
          </a:p>
        </p:txBody>
      </p:sp>
    </p:spTree>
    <p:extLst>
      <p:ext uri="{BB962C8B-B14F-4D97-AF65-F5344CB8AC3E}">
        <p14:creationId xmlns:p14="http://schemas.microsoft.com/office/powerpoint/2010/main" val="3884149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217093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217093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2170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7093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1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z="4000"/>
              <a:t>Jiný způsob určení ceny akcie (firmy)</a:t>
            </a:r>
          </a:p>
        </p:txBody>
      </p:sp>
      <p:sp>
        <p:nvSpPr>
          <p:cNvPr id="218115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354013" y="1938338"/>
            <a:ext cx="8435975" cy="2981325"/>
          </a:xfrm>
        </p:spPr>
        <p:txBody>
          <a:bodyPr/>
          <a:lstStyle/>
          <a:p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volný hotovostní tok FCF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lze jej z firmy odebrat bez narušení podstaty firmy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 rozdíl od EPS bere v úvahu nezbytné investice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zahrnuje i růstové možnosti firmy plynoucí ze současných aktiv</a:t>
            </a:r>
          </a:p>
          <a:p>
            <a:pPr lvl="1"/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příjem-náklady-nezbytné investice</a:t>
            </a:r>
          </a:p>
        </p:txBody>
      </p:sp>
      <p:graphicFrame>
        <p:nvGraphicFramePr>
          <p:cNvPr id="218116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258888" y="4868863"/>
          <a:ext cx="3776662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358640" imgH="431640" progId="Equation.3">
                  <p:embed/>
                </p:oleObj>
              </mc:Choice>
              <mc:Fallback>
                <p:oleObj name="Rovnice" r:id="rId2" imgW="1358640" imgH="431640" progId="Equation.3">
                  <p:embed/>
                  <p:pic>
                    <p:nvPicPr>
                      <p:cNvPr id="21811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8888" y="4868863"/>
                        <a:ext cx="3776662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787432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81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81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181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181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181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8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811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01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Význam ukazatele P/E</a:t>
            </a:r>
          </a:p>
        </p:txBody>
      </p:sp>
      <p:sp>
        <p:nvSpPr>
          <p:cNvPr id="22016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cs-CZ" altLang="cs-CZ"/>
              <a:t>Investoři hodnotí </a:t>
            </a:r>
            <a:r>
              <a:rPr lang="cs-CZ" altLang="cs-CZ">
                <a:solidFill>
                  <a:srgbClr val="FFFF00"/>
                </a:solidFill>
              </a:rPr>
              <a:t>budoucí</a:t>
            </a:r>
            <a:r>
              <a:rPr lang="cs-CZ" altLang="cs-CZ"/>
              <a:t> výnosy, v novinách jsou </a:t>
            </a:r>
            <a:r>
              <a:rPr lang="cs-CZ" altLang="cs-CZ">
                <a:solidFill>
                  <a:srgbClr val="FFFF00"/>
                </a:solidFill>
              </a:rPr>
              <a:t>minulé</a:t>
            </a:r>
          </a:p>
          <a:p>
            <a:r>
              <a:rPr lang="cs-CZ" altLang="cs-CZ"/>
              <a:t>Vysoké P/E obvykle znamená i vysoké PVGO, ale …</a:t>
            </a:r>
          </a:p>
          <a:p>
            <a:r>
              <a:rPr lang="cs-CZ" altLang="cs-CZ"/>
              <a:t>Vztah mezi P/E a výnosem r platí pouze pro PVGO=0 a pro E=E(E)</a:t>
            </a:r>
          </a:p>
          <a:p>
            <a:r>
              <a:rPr lang="cs-CZ" altLang="cs-CZ"/>
              <a:t>Účetní hodnoty</a:t>
            </a:r>
          </a:p>
        </p:txBody>
      </p:sp>
    </p:spTree>
    <p:extLst>
      <p:ext uri="{BB962C8B-B14F-4D97-AF65-F5344CB8AC3E}">
        <p14:creationId xmlns:p14="http://schemas.microsoft.com/office/powerpoint/2010/main" val="4011639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01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01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01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01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016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1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Hodnota firmy</a:t>
            </a:r>
          </a:p>
        </p:txBody>
      </p:sp>
      <p:sp>
        <p:nvSpPr>
          <p:cNvPr id="221187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600200"/>
            <a:ext cx="8229600" cy="3124200"/>
          </a:xfrm>
        </p:spPr>
        <p:txBody>
          <a:bodyPr/>
          <a:lstStyle/>
          <a:p>
            <a:r>
              <a:rPr lang="cs-CZ" altLang="cs-CZ"/>
              <a:t>Prognóza volného hotovostního toku</a:t>
            </a:r>
          </a:p>
          <a:p>
            <a:r>
              <a:rPr lang="cs-CZ" altLang="cs-CZ"/>
              <a:t>Volba horizontu hodnocení H</a:t>
            </a:r>
          </a:p>
          <a:p>
            <a:r>
              <a:rPr lang="cs-CZ" altLang="cs-CZ"/>
              <a:t>Výpočet hodnoty diskontováním hotovostních toků</a:t>
            </a:r>
          </a:p>
          <a:p>
            <a:r>
              <a:rPr lang="cs-CZ" altLang="cs-CZ"/>
              <a:t>Alternativní výpočty</a:t>
            </a:r>
          </a:p>
        </p:txBody>
      </p:sp>
    </p:spTree>
    <p:extLst>
      <p:ext uri="{BB962C8B-B14F-4D97-AF65-F5344CB8AC3E}">
        <p14:creationId xmlns:p14="http://schemas.microsoft.com/office/powerpoint/2010/main" val="11341246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211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2118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211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211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1187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2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cs-CZ" altLang="cs-CZ"/>
              <a:t>Příklad stanovení hodnoty firmy</a:t>
            </a:r>
          </a:p>
        </p:txBody>
      </p:sp>
      <p:graphicFrame>
        <p:nvGraphicFramePr>
          <p:cNvPr id="222279" name="Group 71"/>
          <p:cNvGraphicFramePr>
            <a:graphicFrameLocks noGrp="1"/>
          </p:cNvGraphicFramePr>
          <p:nvPr>
            <p:ph type="tbl" idx="1"/>
          </p:nvPr>
        </p:nvGraphicFramePr>
        <p:xfrm>
          <a:off x="457200" y="1095375"/>
          <a:ext cx="8229600" cy="23904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1839712757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64194351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157082528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345634083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376760994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2860384238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71629163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aktiv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17,28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20,74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14968559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Výnosy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1,20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2,07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2,49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9200247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2,00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2,40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2,88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3,46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2,70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1674122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Volný 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-0,80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-0,96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-1,15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-1,39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-0,21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6165711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34060144"/>
                  </a:ext>
                </a:extLst>
              </a:tr>
            </a:tbl>
          </a:graphicData>
        </a:graphic>
      </p:graphicFrame>
      <p:graphicFrame>
        <p:nvGraphicFramePr>
          <p:cNvPr id="222280" name="Group 72"/>
          <p:cNvGraphicFramePr>
            <a:graphicFrameLocks noGrp="1"/>
          </p:cNvGraphicFramePr>
          <p:nvPr/>
        </p:nvGraphicFramePr>
        <p:xfrm>
          <a:off x="457200" y="3716338"/>
          <a:ext cx="8229600" cy="2390400"/>
        </p:xfrm>
        <a:graphic>
          <a:graphicData uri="http://schemas.openxmlformats.org/drawingml/2006/table">
            <a:tbl>
              <a:tblPr/>
              <a:tblGrid>
                <a:gridCol w="2819400">
                  <a:extLst>
                    <a:ext uri="{9D8B030D-6E8A-4147-A177-3AD203B41FA5}">
                      <a16:colId xmlns:a16="http://schemas.microsoft.com/office/drawing/2014/main" val="2692741356"/>
                    </a:ext>
                  </a:extLst>
                </a:gridCol>
                <a:gridCol w="1008063">
                  <a:extLst>
                    <a:ext uri="{9D8B030D-6E8A-4147-A177-3AD203B41FA5}">
                      <a16:colId xmlns:a16="http://schemas.microsoft.com/office/drawing/2014/main" val="2977994357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1584632299"/>
                    </a:ext>
                  </a:extLst>
                </a:gridCol>
                <a:gridCol w="1079500">
                  <a:extLst>
                    <a:ext uri="{9D8B030D-6E8A-4147-A177-3AD203B41FA5}">
                      <a16:colId xmlns:a16="http://schemas.microsoft.com/office/drawing/2014/main" val="519585520"/>
                    </a:ext>
                  </a:extLst>
                </a:gridCol>
                <a:gridCol w="1152525">
                  <a:extLst>
                    <a:ext uri="{9D8B030D-6E8A-4147-A177-3AD203B41FA5}">
                      <a16:colId xmlns:a16="http://schemas.microsoft.com/office/drawing/2014/main" val="280923993"/>
                    </a:ext>
                  </a:extLst>
                </a:gridCol>
                <a:gridCol w="1090612">
                  <a:extLst>
                    <a:ext uri="{9D8B030D-6E8A-4147-A177-3AD203B41FA5}">
                      <a16:colId xmlns:a16="http://schemas.microsoft.com/office/drawing/2014/main" val="4144357545"/>
                    </a:ext>
                  </a:extLst>
                </a:gridCol>
              </a:tblGrid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Rok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37579910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aktiv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23,44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26,49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28,08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29,76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31,55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604898854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Výnosy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2,81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3,18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3,37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3,57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3,79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859617316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Investice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3,05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1,68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1,89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30385345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Volný CF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-0,24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1,59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1,69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1,78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1,90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695454052"/>
                  </a:ext>
                </a:extLst>
              </a:tr>
              <a:tr h="30480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 g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13%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6%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630423697"/>
                  </a:ext>
                </a:extLst>
              </a:tr>
            </a:tbl>
          </a:graphicData>
        </a:graphic>
      </p:graphicFrame>
      <p:sp>
        <p:nvSpPr>
          <p:cNvPr id="222331" name="Text Box 123"/>
          <p:cNvSpPr txBox="1">
            <a:spLocks noChangeArrowheads="1"/>
          </p:cNvSpPr>
          <p:nvPr/>
        </p:nvSpPr>
        <p:spPr bwMode="auto">
          <a:xfrm>
            <a:off x="468313" y="6453188"/>
            <a:ext cx="7848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/>
              <a:t>Předpokládáme konstantní ROE=12% , diskont 10%</a:t>
            </a:r>
          </a:p>
        </p:txBody>
      </p:sp>
    </p:spTree>
    <p:extLst>
      <p:ext uri="{BB962C8B-B14F-4D97-AF65-F5344CB8AC3E}">
        <p14:creationId xmlns:p14="http://schemas.microsoft.com/office/powerpoint/2010/main" val="351531943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28356" name="Object 4"/>
          <p:cNvGraphicFramePr>
            <a:graphicFrameLocks noChangeAspect="1"/>
          </p:cNvGraphicFramePr>
          <p:nvPr/>
        </p:nvGraphicFramePr>
        <p:xfrm>
          <a:off x="1042988" y="1341438"/>
          <a:ext cx="5575300" cy="1200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006280" imgH="431640" progId="Equation.3">
                  <p:embed/>
                </p:oleObj>
              </mc:Choice>
              <mc:Fallback>
                <p:oleObj name="Rovnice" r:id="rId2" imgW="2006280" imgH="431640" progId="Equation.3">
                  <p:embed/>
                  <p:pic>
                    <p:nvPicPr>
                      <p:cNvPr id="22835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42988" y="1341438"/>
                        <a:ext cx="5575300" cy="1200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8358" name="Rectangle 6"/>
          <p:cNvSpPr>
            <a:spLocks noGrp="1" noChangeArrowheads="1"/>
          </p:cNvSpPr>
          <p:nvPr>
            <p:ph idx="1"/>
          </p:nvPr>
        </p:nvSpPr>
        <p:spPr>
          <a:xfrm>
            <a:off x="395288" y="404813"/>
            <a:ext cx="8229600" cy="792162"/>
          </a:xfrm>
        </p:spPr>
        <p:txBody>
          <a:bodyPr/>
          <a:lstStyle/>
          <a:p>
            <a:r>
              <a:rPr lang="cs-CZ" altLang="cs-CZ"/>
              <a:t>Zvolíme horizont hodnocení H = 6 let</a:t>
            </a:r>
          </a:p>
        </p:txBody>
      </p:sp>
      <p:sp>
        <p:nvSpPr>
          <p:cNvPr id="228359" name="Rectangle 7"/>
          <p:cNvSpPr>
            <a:spLocks noChangeArrowheads="1"/>
          </p:cNvSpPr>
          <p:nvPr/>
        </p:nvSpPr>
        <p:spPr bwMode="auto">
          <a:xfrm>
            <a:off x="250825" y="5013325"/>
            <a:ext cx="8518525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>
              <a:spcBef>
                <a:spcPct val="20000"/>
              </a:spcBef>
              <a:buClr>
                <a:schemeClr val="hlink"/>
              </a:buClr>
              <a:buSzPct val="90000"/>
              <a:buFont typeface="Wingdings" panose="05000000000000000000" pitchFamily="2" charset="2"/>
              <a:buBlip>
                <a:blip r:embed="rId4"/>
              </a:buBlip>
              <a:defRPr sz="32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SzPct val="90000"/>
              <a:buFont typeface="Wingdings" panose="05000000000000000000" pitchFamily="2" charset="2"/>
              <a:buBlip>
                <a:blip r:embed="rId5"/>
              </a:buBlip>
              <a:defRPr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lr>
                <a:schemeClr val="folHlink"/>
              </a:buClr>
              <a:buSzPct val="90000"/>
              <a:buFont typeface="Wingdings" panose="05000000000000000000" pitchFamily="2" charset="2"/>
              <a:buBlip>
                <a:blip r:embed="rId6"/>
              </a:buBlip>
              <a:defRPr sz="20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panose="020B0604020202020204" pitchFamily="34" charset="0"/>
              </a:defRPr>
            </a:lvl9pPr>
          </a:lstStyle>
          <a:p>
            <a:r>
              <a:rPr lang="cs-CZ" altLang="cs-CZ"/>
              <a:t>Hodnota podniku je -3,6 + 39,75/1,1</a:t>
            </a:r>
            <a:r>
              <a:rPr lang="cs-CZ" altLang="cs-CZ" baseline="30000"/>
              <a:t>6</a:t>
            </a:r>
            <a:r>
              <a:rPr lang="cs-CZ" altLang="cs-CZ"/>
              <a:t> = 18,8</a:t>
            </a:r>
            <a:endParaRPr lang="cs-CZ" altLang="cs-CZ" baseline="30000"/>
          </a:p>
        </p:txBody>
      </p:sp>
      <p:graphicFrame>
        <p:nvGraphicFramePr>
          <p:cNvPr id="228360" name="Object 8"/>
          <p:cNvGraphicFramePr>
            <a:graphicFrameLocks noChangeAspect="1"/>
          </p:cNvGraphicFramePr>
          <p:nvPr/>
        </p:nvGraphicFramePr>
        <p:xfrm>
          <a:off x="1892300" y="3446463"/>
          <a:ext cx="4306888" cy="1166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7" imgW="1549080" imgH="419040" progId="Equation.3">
                  <p:embed/>
                </p:oleObj>
              </mc:Choice>
              <mc:Fallback>
                <p:oleObj name="Rovnice" r:id="rId7" imgW="1549080" imgH="419040" progId="Equation.3">
                  <p:embed/>
                  <p:pic>
                    <p:nvPicPr>
                      <p:cNvPr id="228360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92300" y="3446463"/>
                        <a:ext cx="4306888" cy="116681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061728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83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316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dirty="0"/>
              <a:t>Hotovostní tok obligace</a:t>
            </a:r>
          </a:p>
        </p:txBody>
      </p:sp>
      <p:graphicFrame>
        <p:nvGraphicFramePr>
          <p:cNvPr id="141353" name="Group 41"/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1779222049"/>
              </p:ext>
            </p:extLst>
          </p:nvPr>
        </p:nvGraphicFramePr>
        <p:xfrm>
          <a:off x="569913" y="5157788"/>
          <a:ext cx="8002587" cy="1081088"/>
        </p:xfrm>
        <a:graphic>
          <a:graphicData uri="http://schemas.openxmlformats.org/drawingml/2006/table">
            <a:tbl>
              <a:tblPr/>
              <a:tblGrid>
                <a:gridCol w="1601787">
                  <a:extLst>
                    <a:ext uri="{9D8B030D-6E8A-4147-A177-3AD203B41FA5}">
                      <a16:colId xmlns:a16="http://schemas.microsoft.com/office/drawing/2014/main" val="3687121572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16634911"/>
                    </a:ext>
                  </a:extLst>
                </a:gridCol>
                <a:gridCol w="1598613">
                  <a:extLst>
                    <a:ext uri="{9D8B030D-6E8A-4147-A177-3AD203B41FA5}">
                      <a16:colId xmlns:a16="http://schemas.microsoft.com/office/drawing/2014/main" val="2384431526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614448980"/>
                    </a:ext>
                  </a:extLst>
                </a:gridCol>
                <a:gridCol w="1601787">
                  <a:extLst>
                    <a:ext uri="{9D8B030D-6E8A-4147-A177-3AD203B41FA5}">
                      <a16:colId xmlns:a16="http://schemas.microsoft.com/office/drawing/2014/main" val="924807644"/>
                    </a:ext>
                  </a:extLst>
                </a:gridCol>
              </a:tblGrid>
              <a:tr h="5540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2024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2025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2026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2027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PV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261053472"/>
                  </a:ext>
                </a:extLst>
              </a:tr>
              <a:tr h="5270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11250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endParaRPr kumimoji="0" lang="cs-CZ" altLang="cs-CZ" sz="2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>
                          <a:outerShdw blurRad="38100" dist="38100" dir="2700000" algn="tl">
                            <a:srgbClr val="000000"/>
                          </a:outerShdw>
                        </a:effectLst>
                        <a:latin typeface="Arial" panose="020B0604020202020204" pitchFamily="34" charset="0"/>
                      </a:endParaRP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602894347"/>
                  </a:ext>
                </a:extLst>
              </a:tr>
            </a:tbl>
          </a:graphicData>
        </a:graphic>
      </p:graphicFrame>
      <p:graphicFrame>
        <p:nvGraphicFramePr>
          <p:cNvPr id="141343" name="Object 31"/>
          <p:cNvGraphicFramePr>
            <a:graphicFrameLocks noGrp="1" noChangeAspect="1"/>
          </p:cNvGraphicFramePr>
          <p:nvPr>
            <p:ph sz="half" idx="2"/>
          </p:nvPr>
        </p:nvGraphicFramePr>
        <p:xfrm>
          <a:off x="1366838" y="1341438"/>
          <a:ext cx="6408737" cy="13128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08160" imgH="431640" progId="Equation.3">
                  <p:embed/>
                </p:oleObj>
              </mc:Choice>
              <mc:Fallback>
                <p:oleObj name="Rovnice" r:id="rId2" imgW="2108160" imgH="431640" progId="Equation.3">
                  <p:embed/>
                  <p:pic>
                    <p:nvPicPr>
                      <p:cNvPr id="141343" name="Object 3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66838" y="1341438"/>
                        <a:ext cx="6408737" cy="13128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41" name="Text Box 29"/>
          <p:cNvSpPr txBox="1">
            <a:spLocks noChangeArrowheads="1"/>
          </p:cNvSpPr>
          <p:nvPr/>
        </p:nvSpPr>
        <p:spPr bwMode="auto">
          <a:xfrm>
            <a:off x="376238" y="2708275"/>
            <a:ext cx="8389937" cy="21236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 dirty="0"/>
              <a:t>Ceny obligací jsou udávány obvykle jako % nominální hodnoty.</a:t>
            </a:r>
          </a:p>
          <a:p>
            <a:pPr>
              <a:spcBef>
                <a:spcPct val="50000"/>
              </a:spcBef>
            </a:pPr>
            <a:r>
              <a:rPr lang="cs-CZ" altLang="cs-CZ" sz="2400" dirty="0"/>
              <a:t>Příklad: Jaká je cena obligace OSA12,5/27 s nominální hodnotou 10 000 Kč. Obvyklé výnosy obdobných obligací jsou 10%?</a:t>
            </a:r>
          </a:p>
        </p:txBody>
      </p:sp>
      <p:graphicFrame>
        <p:nvGraphicFramePr>
          <p:cNvPr id="141354" name="Object 42"/>
          <p:cNvGraphicFramePr>
            <a:graphicFrameLocks noChangeAspect="1"/>
          </p:cNvGraphicFramePr>
          <p:nvPr/>
        </p:nvGraphicFramePr>
        <p:xfrm>
          <a:off x="517525" y="2901950"/>
          <a:ext cx="8110538" cy="1052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3225600" imgH="419040" progId="Equation.3">
                  <p:embed/>
                </p:oleObj>
              </mc:Choice>
              <mc:Fallback>
                <p:oleObj name="Rovnice" r:id="rId4" imgW="3225600" imgH="419040" progId="Equation.3">
                  <p:embed/>
                  <p:pic>
                    <p:nvPicPr>
                      <p:cNvPr id="141354" name="Object 4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7525" y="2901950"/>
                        <a:ext cx="8110538" cy="10525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55" name="Text Box 43"/>
          <p:cNvSpPr txBox="1">
            <a:spLocks noChangeArrowheads="1"/>
          </p:cNvSpPr>
          <p:nvPr/>
        </p:nvSpPr>
        <p:spPr bwMode="auto">
          <a:xfrm>
            <a:off x="7019925" y="5734050"/>
            <a:ext cx="23050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107,92%</a:t>
            </a:r>
          </a:p>
        </p:txBody>
      </p:sp>
      <p:sp>
        <p:nvSpPr>
          <p:cNvPr id="141356" name="Oval 44"/>
          <p:cNvSpPr>
            <a:spLocks noChangeArrowheads="1"/>
          </p:cNvSpPr>
          <p:nvPr/>
        </p:nvSpPr>
        <p:spPr bwMode="auto">
          <a:xfrm>
            <a:off x="6948488" y="5661025"/>
            <a:ext cx="1800225" cy="7921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41357" name="Line 45"/>
          <p:cNvSpPr>
            <a:spLocks noChangeShapeType="1"/>
          </p:cNvSpPr>
          <p:nvPr/>
        </p:nvSpPr>
        <p:spPr bwMode="auto">
          <a:xfrm>
            <a:off x="7812088" y="3429000"/>
            <a:ext cx="0" cy="2160588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3977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0"/>
                                        <p:tgtEl>
                                          <p:spTgt spid="1413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1" dur="2000"/>
                                        <p:tgtEl>
                                          <p:spTgt spid="14134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41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0"/>
                                        <p:tgtEl>
                                          <p:spTgt spid="1413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1413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5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13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413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413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413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41" grpId="0"/>
      <p:bldP spid="141341" grpId="1"/>
      <p:bldP spid="141355" grpId="0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3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620713"/>
            <a:ext cx="8229600" cy="5545137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 růst 8 % je hodnota firmy 26,3 mil. Kč, tj. 113 % hodnoty činí </a:t>
            </a:r>
            <a:r>
              <a:rPr lang="cs-CZ" altLang="cs-CZ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perpetuita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(sic!)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Jiný postup:</a:t>
            </a:r>
          </a:p>
          <a:p>
            <a:pPr lvl="1">
              <a:lnSpc>
                <a:spcPct val="90000"/>
              </a:lnSpc>
            </a:pPr>
            <a:r>
              <a:rPr lang="cs-CZ" altLang="cs-CZ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stejné poměrné ukazatele jako jiné firmy v odvětví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např. P/E = 9 (odkud to získáme?, chyba v knize - pozor)</a:t>
            </a:r>
          </a:p>
          <a:p>
            <a:pPr lvl="3">
              <a:lnSpc>
                <a:spcPct val="90000"/>
              </a:lnSpc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altLang="cs-CZ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pak 3,18*9 = 28,6 a hodnota firmy je -3,6 + 28,6/1,1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12,7</a:t>
            </a:r>
          </a:p>
          <a:p>
            <a:pPr lvl="2">
              <a:lnSpc>
                <a:spcPct val="90000"/>
              </a:lnSpc>
            </a:pPr>
            <a:r>
              <a:rPr lang="cs-CZ" altLang="cs-CZ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poměr tržní a účetní hodnoty např. 1,4</a:t>
            </a:r>
          </a:p>
          <a:p>
            <a:pPr lvl="3">
              <a:lnSpc>
                <a:spcPct val="90000"/>
              </a:lnSpc>
            </a:pP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PV</a:t>
            </a:r>
            <a:r>
              <a:rPr lang="cs-CZ" altLang="cs-CZ" sz="1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je pak 1,4*23,43 = 32,8 a hodnota firmy je -3,6 + 32,8/1,1</a:t>
            </a:r>
            <a:r>
              <a:rPr lang="cs-CZ" altLang="cs-CZ" sz="1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cs-CZ" altLang="cs-CZ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14,9</a:t>
            </a:r>
          </a:p>
          <a:p>
            <a:pPr>
              <a:lnSpc>
                <a:spcPct val="90000"/>
              </a:lnSpc>
            </a:pP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úprava horizontu hodnocení H na dobu, kdy se naše vyhlídky vyrovnají s konkurencí (např. H = 8), PVGO=0, tj. g=0 % a pak je PV</a:t>
            </a:r>
            <a:r>
              <a:rPr lang="cs-CZ" altLang="cs-CZ" sz="2800" baseline="-25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=35,7 a hodnota firmy je -2,0 + 35,7/1,1</a:t>
            </a:r>
            <a:r>
              <a:rPr lang="cs-CZ" altLang="cs-CZ" sz="2800" baseline="30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cs-CZ" altLang="cs-CZ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= 14,1</a:t>
            </a:r>
          </a:p>
        </p:txBody>
      </p:sp>
    </p:spTree>
    <p:extLst>
      <p:ext uri="{BB962C8B-B14F-4D97-AF65-F5344CB8AC3E}">
        <p14:creationId xmlns:p14="http://schemas.microsoft.com/office/powerpoint/2010/main" val="6365704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7" dur="500"/>
                                        <p:tgtEl>
                                          <p:spTgt spid="2304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2" dur="500"/>
                                        <p:tgtEl>
                                          <p:spTgt spid="2304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16" dur="500"/>
                                        <p:tgtEl>
                                          <p:spTgt spid="2304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0" dur="500"/>
                                        <p:tgtEl>
                                          <p:spTgt spid="2304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2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4" dur="500"/>
                                        <p:tgtEl>
                                          <p:spTgt spid="2304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29" dur="500"/>
                                        <p:tgtEl>
                                          <p:spTgt spid="2304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1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3" dur="500"/>
                                        <p:tgtEl>
                                          <p:spTgt spid="2304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Left)">
                                      <p:cBhvr>
                                        <p:cTn id="38" dur="500"/>
                                        <p:tgtEl>
                                          <p:spTgt spid="2304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uiExpand="1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Rekapitulace výsledků výpočtů</a:t>
            </a:r>
          </a:p>
        </p:txBody>
      </p:sp>
      <p:graphicFrame>
        <p:nvGraphicFramePr>
          <p:cNvPr id="225319" name="Group 39"/>
          <p:cNvGraphicFramePr>
            <a:graphicFrameLocks noGrp="1"/>
          </p:cNvGraphicFramePr>
          <p:nvPr>
            <p:ph type="tbl" idx="1"/>
          </p:nvPr>
        </p:nvGraphicFramePr>
        <p:xfrm>
          <a:off x="457200" y="1412875"/>
          <a:ext cx="8229600" cy="5144202"/>
        </p:xfrm>
        <a:graphic>
          <a:graphicData uri="http://schemas.openxmlformats.org/drawingml/2006/table">
            <a:tbl>
              <a:tblPr/>
              <a:tblGrid>
                <a:gridCol w="4835525">
                  <a:extLst>
                    <a:ext uri="{9D8B030D-6E8A-4147-A177-3AD203B41FA5}">
                      <a16:colId xmlns:a16="http://schemas.microsoft.com/office/drawing/2014/main" val="3293237463"/>
                    </a:ext>
                  </a:extLst>
                </a:gridCol>
                <a:gridCol w="3394075">
                  <a:extLst>
                    <a:ext uri="{9D8B030D-6E8A-4147-A177-3AD203B41FA5}">
                      <a16:colId xmlns:a16="http://schemas.microsoft.com/office/drawing/2014/main" val="3636777594"/>
                    </a:ext>
                  </a:extLst>
                </a:gridCol>
              </a:tblGrid>
              <a:tr h="92233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Metoda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r = 10%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Hodnota podniku mil. Kč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030046465"/>
                  </a:ext>
                </a:extLst>
              </a:tr>
              <a:tr h="738188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FCF pro H = 6, g = 6%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18,8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128094669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FCF pro H = 6, g = 8%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26,3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52384005"/>
                  </a:ext>
                </a:extLst>
              </a:tr>
              <a:tr h="739775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Podobné P/E = 9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12,7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737424604"/>
                  </a:ext>
                </a:extLst>
              </a:tr>
              <a:tr h="754063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Podobný poměr tržní a účetní hodnoty (1,4)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14,9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984305197"/>
                  </a:ext>
                </a:extLst>
              </a:tr>
              <a:tr h="755650"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Horizont hodnocení, kde se srovnáme s konkurencí H = 8 </a:t>
                      </a:r>
                    </a:p>
                  </a:txBody>
                  <a:tcPr marL="90000" marR="90000" marT="46800" marB="46800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>
                        <a:spcBef>
                          <a:spcPct val="20000"/>
                        </a:spcBef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defRPr sz="28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1pPr>
                      <a:lvl2pPr>
                        <a:spcBef>
                          <a:spcPct val="20000"/>
                        </a:spcBef>
                        <a:defRPr sz="24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2pPr>
                      <a:lvl3pPr>
                        <a:spcBef>
                          <a:spcPct val="20000"/>
                        </a:spcBef>
                        <a:buClr>
                          <a:schemeClr val="accent2"/>
                        </a:buClr>
                        <a:buSzPct val="90000"/>
                        <a:buFont typeface="Wingdings" panose="05000000000000000000" pitchFamily="2" charset="2"/>
                        <a:defRPr sz="2000"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3pPr>
                      <a:lvl4pPr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4pPr>
                      <a:lvl5pPr>
                        <a:spcBef>
                          <a:spcPct val="20000"/>
                        </a:spcBef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5pPr>
                      <a:lvl6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6pPr>
                      <a:lvl7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7pPr>
                      <a:lvl8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8pPr>
                      <a:lvl9pPr fontAlgn="base"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folHlink"/>
                        </a:buClr>
                        <a:buSzPct val="90000"/>
                        <a:buFont typeface="Wingdings" panose="05000000000000000000" pitchFamily="2" charset="2"/>
                        <a:defRPr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hlink"/>
                        </a:buClr>
                        <a:buSzPct val="90000"/>
                        <a:buFont typeface="Wingdings" panose="05000000000000000000" pitchFamily="2" charset="2"/>
                        <a:buNone/>
                        <a:tabLst/>
                      </a:pPr>
                      <a:r>
                        <a:rPr kumimoji="0" lang="cs-CZ" altLang="cs-CZ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>
                            <a:outerShdw blurRad="38100" dist="38100" dir="2700000" algn="tl">
                              <a:srgbClr val="000000"/>
                            </a:outerShdw>
                          </a:effectLst>
                          <a:latin typeface="Arial" panose="020B0604020202020204" pitchFamily="34" charset="0"/>
                        </a:rPr>
                        <a:t>14,1</a:t>
                      </a:r>
                    </a:p>
                  </a:txBody>
                  <a:tcPr marL="90000" marR="90000" marT="46800" marB="46800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lg" len="lg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761634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723492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9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Výnos do doby splatnosti</a:t>
            </a:r>
          </a:p>
        </p:txBody>
      </p:sp>
      <p:graphicFrame>
        <p:nvGraphicFramePr>
          <p:cNvPr id="179205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827088" y="3789363"/>
          <a:ext cx="6840537" cy="1401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2108160" imgH="431640" progId="Equation.3">
                  <p:embed/>
                </p:oleObj>
              </mc:Choice>
              <mc:Fallback>
                <p:oleObj name="Rovnice" r:id="rId2" imgW="2108160" imgH="431640" progId="Equation.3">
                  <p:embed/>
                  <p:pic>
                    <p:nvPicPr>
                      <p:cNvPr id="17920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088" y="3789363"/>
                        <a:ext cx="6840537" cy="140176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9204" name="Text Box 4"/>
          <p:cNvSpPr txBox="1">
            <a:spLocks noChangeArrowheads="1"/>
          </p:cNvSpPr>
          <p:nvPr/>
        </p:nvSpPr>
        <p:spPr bwMode="auto">
          <a:xfrm>
            <a:off x="468313" y="2133600"/>
            <a:ext cx="7559675" cy="13731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Známe cenu (např. z burzy) a hledáme r (ve skutečnosti jde o vnitřní výnosové procento z hotovostního toku obligace).</a:t>
            </a:r>
          </a:p>
        </p:txBody>
      </p:sp>
      <p:sp>
        <p:nvSpPr>
          <p:cNvPr id="179207" name="Oval 7"/>
          <p:cNvSpPr>
            <a:spLocks noChangeArrowheads="1"/>
          </p:cNvSpPr>
          <p:nvPr/>
        </p:nvSpPr>
        <p:spPr bwMode="auto">
          <a:xfrm>
            <a:off x="3995738" y="4149725"/>
            <a:ext cx="576262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2" name="Oval 12"/>
          <p:cNvSpPr>
            <a:spLocks noChangeArrowheads="1"/>
          </p:cNvSpPr>
          <p:nvPr/>
        </p:nvSpPr>
        <p:spPr bwMode="auto">
          <a:xfrm>
            <a:off x="6588125" y="4149725"/>
            <a:ext cx="576263" cy="71913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3" name="Oval 13"/>
          <p:cNvSpPr>
            <a:spLocks noChangeArrowheads="1"/>
          </p:cNvSpPr>
          <p:nvPr/>
        </p:nvSpPr>
        <p:spPr bwMode="auto">
          <a:xfrm>
            <a:off x="468313" y="2060575"/>
            <a:ext cx="2232025" cy="6477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79214" name="Line 14"/>
          <p:cNvSpPr>
            <a:spLocks noChangeShapeType="1"/>
          </p:cNvSpPr>
          <p:nvPr/>
        </p:nvSpPr>
        <p:spPr bwMode="auto">
          <a:xfrm flipH="1">
            <a:off x="1258888" y="2708275"/>
            <a:ext cx="73025" cy="144145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5" name="Line 15"/>
          <p:cNvSpPr>
            <a:spLocks noChangeShapeType="1"/>
          </p:cNvSpPr>
          <p:nvPr/>
        </p:nvSpPr>
        <p:spPr bwMode="auto">
          <a:xfrm flipH="1">
            <a:off x="4572000" y="2565400"/>
            <a:ext cx="2232025" cy="15843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79216" name="Line 16"/>
          <p:cNvSpPr>
            <a:spLocks noChangeShapeType="1"/>
          </p:cNvSpPr>
          <p:nvPr/>
        </p:nvSpPr>
        <p:spPr bwMode="auto">
          <a:xfrm>
            <a:off x="6804025" y="2565400"/>
            <a:ext cx="73025" cy="15113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325327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792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79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792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9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792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79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792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179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79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79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92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79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79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79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1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Akcie</a:t>
            </a:r>
          </a:p>
        </p:txBody>
      </p:sp>
      <p:sp>
        <p:nvSpPr>
          <p:cNvPr id="181251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základní typy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kmenové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preferenční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zaměstnanecké</a:t>
            </a:r>
          </a:p>
          <a:p>
            <a:r>
              <a:rPr lang="cs-CZ" altLang="cs-CZ" sz="2800" dirty="0">
                <a:latin typeface="Arial" panose="020B0604020202020204" pitchFamily="34" charset="0"/>
                <a:cs typeface="Arial" panose="020B0604020202020204" pitchFamily="34" charset="0"/>
              </a:rPr>
              <a:t>míra tržní kapitalizace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prodejní cena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cs-CZ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0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kupní cena</a:t>
            </a:r>
          </a:p>
          <a:p>
            <a:pPr lvl="1"/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DIV</a:t>
            </a:r>
            <a:r>
              <a:rPr lang="cs-CZ" altLang="cs-CZ" sz="2400" baseline="-25000" dirty="0">
                <a:latin typeface="Arial" panose="020B0604020202020204" pitchFamily="34" charset="0"/>
                <a:cs typeface="Arial" panose="020B0604020202020204" pitchFamily="34" charset="0"/>
              </a:rPr>
              <a:t>1</a:t>
            </a:r>
            <a:r>
              <a:rPr lang="cs-CZ" altLang="cs-CZ" sz="2400" dirty="0">
                <a:latin typeface="Arial" panose="020B0604020202020204" pitchFamily="34" charset="0"/>
                <a:cs typeface="Arial" panose="020B0604020202020204" pitchFamily="34" charset="0"/>
              </a:rPr>
              <a:t> dividenda</a:t>
            </a:r>
          </a:p>
        </p:txBody>
      </p:sp>
      <p:graphicFrame>
        <p:nvGraphicFramePr>
          <p:cNvPr id="181252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4572000" y="4292600"/>
          <a:ext cx="4103688" cy="15859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17440" imgH="431640" progId="Equation.3">
                  <p:embed/>
                </p:oleObj>
              </mc:Choice>
              <mc:Fallback>
                <p:oleObj name="Rovnice" r:id="rId2" imgW="1117440" imgH="431640" progId="Equation.3">
                  <p:embed/>
                  <p:pic>
                    <p:nvPicPr>
                      <p:cNvPr id="1812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4292600"/>
                        <a:ext cx="4103688" cy="15859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1254" name="Oval 6"/>
          <p:cNvSpPr>
            <a:spLocks noChangeArrowheads="1"/>
          </p:cNvSpPr>
          <p:nvPr/>
        </p:nvSpPr>
        <p:spPr bwMode="auto">
          <a:xfrm>
            <a:off x="5292725" y="4005263"/>
            <a:ext cx="2159000" cy="22320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1255" name="Line 7"/>
          <p:cNvSpPr>
            <a:spLocks noChangeShapeType="1"/>
          </p:cNvSpPr>
          <p:nvPr/>
        </p:nvSpPr>
        <p:spPr bwMode="auto">
          <a:xfrm flipV="1">
            <a:off x="6804025" y="3213100"/>
            <a:ext cx="215900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1256" name="Text Box 8"/>
          <p:cNvSpPr txBox="1">
            <a:spLocks noChangeArrowheads="1"/>
          </p:cNvSpPr>
          <p:nvPr/>
        </p:nvSpPr>
        <p:spPr bwMode="auto">
          <a:xfrm>
            <a:off x="5076825" y="2708275"/>
            <a:ext cx="3168650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kapitálový výnos</a:t>
            </a:r>
          </a:p>
        </p:txBody>
      </p:sp>
      <p:sp>
        <p:nvSpPr>
          <p:cNvPr id="181257" name="Oval 9"/>
          <p:cNvSpPr>
            <a:spLocks noChangeArrowheads="1"/>
          </p:cNvSpPr>
          <p:nvPr/>
        </p:nvSpPr>
        <p:spPr bwMode="auto">
          <a:xfrm>
            <a:off x="6732588" y="3933825"/>
            <a:ext cx="2087562" cy="24479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1258" name="Line 10"/>
          <p:cNvSpPr>
            <a:spLocks noChangeShapeType="1"/>
          </p:cNvSpPr>
          <p:nvPr/>
        </p:nvSpPr>
        <p:spPr bwMode="auto">
          <a:xfrm flipH="1" flipV="1">
            <a:off x="7308850" y="2997200"/>
            <a:ext cx="503238" cy="9366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1259" name="Text Box 11"/>
          <p:cNvSpPr txBox="1">
            <a:spLocks noChangeArrowheads="1"/>
          </p:cNvSpPr>
          <p:nvPr/>
        </p:nvSpPr>
        <p:spPr bwMode="auto">
          <a:xfrm>
            <a:off x="5076825" y="2420938"/>
            <a:ext cx="3168650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dividendový výnos</a:t>
            </a:r>
          </a:p>
        </p:txBody>
      </p:sp>
    </p:spTree>
    <p:extLst>
      <p:ext uri="{BB962C8B-B14F-4D97-AF65-F5344CB8AC3E}">
        <p14:creationId xmlns:p14="http://schemas.microsoft.com/office/powerpoint/2010/main" val="947507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1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81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81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812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812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812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812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812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812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81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1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1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181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12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1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1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1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12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1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1251" grpId="0" uiExpand="1" build="p"/>
      <p:bldP spid="181256" grpId="0"/>
      <p:bldP spid="181256" grpId="1"/>
      <p:bldP spid="181259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30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Cena akcie</a:t>
            </a:r>
          </a:p>
        </p:txBody>
      </p:sp>
      <p:graphicFrame>
        <p:nvGraphicFramePr>
          <p:cNvPr id="183301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755650" y="1628775"/>
          <a:ext cx="3167063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914400" imgH="393480" progId="Equation.3">
                  <p:embed/>
                </p:oleObj>
              </mc:Choice>
              <mc:Fallback>
                <p:oleObj name="Rovnice" r:id="rId2" imgW="914400" imgH="393480" progId="Equation.3">
                  <p:embed/>
                  <p:pic>
                    <p:nvPicPr>
                      <p:cNvPr id="183301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1628775"/>
                        <a:ext cx="3167063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3" name="Object 7"/>
          <p:cNvGraphicFramePr>
            <a:graphicFrameLocks noChangeAspect="1"/>
          </p:cNvGraphicFramePr>
          <p:nvPr/>
        </p:nvGraphicFramePr>
        <p:xfrm>
          <a:off x="4960938" y="1628775"/>
          <a:ext cx="3254375" cy="13636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939600" imgH="393480" progId="Equation.3">
                  <p:embed/>
                </p:oleObj>
              </mc:Choice>
              <mc:Fallback>
                <p:oleObj name="Rovnice" r:id="rId4" imgW="939600" imgH="393480" progId="Equation.3">
                  <p:embed/>
                  <p:pic>
                    <p:nvPicPr>
                      <p:cNvPr id="183303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938" y="1628775"/>
                        <a:ext cx="3254375" cy="13636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4" name="Oval 8"/>
          <p:cNvSpPr>
            <a:spLocks noChangeArrowheads="1"/>
          </p:cNvSpPr>
          <p:nvPr/>
        </p:nvSpPr>
        <p:spPr bwMode="auto">
          <a:xfrm>
            <a:off x="4572000" y="1484313"/>
            <a:ext cx="4248150" cy="18002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3305" name="Line 9"/>
          <p:cNvSpPr>
            <a:spLocks noChangeShapeType="1"/>
          </p:cNvSpPr>
          <p:nvPr/>
        </p:nvSpPr>
        <p:spPr bwMode="auto">
          <a:xfrm flipH="1" flipV="1">
            <a:off x="2339975" y="2205038"/>
            <a:ext cx="2232025" cy="4318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83306" name="Object 10"/>
          <p:cNvGraphicFramePr>
            <a:graphicFrameLocks noChangeAspect="1"/>
          </p:cNvGraphicFramePr>
          <p:nvPr/>
        </p:nvGraphicFramePr>
        <p:xfrm>
          <a:off x="755650" y="3284538"/>
          <a:ext cx="6332538" cy="1450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828800" imgH="419040" progId="Equation.3">
                  <p:embed/>
                </p:oleObj>
              </mc:Choice>
              <mc:Fallback>
                <p:oleObj name="Rovnice" r:id="rId6" imgW="1828800" imgH="419040" progId="Equation.3">
                  <p:embed/>
                  <p:pic>
                    <p:nvPicPr>
                      <p:cNvPr id="183306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650" y="3284538"/>
                        <a:ext cx="6332538" cy="1450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3307" name="Object 11"/>
          <p:cNvGraphicFramePr>
            <a:graphicFrameLocks noChangeAspect="1"/>
          </p:cNvGraphicFramePr>
          <p:nvPr/>
        </p:nvGraphicFramePr>
        <p:xfrm>
          <a:off x="2219325" y="5013325"/>
          <a:ext cx="4705350" cy="14954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1358640" imgH="431640" progId="Equation.3">
                  <p:embed/>
                </p:oleObj>
              </mc:Choice>
              <mc:Fallback>
                <p:oleObj name="Rovnice" r:id="rId8" imgW="1358640" imgH="431640" progId="Equation.3">
                  <p:embed/>
                  <p:pic>
                    <p:nvPicPr>
                      <p:cNvPr id="18330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9325" y="5013325"/>
                        <a:ext cx="4705350" cy="14954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3308" name="Text Box 12"/>
          <p:cNvSpPr txBox="1">
            <a:spLocks noChangeArrowheads="1"/>
          </p:cNvSpPr>
          <p:nvPr/>
        </p:nvSpPr>
        <p:spPr bwMode="auto">
          <a:xfrm>
            <a:off x="755650" y="3429000"/>
            <a:ext cx="7237413" cy="1216025"/>
          </a:xfrm>
          <a:prstGeom prst="rect">
            <a:avLst/>
          </a:prstGeom>
          <a:solidFill>
            <a:srgbClr val="000000"/>
          </a:solidFill>
          <a:ln w="28575">
            <a:solidFill>
              <a:srgbClr val="FF0000"/>
            </a:solidFill>
            <a:miter lim="800000"/>
            <a:headEnd/>
            <a:tailEnd type="none" w="lg" len="lg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400"/>
              <a:t>Pozor! Dividendy v jednotlivých letech nejsou všechny budoucí vyplácené dividendy, ale jen dividendy z již existujících akcií.</a:t>
            </a:r>
          </a:p>
        </p:txBody>
      </p:sp>
    </p:spTree>
    <p:extLst>
      <p:ext uri="{BB962C8B-B14F-4D97-AF65-F5344CB8AC3E}">
        <p14:creationId xmlns:p14="http://schemas.microsoft.com/office/powerpoint/2010/main" val="20528506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330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3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33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3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33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3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18330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83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33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3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833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833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770" decel="100000"/>
                                        <p:tgtEl>
                                          <p:spTgt spid="183308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48" dur="770" decel="100000"/>
                                        <p:tgtEl>
                                          <p:spTgt spid="183308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4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0" dur="77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2" dur="770" fill="hold"/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5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8330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330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372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/>
              <a:t>Konstantní dividendový model</a:t>
            </a:r>
          </a:p>
        </p:txBody>
      </p:sp>
      <p:graphicFrame>
        <p:nvGraphicFramePr>
          <p:cNvPr id="186373" name="Object 5"/>
          <p:cNvGraphicFramePr>
            <a:graphicFrameLocks noGrp="1" noChangeAspect="1"/>
          </p:cNvGraphicFramePr>
          <p:nvPr>
            <p:ph idx="1"/>
          </p:nvPr>
        </p:nvGraphicFramePr>
        <p:xfrm>
          <a:off x="2339975" y="1700213"/>
          <a:ext cx="3917950" cy="1463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155600" imgH="431640" progId="Equation.3">
                  <p:embed/>
                </p:oleObj>
              </mc:Choice>
              <mc:Fallback>
                <p:oleObj name="Rovnice" r:id="rId2" imgW="1155600" imgH="431640" progId="Equation.3">
                  <p:embed/>
                  <p:pic>
                    <p:nvPicPr>
                      <p:cNvPr id="18637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39975" y="1700213"/>
                        <a:ext cx="3917950" cy="1463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5" name="Object 7"/>
          <p:cNvGraphicFramePr>
            <a:graphicFrameLocks noChangeAspect="1"/>
          </p:cNvGraphicFramePr>
          <p:nvPr/>
        </p:nvGraphicFramePr>
        <p:xfrm>
          <a:off x="1858963" y="3429000"/>
          <a:ext cx="5426075" cy="7318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1600200" imgH="215640" progId="Equation.3">
                  <p:embed/>
                </p:oleObj>
              </mc:Choice>
              <mc:Fallback>
                <p:oleObj name="Rovnice" r:id="rId4" imgW="1600200" imgH="215640" progId="Equation.3">
                  <p:embed/>
                  <p:pic>
                    <p:nvPicPr>
                      <p:cNvPr id="18637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58963" y="3429000"/>
                        <a:ext cx="5426075" cy="7318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6376" name="Object 8"/>
          <p:cNvGraphicFramePr>
            <a:graphicFrameLocks noChangeAspect="1"/>
          </p:cNvGraphicFramePr>
          <p:nvPr/>
        </p:nvGraphicFramePr>
        <p:xfrm>
          <a:off x="3033713" y="5005388"/>
          <a:ext cx="22399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660240" imgH="393480" progId="Equation.3">
                  <p:embed/>
                </p:oleObj>
              </mc:Choice>
              <mc:Fallback>
                <p:oleObj name="Rovnice" r:id="rId6" imgW="660240" imgH="393480" progId="Equation.3">
                  <p:embed/>
                  <p:pic>
                    <p:nvPicPr>
                      <p:cNvPr id="18637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33713" y="5005388"/>
                        <a:ext cx="2239962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676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637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6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63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863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863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863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944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altLang="cs-CZ" sz="4000"/>
              <a:t>Model s konstantním růstem dividendy o g% ročně</a:t>
            </a:r>
          </a:p>
        </p:txBody>
      </p:sp>
      <p:graphicFrame>
        <p:nvGraphicFramePr>
          <p:cNvPr id="189443" name="Object 3"/>
          <p:cNvGraphicFramePr>
            <a:graphicFrameLocks noGrp="1" noChangeAspect="1"/>
          </p:cNvGraphicFramePr>
          <p:nvPr>
            <p:ph idx="1"/>
          </p:nvPr>
        </p:nvGraphicFramePr>
        <p:xfrm>
          <a:off x="1404938" y="1700213"/>
          <a:ext cx="6332537" cy="15716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1739880" imgH="431640" progId="Equation.3">
                  <p:embed/>
                </p:oleObj>
              </mc:Choice>
              <mc:Fallback>
                <p:oleObj name="Rovnice" r:id="rId2" imgW="1739880" imgH="431640" progId="Equation.3">
                  <p:embed/>
                  <p:pic>
                    <p:nvPicPr>
                      <p:cNvPr id="189443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04938" y="1700213"/>
                        <a:ext cx="6332537" cy="15716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45" name="Object 5"/>
          <p:cNvGraphicFramePr>
            <a:graphicFrameLocks noChangeAspect="1"/>
          </p:cNvGraphicFramePr>
          <p:nvPr/>
        </p:nvGraphicFramePr>
        <p:xfrm>
          <a:off x="3203575" y="4221163"/>
          <a:ext cx="2239963" cy="1422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4" imgW="660240" imgH="419040" progId="Equation.3">
                  <p:embed/>
                </p:oleObj>
              </mc:Choice>
              <mc:Fallback>
                <p:oleObj name="Rovnice" r:id="rId4" imgW="660240" imgH="419040" progId="Equation.3">
                  <p:embed/>
                  <p:pic>
                    <p:nvPicPr>
                      <p:cNvPr id="189445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575" y="4221163"/>
                        <a:ext cx="2239963" cy="1422400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00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46" name="Text Box 6"/>
          <p:cNvSpPr txBox="1">
            <a:spLocks noChangeArrowheads="1"/>
          </p:cNvSpPr>
          <p:nvPr/>
        </p:nvSpPr>
        <p:spPr bwMode="auto">
          <a:xfrm>
            <a:off x="1150938" y="3429000"/>
            <a:ext cx="7993062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Podmínka konvergence je, že g </a:t>
            </a:r>
            <a:r>
              <a:rPr lang="en-US" altLang="cs-CZ" sz="2800"/>
              <a:t>&lt;</a:t>
            </a:r>
            <a:r>
              <a:rPr lang="cs-CZ" altLang="cs-CZ" sz="2800"/>
              <a:t> </a:t>
            </a:r>
            <a:r>
              <a:rPr lang="en-US" altLang="cs-CZ" sz="2800"/>
              <a:t>r</a:t>
            </a:r>
            <a:r>
              <a:rPr lang="cs-CZ" altLang="cs-CZ" sz="2800"/>
              <a:t>.</a:t>
            </a:r>
          </a:p>
        </p:txBody>
      </p:sp>
      <p:sp>
        <p:nvSpPr>
          <p:cNvPr id="189447" name="Text Box 7"/>
          <p:cNvSpPr txBox="1">
            <a:spLocks noChangeArrowheads="1"/>
          </p:cNvSpPr>
          <p:nvPr/>
        </p:nvSpPr>
        <p:spPr bwMode="auto">
          <a:xfrm>
            <a:off x="142875" y="5949950"/>
            <a:ext cx="4429125" cy="519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Součet geometrické řady:</a:t>
            </a:r>
          </a:p>
        </p:txBody>
      </p:sp>
      <p:graphicFrame>
        <p:nvGraphicFramePr>
          <p:cNvPr id="189448" name="Object 8"/>
          <p:cNvGraphicFramePr>
            <a:graphicFrameLocks noChangeAspect="1"/>
          </p:cNvGraphicFramePr>
          <p:nvPr/>
        </p:nvGraphicFramePr>
        <p:xfrm>
          <a:off x="4572000" y="5734050"/>
          <a:ext cx="3960813" cy="974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6" imgW="1600200" imgH="393480" progId="Equation.3">
                  <p:embed/>
                </p:oleObj>
              </mc:Choice>
              <mc:Fallback>
                <p:oleObj name="Rovnice" r:id="rId6" imgW="1600200" imgH="393480" progId="Equation.3">
                  <p:embed/>
                  <p:pic>
                    <p:nvPicPr>
                      <p:cNvPr id="189448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2000" y="5734050"/>
                        <a:ext cx="3960813" cy="974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51" name="Object 11"/>
          <p:cNvGraphicFramePr>
            <a:graphicFrameLocks noChangeAspect="1"/>
          </p:cNvGraphicFramePr>
          <p:nvPr/>
        </p:nvGraphicFramePr>
        <p:xfrm>
          <a:off x="1331913" y="4005263"/>
          <a:ext cx="2024062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8" imgW="596880" imgH="393480" progId="Equation.3">
                  <p:embed/>
                </p:oleObj>
              </mc:Choice>
              <mc:Fallback>
                <p:oleObj name="Rovnice" r:id="rId8" imgW="596880" imgH="393480" progId="Equation.3">
                  <p:embed/>
                  <p:pic>
                    <p:nvPicPr>
                      <p:cNvPr id="18945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913" y="4005263"/>
                        <a:ext cx="2024062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2" name="Line 12"/>
          <p:cNvSpPr>
            <a:spLocks noChangeShapeType="1"/>
          </p:cNvSpPr>
          <p:nvPr/>
        </p:nvSpPr>
        <p:spPr bwMode="auto">
          <a:xfrm flipH="1" flipV="1">
            <a:off x="3203575" y="5373688"/>
            <a:ext cx="1368425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3" name="Oval 13"/>
          <p:cNvSpPr>
            <a:spLocks noChangeArrowheads="1"/>
          </p:cNvSpPr>
          <p:nvPr/>
        </p:nvSpPr>
        <p:spPr bwMode="auto">
          <a:xfrm>
            <a:off x="2916238" y="1916113"/>
            <a:ext cx="2808287" cy="12239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89454" name="Line 14"/>
          <p:cNvSpPr>
            <a:spLocks noChangeShapeType="1"/>
          </p:cNvSpPr>
          <p:nvPr/>
        </p:nvSpPr>
        <p:spPr bwMode="auto">
          <a:xfrm flipV="1">
            <a:off x="3132138" y="3141663"/>
            <a:ext cx="647700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graphicFrame>
        <p:nvGraphicFramePr>
          <p:cNvPr id="189455" name="Object 15"/>
          <p:cNvGraphicFramePr>
            <a:graphicFrameLocks noChangeAspect="1"/>
          </p:cNvGraphicFramePr>
          <p:nvPr/>
        </p:nvGraphicFramePr>
        <p:xfrm>
          <a:off x="4879975" y="4005263"/>
          <a:ext cx="1981200" cy="1335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0" imgW="583920" imgH="393480" progId="Equation.3">
                  <p:embed/>
                </p:oleObj>
              </mc:Choice>
              <mc:Fallback>
                <p:oleObj name="Rovnice" r:id="rId10" imgW="583920" imgH="393480" progId="Equation.3">
                  <p:embed/>
                  <p:pic>
                    <p:nvPicPr>
                      <p:cNvPr id="189455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9975" y="4005263"/>
                        <a:ext cx="1981200" cy="1335087"/>
                      </a:xfrm>
                      <a:prstGeom prst="rect">
                        <a:avLst/>
                      </a:prstGeom>
                      <a:noFill/>
                      <a:ln w="9525">
                        <a:solidFill>
                          <a:srgbClr val="FFFF00"/>
                        </a:solidFill>
                        <a:miter lim="800000"/>
                        <a:headEnd/>
                        <a:tailEnd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9456" name="Line 16"/>
          <p:cNvSpPr>
            <a:spLocks noChangeShapeType="1"/>
          </p:cNvSpPr>
          <p:nvPr/>
        </p:nvSpPr>
        <p:spPr bwMode="auto">
          <a:xfrm flipV="1">
            <a:off x="5795963" y="5373688"/>
            <a:ext cx="0" cy="792162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7" name="Line 17"/>
          <p:cNvSpPr>
            <a:spLocks noChangeShapeType="1"/>
          </p:cNvSpPr>
          <p:nvPr/>
        </p:nvSpPr>
        <p:spPr bwMode="auto">
          <a:xfrm flipH="1" flipV="1">
            <a:off x="5867400" y="3141663"/>
            <a:ext cx="360363" cy="863600"/>
          </a:xfrm>
          <a:prstGeom prst="line">
            <a:avLst/>
          </a:prstGeom>
          <a:noFill/>
          <a:ln w="28575">
            <a:solidFill>
              <a:srgbClr val="FFFF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89458" name="Oval 18"/>
          <p:cNvSpPr>
            <a:spLocks noChangeArrowheads="1"/>
          </p:cNvSpPr>
          <p:nvPr/>
        </p:nvSpPr>
        <p:spPr bwMode="auto">
          <a:xfrm>
            <a:off x="3779838" y="1700213"/>
            <a:ext cx="4032250" cy="1439862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graphicFrame>
        <p:nvGraphicFramePr>
          <p:cNvPr id="189459" name="Object 19"/>
          <p:cNvGraphicFramePr>
            <a:graphicFrameLocks noChangeAspect="1"/>
          </p:cNvGraphicFramePr>
          <p:nvPr/>
        </p:nvGraphicFramePr>
        <p:xfrm>
          <a:off x="1057275" y="1773238"/>
          <a:ext cx="1836738" cy="20780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2" imgW="672840" imgH="761760" progId="Equation.3">
                  <p:embed/>
                </p:oleObj>
              </mc:Choice>
              <mc:Fallback>
                <p:oleObj name="Rovnice" r:id="rId12" imgW="672840" imgH="761760" progId="Equation.3">
                  <p:embed/>
                  <p:pic>
                    <p:nvPicPr>
                      <p:cNvPr id="189459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7275" y="1773238"/>
                        <a:ext cx="1836738" cy="207803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9460" name="Object 20"/>
          <p:cNvGraphicFramePr>
            <a:graphicFrameLocks noChangeAspect="1"/>
          </p:cNvGraphicFramePr>
          <p:nvPr/>
        </p:nvGraphicFramePr>
        <p:xfrm>
          <a:off x="2913063" y="2246313"/>
          <a:ext cx="4816475" cy="1593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14" imgW="1765080" imgH="583920" progId="Equation.3">
                  <p:embed/>
                </p:oleObj>
              </mc:Choice>
              <mc:Fallback>
                <p:oleObj name="Rovnice" r:id="rId14" imgW="1765080" imgH="583920" progId="Equation.3">
                  <p:embed/>
                  <p:pic>
                    <p:nvPicPr>
                      <p:cNvPr id="189460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13063" y="2246313"/>
                        <a:ext cx="4816475" cy="1593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FFFF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8703158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89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9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9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9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94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189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89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894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89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94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894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1894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55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0" fill="hold"/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5" dur="1000"/>
                                        <p:tgtEl>
                                          <p:spTgt spid="1894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1894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1894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894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0" dur="1000"/>
                                        <p:tgtEl>
                                          <p:spTgt spid="18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3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4" dur="1000" fill="hold"/>
                                        <p:tgtEl>
                                          <p:spTgt spid="1894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8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6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000" fill="hold"/>
                                        <p:tgtEl>
                                          <p:spTgt spid="1894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0" dur="1000"/>
                                        <p:tgtEl>
                                          <p:spTgt spid="18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9446" grpId="0"/>
      <p:bldP spid="189446" grpId="1"/>
      <p:bldP spid="18944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04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>
                <a:effectLst/>
              </a:rPr>
              <a:t>Odhad budoucího růstu</a:t>
            </a:r>
          </a:p>
        </p:txBody>
      </p:sp>
      <p:sp>
        <p:nvSpPr>
          <p:cNvPr id="19046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8147050" cy="1323975"/>
          </a:xfrm>
        </p:spPr>
        <p:txBody>
          <a:bodyPr/>
          <a:lstStyle/>
          <a:p>
            <a:r>
              <a:rPr lang="cs-CZ" altLang="cs-CZ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míry tržní kapitalizace</a:t>
            </a:r>
          </a:p>
          <a:p>
            <a:r>
              <a:rPr lang="cs-CZ" altLang="cs-CZ" sz="2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z výnosu vlastního jmění</a:t>
            </a:r>
          </a:p>
        </p:txBody>
      </p:sp>
      <p:graphicFrame>
        <p:nvGraphicFramePr>
          <p:cNvPr id="190468" name="Object 4"/>
          <p:cNvGraphicFramePr>
            <a:graphicFrameLocks noGrp="1" noChangeAspect="1"/>
          </p:cNvGraphicFramePr>
          <p:nvPr>
            <p:ph sz="half" idx="2"/>
          </p:nvPr>
        </p:nvGraphicFramePr>
        <p:xfrm>
          <a:off x="1835150" y="3644900"/>
          <a:ext cx="2446338" cy="1279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Rovnice" r:id="rId2" imgW="825480" imgH="431640" progId="Equation.3">
                  <p:embed/>
                </p:oleObj>
              </mc:Choice>
              <mc:Fallback>
                <p:oleObj name="Rovnice" r:id="rId2" imgW="825480" imgH="431640" progId="Equation.3">
                  <p:embed/>
                  <p:pic>
                    <p:nvPicPr>
                      <p:cNvPr id="19046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35150" y="3644900"/>
                        <a:ext cx="2446338" cy="12795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0470" name="Oval 6"/>
          <p:cNvSpPr>
            <a:spLocks noChangeArrowheads="1"/>
          </p:cNvSpPr>
          <p:nvPr/>
        </p:nvSpPr>
        <p:spPr bwMode="auto">
          <a:xfrm>
            <a:off x="1763713" y="4005263"/>
            <a:ext cx="433387" cy="503237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1" name="Oval 7"/>
          <p:cNvSpPr>
            <a:spLocks noChangeArrowheads="1"/>
          </p:cNvSpPr>
          <p:nvPr/>
        </p:nvSpPr>
        <p:spPr bwMode="auto">
          <a:xfrm>
            <a:off x="2411413" y="3429000"/>
            <a:ext cx="1152525" cy="936625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2" name="Oval 8"/>
          <p:cNvSpPr>
            <a:spLocks noChangeArrowheads="1"/>
          </p:cNvSpPr>
          <p:nvPr/>
        </p:nvSpPr>
        <p:spPr bwMode="auto">
          <a:xfrm>
            <a:off x="2627313" y="4292600"/>
            <a:ext cx="865187" cy="649288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3" name="Line 9"/>
          <p:cNvSpPr>
            <a:spLocks noChangeShapeType="1"/>
          </p:cNvSpPr>
          <p:nvPr/>
        </p:nvSpPr>
        <p:spPr bwMode="auto">
          <a:xfrm flipH="1">
            <a:off x="1763713" y="4508500"/>
            <a:ext cx="144462" cy="122555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4" name="Line 10"/>
          <p:cNvSpPr>
            <a:spLocks noChangeShapeType="1"/>
          </p:cNvSpPr>
          <p:nvPr/>
        </p:nvSpPr>
        <p:spPr bwMode="auto">
          <a:xfrm flipH="1">
            <a:off x="1763713" y="4292600"/>
            <a:ext cx="863600" cy="1368425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5" name="Line 11"/>
          <p:cNvSpPr>
            <a:spLocks noChangeShapeType="1"/>
          </p:cNvSpPr>
          <p:nvPr/>
        </p:nvSpPr>
        <p:spPr bwMode="auto">
          <a:xfrm>
            <a:off x="3419475" y="4797425"/>
            <a:ext cx="1152525" cy="647700"/>
          </a:xfrm>
          <a:prstGeom prst="line">
            <a:avLst/>
          </a:prstGeom>
          <a:noFill/>
          <a:ln w="28575">
            <a:solidFill>
              <a:srgbClr val="FF0000"/>
            </a:solidFill>
            <a:round/>
            <a:headEnd/>
            <a:tailEnd type="triangle" w="lg" len="lg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endParaRPr lang="cs-CZ"/>
          </a:p>
        </p:txBody>
      </p:sp>
      <p:sp>
        <p:nvSpPr>
          <p:cNvPr id="190476" name="Oval 12"/>
          <p:cNvSpPr>
            <a:spLocks noChangeArrowheads="1"/>
          </p:cNvSpPr>
          <p:nvPr/>
        </p:nvSpPr>
        <p:spPr bwMode="auto">
          <a:xfrm>
            <a:off x="3779838" y="3933825"/>
            <a:ext cx="792162" cy="647700"/>
          </a:xfrm>
          <a:prstGeom prst="ellipse">
            <a:avLst/>
          </a:prstGeom>
          <a:noFill/>
          <a:ln w="28575">
            <a:solidFill>
              <a:srgbClr val="FFFF00"/>
            </a:solidFill>
            <a:round/>
            <a:headEnd/>
            <a:tailEnd type="none" w="lg" len="lg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0000" tIns="46800" rIns="90000" bIns="46800" anchor="ctr">
            <a:spAutoFit/>
          </a:bodyPr>
          <a:lstStyle/>
          <a:p>
            <a:endParaRPr lang="cs-CZ"/>
          </a:p>
        </p:txBody>
      </p:sp>
      <p:sp>
        <p:nvSpPr>
          <p:cNvPr id="190478" name="Text Box 14"/>
          <p:cNvSpPr txBox="1">
            <a:spLocks noChangeArrowheads="1"/>
          </p:cNvSpPr>
          <p:nvPr/>
        </p:nvSpPr>
        <p:spPr bwMode="auto">
          <a:xfrm>
            <a:off x="539750" y="5589588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odhadneme</a:t>
            </a:r>
          </a:p>
        </p:txBody>
      </p:sp>
      <p:sp>
        <p:nvSpPr>
          <p:cNvPr id="190479" name="Text Box 15"/>
          <p:cNvSpPr txBox="1">
            <a:spLocks noChangeArrowheads="1"/>
          </p:cNvSpPr>
          <p:nvPr/>
        </p:nvSpPr>
        <p:spPr bwMode="auto">
          <a:xfrm>
            <a:off x="4572000" y="5157788"/>
            <a:ext cx="2376488" cy="5191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000000"/>
                </a:solidFill>
              </a14:hiddenFill>
            </a:ext>
            <a:ext uri="{91240B29-F687-4F45-9708-019B960494DF}">
              <a14:hiddenLine xmlns:a14="http://schemas.microsoft.com/office/drawing/2010/main" w="28575">
                <a:solidFill>
                  <a:srgbClr val="FF0000"/>
                </a:solidFill>
                <a:miter lim="800000"/>
                <a:headEnd/>
                <a:tailEnd type="none" w="lg" len="lg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0000" tIns="46800" rIns="90000" bIns="46800">
            <a:spAutoFit/>
          </a:bodyPr>
          <a:lstStyle/>
          <a:p>
            <a:pPr>
              <a:spcBef>
                <a:spcPct val="50000"/>
              </a:spcBef>
            </a:pPr>
            <a:r>
              <a:rPr lang="cs-CZ" altLang="cs-CZ" sz="2800"/>
              <a:t>známe</a:t>
            </a:r>
          </a:p>
        </p:txBody>
      </p:sp>
    </p:spTree>
    <p:extLst>
      <p:ext uri="{BB962C8B-B14F-4D97-AF65-F5344CB8AC3E}">
        <p14:creationId xmlns:p14="http://schemas.microsoft.com/office/powerpoint/2010/main" val="90682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04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904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904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904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4" dur="500"/>
                                        <p:tgtEl>
                                          <p:spTgt spid="1904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1904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0" dur="500"/>
                                        <p:tgtEl>
                                          <p:spTgt spid="1904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500"/>
                                        <p:tgtEl>
                                          <p:spTgt spid="1904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500"/>
                                        <p:tgtEl>
                                          <p:spTgt spid="1904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2" dur="500"/>
                                        <p:tgtEl>
                                          <p:spTgt spid="1904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2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5" dur="500"/>
                                        <p:tgtEl>
                                          <p:spTgt spid="1904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9" dur="500"/>
                                        <p:tgtEl>
                                          <p:spTgt spid="1904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5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770" decel="100000"/>
                                        <p:tgtEl>
                                          <p:spTgt spid="19047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55" dur="770" decel="100000"/>
                                        <p:tgtEl>
                                          <p:spTgt spid="19047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56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57" dur="77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58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59" dur="770" fill="hold"/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60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904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0467" grpId="0" uiExpand="1" build="p"/>
      <p:bldP spid="190478" grpId="0"/>
      <p:bldP spid="190479" grpId="0"/>
    </p:bldLst>
  </p:timing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PMA01">
  <a:themeElements>
    <a:clrScheme name="PMA01 2">
      <a:dk1>
        <a:srgbClr val="000080"/>
      </a:dk1>
      <a:lt1>
        <a:srgbClr val="FFFFFF"/>
      </a:lt1>
      <a:dk2>
        <a:srgbClr val="000099"/>
      </a:dk2>
      <a:lt2>
        <a:srgbClr val="FFFFFF"/>
      </a:lt2>
      <a:accent1>
        <a:srgbClr val="3366FF"/>
      </a:accent1>
      <a:accent2>
        <a:srgbClr val="7B46D0"/>
      </a:accent2>
      <a:accent3>
        <a:srgbClr val="AAAACA"/>
      </a:accent3>
      <a:accent4>
        <a:srgbClr val="DADADA"/>
      </a:accent4>
      <a:accent5>
        <a:srgbClr val="ADB8FF"/>
      </a:accent5>
      <a:accent6>
        <a:srgbClr val="6F3FBC"/>
      </a:accent6>
      <a:hlink>
        <a:srgbClr val="86D1EC"/>
      </a:hlink>
      <a:folHlink>
        <a:srgbClr val="45C984"/>
      </a:folHlink>
    </a:clrScheme>
    <a:fontScheme name="PMA0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28575" cap="flat" cmpd="sng" algn="ctr">
          <a:solidFill>
            <a:srgbClr val="FF0000"/>
          </a:solidFill>
          <a:prstDash val="solid"/>
          <a:round/>
          <a:headEnd type="none" w="med" len="med"/>
          <a:tailEnd type="triangle" w="lg" len="lg"/>
        </a:ln>
        <a:effectLst/>
        <a:extLst>
          <a:ext uri="{909E8E84-426E-40DD-AFC4-6F175D3DCCD1}">
            <a14:hiddenFill xmlns:a14="http://schemas.microsoft.com/office/drawing/2010/main">
              <a:solidFill>
                <a:srgbClr val="000000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0000" tIns="46800" rIns="90000" bIns="4680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cs-CZ" altLang="cs-CZ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PMA01 1">
        <a:dk1>
          <a:srgbClr val="1A006C"/>
        </a:dk1>
        <a:lt1>
          <a:srgbClr val="FFFFFF"/>
        </a:lt1>
        <a:dk2>
          <a:srgbClr val="000066"/>
        </a:dk2>
        <a:lt2>
          <a:srgbClr val="CCCCFF"/>
        </a:lt2>
        <a:accent1>
          <a:srgbClr val="0099CC"/>
        </a:accent1>
        <a:accent2>
          <a:srgbClr val="6600CC"/>
        </a:accent2>
        <a:accent3>
          <a:srgbClr val="AAAAB8"/>
        </a:accent3>
        <a:accent4>
          <a:srgbClr val="DADADA"/>
        </a:accent4>
        <a:accent5>
          <a:srgbClr val="AACAE2"/>
        </a:accent5>
        <a:accent6>
          <a:srgbClr val="5C00B9"/>
        </a:accent6>
        <a:hlink>
          <a:srgbClr val="9999FF"/>
        </a:hlink>
        <a:folHlink>
          <a:srgbClr val="33CC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2">
        <a:dk1>
          <a:srgbClr val="000080"/>
        </a:dk1>
        <a:lt1>
          <a:srgbClr val="FFFFFF"/>
        </a:lt1>
        <a:dk2>
          <a:srgbClr val="000099"/>
        </a:dk2>
        <a:lt2>
          <a:srgbClr val="FFFFFF"/>
        </a:lt2>
        <a:accent1>
          <a:srgbClr val="3366FF"/>
        </a:accent1>
        <a:accent2>
          <a:srgbClr val="7B46D0"/>
        </a:accent2>
        <a:accent3>
          <a:srgbClr val="AAAACA"/>
        </a:accent3>
        <a:accent4>
          <a:srgbClr val="DADADA"/>
        </a:accent4>
        <a:accent5>
          <a:srgbClr val="ADB8FF"/>
        </a:accent5>
        <a:accent6>
          <a:srgbClr val="6F3FBC"/>
        </a:accent6>
        <a:hlink>
          <a:srgbClr val="86D1EC"/>
        </a:hlink>
        <a:folHlink>
          <a:srgbClr val="45C98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3">
        <a:dk1>
          <a:srgbClr val="3F4873"/>
        </a:dk1>
        <a:lt1>
          <a:srgbClr val="FFFFFF"/>
        </a:lt1>
        <a:dk2>
          <a:srgbClr val="4F598D"/>
        </a:dk2>
        <a:lt2>
          <a:srgbClr val="CCECFF"/>
        </a:lt2>
        <a:accent1>
          <a:srgbClr val="0099CC"/>
        </a:accent1>
        <a:accent2>
          <a:srgbClr val="4C8470"/>
        </a:accent2>
        <a:accent3>
          <a:srgbClr val="B2B5C5"/>
        </a:accent3>
        <a:accent4>
          <a:srgbClr val="DADADA"/>
        </a:accent4>
        <a:accent5>
          <a:srgbClr val="AACAE2"/>
        </a:accent5>
        <a:accent6>
          <a:srgbClr val="447765"/>
        </a:accent6>
        <a:hlink>
          <a:srgbClr val="99CC00"/>
        </a:hlink>
        <a:folHlink>
          <a:srgbClr val="96A4C8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4">
        <a:dk1>
          <a:srgbClr val="006E6B"/>
        </a:dk1>
        <a:lt1>
          <a:srgbClr val="FFFFFF"/>
        </a:lt1>
        <a:dk2>
          <a:srgbClr val="008080"/>
        </a:dk2>
        <a:lt2>
          <a:srgbClr val="E2EFCD"/>
        </a:lt2>
        <a:accent1>
          <a:srgbClr val="33CCCC"/>
        </a:accent1>
        <a:accent2>
          <a:srgbClr val="6352B8"/>
        </a:accent2>
        <a:accent3>
          <a:srgbClr val="AAC0C0"/>
        </a:accent3>
        <a:accent4>
          <a:srgbClr val="DADADA"/>
        </a:accent4>
        <a:accent5>
          <a:srgbClr val="ADE2E2"/>
        </a:accent5>
        <a:accent6>
          <a:srgbClr val="5949A6"/>
        </a:accent6>
        <a:hlink>
          <a:srgbClr val="CCFFFF"/>
        </a:hlink>
        <a:folHlink>
          <a:srgbClr val="99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5">
        <a:dk1>
          <a:srgbClr val="48562C"/>
        </a:dk1>
        <a:lt1>
          <a:srgbClr val="FFFFFF"/>
        </a:lt1>
        <a:dk2>
          <a:srgbClr val="546434"/>
        </a:dk2>
        <a:lt2>
          <a:srgbClr val="FFFFCC"/>
        </a:lt2>
        <a:accent1>
          <a:srgbClr val="7B8A6E"/>
        </a:accent1>
        <a:accent2>
          <a:srgbClr val="527C3A"/>
        </a:accent2>
        <a:accent3>
          <a:srgbClr val="B3B8AE"/>
        </a:accent3>
        <a:accent4>
          <a:srgbClr val="DADADA"/>
        </a:accent4>
        <a:accent5>
          <a:srgbClr val="BFC4BA"/>
        </a:accent5>
        <a:accent6>
          <a:srgbClr val="497034"/>
        </a:accent6>
        <a:hlink>
          <a:srgbClr val="55B55E"/>
        </a:hlink>
        <a:folHlink>
          <a:srgbClr val="85B3B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6">
        <a:dk1>
          <a:srgbClr val="96B29E"/>
        </a:dk1>
        <a:lt1>
          <a:srgbClr val="FFFFFF"/>
        </a:lt1>
        <a:dk2>
          <a:srgbClr val="A5BDAC"/>
        </a:dk2>
        <a:lt2>
          <a:srgbClr val="FFFFCC"/>
        </a:lt2>
        <a:accent1>
          <a:srgbClr val="4E8880"/>
        </a:accent1>
        <a:accent2>
          <a:srgbClr val="2F71B9"/>
        </a:accent2>
        <a:accent3>
          <a:srgbClr val="CFDBD2"/>
        </a:accent3>
        <a:accent4>
          <a:srgbClr val="DADADA"/>
        </a:accent4>
        <a:accent5>
          <a:srgbClr val="B2C3C0"/>
        </a:accent5>
        <a:accent6>
          <a:srgbClr val="2A66A7"/>
        </a:accent6>
        <a:hlink>
          <a:srgbClr val="9DC0E7"/>
        </a:hlink>
        <a:folHlink>
          <a:srgbClr val="54CA8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7">
        <a:dk1>
          <a:srgbClr val="D49C00"/>
        </a:dk1>
        <a:lt1>
          <a:srgbClr val="FFFFFF"/>
        </a:lt1>
        <a:dk2>
          <a:srgbClr val="CC9900"/>
        </a:dk2>
        <a:lt2>
          <a:srgbClr val="CEBD40"/>
        </a:lt2>
        <a:accent1>
          <a:srgbClr val="CC6600"/>
        </a:accent1>
        <a:accent2>
          <a:srgbClr val="808000"/>
        </a:accent2>
        <a:accent3>
          <a:srgbClr val="E2CAAA"/>
        </a:accent3>
        <a:accent4>
          <a:srgbClr val="DADADA"/>
        </a:accent4>
        <a:accent5>
          <a:srgbClr val="E2B8AA"/>
        </a:accent5>
        <a:accent6>
          <a:srgbClr val="737300"/>
        </a:accent6>
        <a:hlink>
          <a:srgbClr val="FF99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8">
        <a:dk1>
          <a:srgbClr val="881700"/>
        </a:dk1>
        <a:lt1>
          <a:srgbClr val="FAF9E6"/>
        </a:lt1>
        <a:dk2>
          <a:srgbClr val="990000"/>
        </a:dk2>
        <a:lt2>
          <a:srgbClr val="EADC78"/>
        </a:lt2>
        <a:accent1>
          <a:srgbClr val="FF6600"/>
        </a:accent1>
        <a:accent2>
          <a:srgbClr val="B86D52"/>
        </a:accent2>
        <a:accent3>
          <a:srgbClr val="CAAAAA"/>
        </a:accent3>
        <a:accent4>
          <a:srgbClr val="D6D5C4"/>
        </a:accent4>
        <a:accent5>
          <a:srgbClr val="FFB8AA"/>
        </a:accent5>
        <a:accent6>
          <a:srgbClr val="A66249"/>
        </a:accent6>
        <a:hlink>
          <a:srgbClr val="D78D15"/>
        </a:hlink>
        <a:folHlink>
          <a:srgbClr val="C6B37E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MA01 9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E6F5F6"/>
        </a:accent1>
        <a:accent2>
          <a:srgbClr val="A5E1A8"/>
        </a:accent2>
        <a:accent3>
          <a:srgbClr val="FFFFFF"/>
        </a:accent3>
        <a:accent4>
          <a:srgbClr val="000000"/>
        </a:accent4>
        <a:accent5>
          <a:srgbClr val="F0F9FA"/>
        </a:accent5>
        <a:accent6>
          <a:srgbClr val="95CC98"/>
        </a:accent6>
        <a:hlink>
          <a:srgbClr val="5B00B6"/>
        </a:hlink>
        <a:folHlink>
          <a:srgbClr val="34988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Břidlice">
  <a:themeElements>
    <a:clrScheme name="Stupně šedé">
      <a:dk1>
        <a:sysClr val="windowText" lastClr="000000"/>
      </a:dk1>
      <a:lt1>
        <a:sysClr val="window" lastClr="FFFFFF"/>
      </a:lt1>
      <a:dk2>
        <a:srgbClr val="000000"/>
      </a:dk2>
      <a:lt2>
        <a:srgbClr val="F8F8F8"/>
      </a:lt2>
      <a:accent1>
        <a:srgbClr val="DDDDDD"/>
      </a:accent1>
      <a:accent2>
        <a:srgbClr val="B2B2B2"/>
      </a:accent2>
      <a:accent3>
        <a:srgbClr val="969696"/>
      </a:accent3>
      <a:accent4>
        <a:srgbClr val="808080"/>
      </a:accent4>
      <a:accent5>
        <a:srgbClr val="5F5F5F"/>
      </a:accent5>
      <a:accent6>
        <a:srgbClr val="4D4D4D"/>
      </a:accent6>
      <a:hlink>
        <a:srgbClr val="5F5F5F"/>
      </a:hlink>
      <a:folHlink>
        <a:srgbClr val="919191"/>
      </a:folHlink>
    </a:clrScheme>
    <a:fontScheme name="Břidlic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řidlic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FF747C5C-A8E8-4833-9E55-3D08FE4E487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PMA01</Template>
  <TotalTime>1966</TotalTime>
  <Words>1327</Words>
  <Application>Microsoft Macintosh PowerPoint</Application>
  <PresentationFormat>Předvádění na obrazovce (4:3)</PresentationFormat>
  <Paragraphs>312</Paragraphs>
  <Slides>31</Slides>
  <Notes>0</Notes>
  <HiddenSlides>0</HiddenSlides>
  <MMClips>0</MMClips>
  <ScaleCrop>false</ScaleCrop>
  <HeadingPairs>
    <vt:vector size="8" baseType="variant">
      <vt:variant>
        <vt:lpstr>Použitá písma</vt:lpstr>
      </vt:variant>
      <vt:variant>
        <vt:i4>5</vt:i4>
      </vt:variant>
      <vt:variant>
        <vt:lpstr>Motiv</vt:lpstr>
      </vt:variant>
      <vt:variant>
        <vt:i4>2</vt:i4>
      </vt:variant>
      <vt:variant>
        <vt:lpstr>Vložené servery OLE</vt:lpstr>
      </vt:variant>
      <vt:variant>
        <vt:i4>1</vt:i4>
      </vt:variant>
      <vt:variant>
        <vt:lpstr>Nadpisy snímků</vt:lpstr>
      </vt:variant>
      <vt:variant>
        <vt:i4>31</vt:i4>
      </vt:variant>
    </vt:vector>
  </HeadingPairs>
  <TitlesOfParts>
    <vt:vector size="39" baseType="lpstr">
      <vt:lpstr>Arial</vt:lpstr>
      <vt:lpstr>Calisto MT</vt:lpstr>
      <vt:lpstr>Times New Roman</vt:lpstr>
      <vt:lpstr>Wingdings</vt:lpstr>
      <vt:lpstr>Wingdings 2</vt:lpstr>
      <vt:lpstr>PMA01</vt:lpstr>
      <vt:lpstr>Břidlice</vt:lpstr>
      <vt:lpstr>Rovnice</vt:lpstr>
      <vt:lpstr>Základy finanční ho managementu</vt:lpstr>
      <vt:lpstr>Obligace</vt:lpstr>
      <vt:lpstr>Hotovostní tok obligace</vt:lpstr>
      <vt:lpstr>Výnos do doby splatnosti</vt:lpstr>
      <vt:lpstr>Akcie</vt:lpstr>
      <vt:lpstr>Cena akcie</vt:lpstr>
      <vt:lpstr>Konstantní dividendový model</vt:lpstr>
      <vt:lpstr>Model s konstantním růstem dividendy o g% ročně</vt:lpstr>
      <vt:lpstr>Odhad budoucího růstu</vt:lpstr>
      <vt:lpstr>Dělení zisku (výnosu)</vt:lpstr>
      <vt:lpstr>Prezentace aplikace PowerPoint</vt:lpstr>
      <vt:lpstr>Výpočet růstu dividend g:</vt:lpstr>
      <vt:lpstr>Prezentace aplikace PowerPoint</vt:lpstr>
      <vt:lpstr>Prezentace aplikace PowerPoint</vt:lpstr>
      <vt:lpstr>Prezentace aplikace PowerPoint</vt:lpstr>
      <vt:lpstr>Konstantní růst?</vt:lpstr>
      <vt:lpstr>Prezentace aplikace PowerPoint</vt:lpstr>
      <vt:lpstr>Prezentace aplikace PowerPoint</vt:lpstr>
      <vt:lpstr>Vztah mezi cenou akcie a EPS</vt:lpstr>
      <vt:lpstr>Současná hodnota růstových možností PVGO</vt:lpstr>
      <vt:lpstr>Důchodová a růstová akcie</vt:lpstr>
      <vt:lpstr>Prezentace aplikace PowerPoint</vt:lpstr>
      <vt:lpstr>Podrobnější analýza PVGO</vt:lpstr>
      <vt:lpstr>Prezentace aplikace PowerPoint</vt:lpstr>
      <vt:lpstr>Jiný způsob určení ceny akcie (firmy)</vt:lpstr>
      <vt:lpstr>Význam ukazatele P/E</vt:lpstr>
      <vt:lpstr>Hodnota firmy</vt:lpstr>
      <vt:lpstr>Příklad stanovení hodnoty firmy</vt:lpstr>
      <vt:lpstr>Prezentace aplikace PowerPoint</vt:lpstr>
      <vt:lpstr>Prezentace aplikace PowerPoint</vt:lpstr>
      <vt:lpstr>Rekapitulace výsledků výpočtů</vt:lpstr>
    </vt:vector>
  </TitlesOfParts>
  <Company>ČVUT fakulta elektrotechnická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Podnikový management</dc:title>
  <dc:creator>StaryO</dc:creator>
  <cp:lastModifiedBy>Stary, Oldrich</cp:lastModifiedBy>
  <cp:revision>269</cp:revision>
  <dcterms:created xsi:type="dcterms:W3CDTF">2004-09-17T11:11:15Z</dcterms:created>
  <dcterms:modified xsi:type="dcterms:W3CDTF">2024-04-25T06:41:07Z</dcterms:modified>
</cp:coreProperties>
</file>