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</p:sldMasterIdLst>
  <p:handoutMasterIdLst>
    <p:handoutMasterId r:id="rId29"/>
  </p:handout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FF0000"/>
    <a:srgbClr val="000000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28" autoAdjust="0"/>
  </p:normalViewPr>
  <p:slideViewPr>
    <p:cSldViewPr>
      <p:cViewPr varScale="1">
        <p:scale>
          <a:sx n="119" d="100"/>
          <a:sy n="119" d="100"/>
        </p:scale>
        <p:origin x="1288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01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cs-CZ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cs-CZ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cs-CZ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36C078-A7D9-4AAE-A9B5-8F79D6B5673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8645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>
          <a:xfrm>
            <a:off x="755650" y="6400800"/>
            <a:ext cx="4762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0063" y="6400800"/>
            <a:ext cx="2895600" cy="45720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r>
              <a:rPr lang="en-US" altLang="cs-CZ"/>
              <a:t>©</a:t>
            </a:r>
            <a:r>
              <a:rPr lang="cs-CZ" altLang="cs-CZ"/>
              <a:t> Oldřich Starý, 2012</a:t>
            </a:r>
            <a:endParaRPr lang="en-US" altLang="cs-CZ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-</a:t>
            </a:r>
            <a:fld id="{B73D7E01-3874-44CA-BAD0-E7E1C07BDD20}" type="slidenum">
              <a:rPr lang="cs-CZ" altLang="cs-CZ"/>
              <a:pPr/>
              <a:t>‹#›</a:t>
            </a:fld>
            <a:r>
              <a:rPr lang="cs-CZ" altLang="cs-CZ"/>
              <a:t>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04213-2B01-43A0-B267-93EB4818A2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92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751F9-E870-4034-80E5-3511BE869A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5653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2DC42B-E23B-49EB-8D3E-8423421DE1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0914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3443752-EB39-4DF2-9583-7C759499C8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7498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93E795-6242-4826-A497-D0712AB719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9819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cs-CZ"/>
              <a:t>©</a:t>
            </a:r>
            <a:r>
              <a:rPr lang="cs-CZ" altLang="cs-CZ"/>
              <a:t> Oldřich Starý, 2012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altLang="cs-CZ"/>
              <a:t>-</a:t>
            </a:r>
            <a:fld id="{B73D7E01-3874-44CA-BAD0-E7E1C07BDD20}" type="slidenum">
              <a:rPr lang="cs-CZ" altLang="cs-CZ" smtClean="0"/>
              <a:pPr/>
              <a:t>‹#›</a:t>
            </a:fld>
            <a:r>
              <a:rPr lang="cs-CZ" altLang="cs-CZ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42228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23A5-5A36-4744-9203-7F91F224D24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3454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A1A0-6378-42AA-985F-7C1F7A529DE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5624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E687E-997E-4C79-A0EA-6E28B45DF5D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5561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DF81-7F4A-4C2A-8849-A3CF8317B5A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06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AB768-9215-4B8E-92F4-7A77B5AE9C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7653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6188-CE8B-4963-BC38-CF72E63391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90432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3D5A-93C5-4628-AFF9-340105EB5DC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9766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F83A-92F9-400D-9E1D-A29AB564EDC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4322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D4A-8110-492A-9E7A-41C6FE92F82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3434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213-2B01-43A0-B267-93EB4818A2B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9272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51F9-E870-4034-80E5-3511BE869A7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25821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4F4D20-CECF-4F4B-8ED9-C3F60AA9D0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807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6A1A0-6378-42AA-985F-7C1F7A529D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167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E687E-997E-4C79-A0EA-6E28B45DF5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888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8DF81-7F4A-4C2A-8849-A3CF8317B5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232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76188-CE8B-4963-BC38-CF72E633918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682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D3D5A-93C5-4628-AFF9-340105EB5D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83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AF83A-92F9-400D-9E1D-A29AB564ED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757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58D4A-8110-492A-9E7A-41C6FE92F8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597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2B223A5-5A36-4744-9203-7F91F224D24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6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8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223A5-5A36-4744-9203-7F91F224D24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0499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3.emf"/><Relationship Id="rId18" Type="http://schemas.openxmlformats.org/officeDocument/2006/relationships/oleObject" Target="../embeddings/oleObject33.bin"/><Relationship Id="rId3" Type="http://schemas.openxmlformats.org/officeDocument/2006/relationships/image" Target="../media/image28.emf"/><Relationship Id="rId7" Type="http://schemas.openxmlformats.org/officeDocument/2006/relationships/image" Target="../media/image30.e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5.emf"/><Relationship Id="rId2" Type="http://schemas.openxmlformats.org/officeDocument/2006/relationships/oleObject" Target="../embeddings/oleObject25.bin"/><Relationship Id="rId16" Type="http://schemas.openxmlformats.org/officeDocument/2006/relationships/oleObject" Target="../embeddings/oleObject32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2.emf"/><Relationship Id="rId5" Type="http://schemas.openxmlformats.org/officeDocument/2006/relationships/image" Target="../media/image29.emf"/><Relationship Id="rId15" Type="http://schemas.openxmlformats.org/officeDocument/2006/relationships/image" Target="../media/image34.e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6.e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emf"/><Relationship Id="rId1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2.emf"/><Relationship Id="rId3" Type="http://schemas.openxmlformats.org/officeDocument/2006/relationships/image" Target="../media/image37.emf"/><Relationship Id="rId7" Type="http://schemas.openxmlformats.org/officeDocument/2006/relationships/image" Target="../media/image39.emf"/><Relationship Id="rId12" Type="http://schemas.openxmlformats.org/officeDocument/2006/relationships/oleObject" Target="../embeddings/oleObject39.bin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1.emf"/><Relationship Id="rId5" Type="http://schemas.openxmlformats.org/officeDocument/2006/relationships/image" Target="../media/image38.emf"/><Relationship Id="rId15" Type="http://schemas.openxmlformats.org/officeDocument/2006/relationships/image" Target="../media/image43.e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0.emf"/><Relationship Id="rId1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44.emf"/><Relationship Id="rId7" Type="http://schemas.openxmlformats.org/officeDocument/2006/relationships/image" Target="../media/image46.e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5.e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49.emf"/><Relationship Id="rId4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18.e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3.emf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20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5" Type="http://schemas.openxmlformats.org/officeDocument/2006/relationships/image" Target="../media/image22.e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emf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4.emf"/><Relationship Id="rId7" Type="http://schemas.openxmlformats.org/officeDocument/2006/relationships/image" Target="../media/image26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6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Základy finančního managementu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z="4000" b="1" dirty="0"/>
              <a:t>Volba doby porovnání, roční ekvivalentní hodnota NPV.</a:t>
            </a:r>
            <a:endParaRPr lang="cs-CZ" altLang="cs-CZ" sz="4000" b="1" dirty="0">
              <a:effectLst/>
            </a:endParaRP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0" y="6400800"/>
            <a:ext cx="4762500" cy="457200"/>
          </a:xfrm>
        </p:spPr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2023</a:t>
            </a:r>
            <a:endParaRPr lang="en-US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002" name="Object 18"/>
          <p:cNvGraphicFramePr>
            <a:graphicFrameLocks noChangeAspect="1"/>
          </p:cNvGraphicFramePr>
          <p:nvPr/>
        </p:nvGraphicFramePr>
        <p:xfrm>
          <a:off x="65088" y="0"/>
          <a:ext cx="907891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692080" imgH="469800" progId="Equation.3">
                  <p:embed/>
                </p:oleObj>
              </mc:Choice>
              <mc:Fallback>
                <p:oleObj name="Rovnice" r:id="rId2" imgW="2692080" imgH="469800" progId="Equation.3">
                  <p:embed/>
                  <p:pic>
                    <p:nvPicPr>
                      <p:cNvPr id="17000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0"/>
                        <a:ext cx="9078912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65088" y="0"/>
          <a:ext cx="907891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692080" imgH="469800" progId="Equation.3">
                  <p:embed/>
                </p:oleObj>
              </mc:Choice>
              <mc:Fallback>
                <p:oleObj name="Rovnice" r:id="rId4" imgW="2692080" imgH="469800" progId="Equation.3">
                  <p:embed/>
                  <p:pic>
                    <p:nvPicPr>
                      <p:cNvPr id="1699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0"/>
                        <a:ext cx="9078912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1" name="Oval 7"/>
          <p:cNvSpPr>
            <a:spLocks noChangeArrowheads="1"/>
          </p:cNvSpPr>
          <p:nvPr/>
        </p:nvSpPr>
        <p:spPr bwMode="auto">
          <a:xfrm>
            <a:off x="0" y="0"/>
            <a:ext cx="3995738" cy="17002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169994" name="Object 10"/>
          <p:cNvGraphicFramePr>
            <a:graphicFrameLocks noChangeAspect="1"/>
          </p:cNvGraphicFramePr>
          <p:nvPr/>
        </p:nvGraphicFramePr>
        <p:xfrm>
          <a:off x="250825" y="1557338"/>
          <a:ext cx="4711700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396800" imgH="482400" progId="Equation.3">
                  <p:embed/>
                </p:oleObj>
              </mc:Choice>
              <mc:Fallback>
                <p:oleObj name="Rovnice" r:id="rId6" imgW="1396800" imgH="482400" progId="Equation.3">
                  <p:embed/>
                  <p:pic>
                    <p:nvPicPr>
                      <p:cNvPr id="1699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557338"/>
                        <a:ext cx="4711700" cy="16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8" name="Line 14"/>
          <p:cNvSpPr>
            <a:spLocks noChangeShapeType="1"/>
          </p:cNvSpPr>
          <p:nvPr/>
        </p:nvSpPr>
        <p:spPr bwMode="auto">
          <a:xfrm>
            <a:off x="3492500" y="1412875"/>
            <a:ext cx="3384550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69999" name="Object 15"/>
          <p:cNvGraphicFramePr>
            <a:graphicFrameLocks noChangeAspect="1"/>
          </p:cNvGraphicFramePr>
          <p:nvPr/>
        </p:nvGraphicFramePr>
        <p:xfrm>
          <a:off x="6897688" y="2449513"/>
          <a:ext cx="1541462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457200" imgH="241200" progId="Equation.3">
                  <p:embed/>
                </p:oleObj>
              </mc:Choice>
              <mc:Fallback>
                <p:oleObj name="Rovnice" r:id="rId8" imgW="457200" imgH="241200" progId="Equation.3">
                  <p:embed/>
                  <p:pic>
                    <p:nvPicPr>
                      <p:cNvPr id="1699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688" y="2449513"/>
                        <a:ext cx="1541462" cy="814387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0" name="Object 16"/>
          <p:cNvGraphicFramePr>
            <a:graphicFrameLocks noChangeAspect="1"/>
          </p:cNvGraphicFramePr>
          <p:nvPr/>
        </p:nvGraphicFramePr>
        <p:xfrm>
          <a:off x="28575" y="3789363"/>
          <a:ext cx="23987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711000" imgH="241200" progId="Equation.3">
                  <p:embed/>
                </p:oleObj>
              </mc:Choice>
              <mc:Fallback>
                <p:oleObj name="Rovnice" r:id="rId10" imgW="711000" imgH="241200" progId="Equation.3">
                  <p:embed/>
                  <p:pic>
                    <p:nvPicPr>
                      <p:cNvPr id="17000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3789363"/>
                        <a:ext cx="239871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1" name="Object 17"/>
          <p:cNvGraphicFramePr>
            <a:graphicFrameLocks noChangeAspect="1"/>
          </p:cNvGraphicFramePr>
          <p:nvPr/>
        </p:nvGraphicFramePr>
        <p:xfrm>
          <a:off x="2333625" y="3429000"/>
          <a:ext cx="6810375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2019240" imgH="444240" progId="Equation.3">
                  <p:embed/>
                </p:oleObj>
              </mc:Choice>
              <mc:Fallback>
                <p:oleObj name="Rovnice" r:id="rId12" imgW="2019240" imgH="444240" progId="Equation.3">
                  <p:embed/>
                  <p:pic>
                    <p:nvPicPr>
                      <p:cNvPr id="17000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3429000"/>
                        <a:ext cx="6810375" cy="1498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006" name="Oval 22"/>
          <p:cNvSpPr>
            <a:spLocks noChangeArrowheads="1"/>
          </p:cNvSpPr>
          <p:nvPr/>
        </p:nvSpPr>
        <p:spPr bwMode="auto">
          <a:xfrm>
            <a:off x="3419475" y="0"/>
            <a:ext cx="4897438" cy="17002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70007" name="Line 23"/>
          <p:cNvSpPr>
            <a:spLocks noChangeShapeType="1"/>
          </p:cNvSpPr>
          <p:nvPr/>
        </p:nvSpPr>
        <p:spPr bwMode="auto">
          <a:xfrm flipH="1">
            <a:off x="5651500" y="1700213"/>
            <a:ext cx="215900" cy="1728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0008" name="Oval 24"/>
          <p:cNvSpPr>
            <a:spLocks noChangeArrowheads="1"/>
          </p:cNvSpPr>
          <p:nvPr/>
        </p:nvSpPr>
        <p:spPr bwMode="auto">
          <a:xfrm>
            <a:off x="4067175" y="3284538"/>
            <a:ext cx="4465638" cy="17002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170009" name="Object 25"/>
          <p:cNvGraphicFramePr>
            <a:graphicFrameLocks noChangeAspect="1"/>
          </p:cNvGraphicFramePr>
          <p:nvPr/>
        </p:nvGraphicFramePr>
        <p:xfrm>
          <a:off x="6227763" y="5734050"/>
          <a:ext cx="1541462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457200" imgH="241200" progId="Equation.3">
                  <p:embed/>
                </p:oleObj>
              </mc:Choice>
              <mc:Fallback>
                <p:oleObj name="Rovnice" r:id="rId14" imgW="457200" imgH="241200" progId="Equation.3">
                  <p:embed/>
                  <p:pic>
                    <p:nvPicPr>
                      <p:cNvPr id="17000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734050"/>
                        <a:ext cx="1541462" cy="81438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010" name="Line 26"/>
          <p:cNvSpPr>
            <a:spLocks noChangeShapeType="1"/>
          </p:cNvSpPr>
          <p:nvPr/>
        </p:nvSpPr>
        <p:spPr bwMode="auto">
          <a:xfrm>
            <a:off x="6588125" y="5013325"/>
            <a:ext cx="21590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70011" name="Object 27"/>
          <p:cNvGraphicFramePr>
            <a:graphicFrameLocks noChangeAspect="1"/>
          </p:cNvGraphicFramePr>
          <p:nvPr/>
        </p:nvGraphicFramePr>
        <p:xfrm>
          <a:off x="2339975" y="3789363"/>
          <a:ext cx="49688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1473120" imgH="253800" progId="Equation.3">
                  <p:embed/>
                </p:oleObj>
              </mc:Choice>
              <mc:Fallback>
                <p:oleObj name="Rovnice" r:id="rId16" imgW="1473120" imgH="253800" progId="Equation.3">
                  <p:embed/>
                  <p:pic>
                    <p:nvPicPr>
                      <p:cNvPr id="17001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789363"/>
                        <a:ext cx="49688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12" name="Object 28"/>
          <p:cNvGraphicFramePr>
            <a:graphicFrameLocks noChangeAspect="1"/>
          </p:cNvGraphicFramePr>
          <p:nvPr/>
        </p:nvGraphicFramePr>
        <p:xfrm>
          <a:off x="582613" y="5373688"/>
          <a:ext cx="48831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1447560" imgH="253800" progId="Equation.3">
                  <p:embed/>
                </p:oleObj>
              </mc:Choice>
              <mc:Fallback>
                <p:oleObj name="Rovnice" r:id="rId18" imgW="1447560" imgH="253800" progId="Equation.3">
                  <p:embed/>
                  <p:pic>
                    <p:nvPicPr>
                      <p:cNvPr id="17001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373688"/>
                        <a:ext cx="48831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0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70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70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70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201613" y="188913"/>
          <a:ext cx="23987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11000" imgH="241200" progId="Equation.3">
                  <p:embed/>
                </p:oleObj>
              </mc:Choice>
              <mc:Fallback>
                <p:oleObj name="Rovnice" r:id="rId2" imgW="711000" imgH="241200" progId="Equation.3">
                  <p:embed/>
                  <p:pic>
                    <p:nvPicPr>
                      <p:cNvPr id="1710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88913"/>
                        <a:ext cx="23987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4" name="Object 16"/>
          <p:cNvGraphicFramePr>
            <a:graphicFrameLocks noChangeAspect="1"/>
          </p:cNvGraphicFramePr>
          <p:nvPr/>
        </p:nvGraphicFramePr>
        <p:xfrm>
          <a:off x="2513013" y="188913"/>
          <a:ext cx="49688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473120" imgH="253800" progId="Equation.3">
                  <p:embed/>
                </p:oleObj>
              </mc:Choice>
              <mc:Fallback>
                <p:oleObj name="Rovnice" r:id="rId4" imgW="1473120" imgH="253800" progId="Equation.3">
                  <p:embed/>
                  <p:pic>
                    <p:nvPicPr>
                      <p:cNvPr id="17102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188913"/>
                        <a:ext cx="49688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5" name="Object 17"/>
          <p:cNvGraphicFramePr>
            <a:graphicFrameLocks noChangeAspect="1"/>
          </p:cNvGraphicFramePr>
          <p:nvPr/>
        </p:nvGraphicFramePr>
        <p:xfrm>
          <a:off x="520700" y="1773238"/>
          <a:ext cx="53546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587240" imgH="253800" progId="Equation.3">
                  <p:embed/>
                </p:oleObj>
              </mc:Choice>
              <mc:Fallback>
                <p:oleObj name="Rovnice" r:id="rId6" imgW="1587240" imgH="253800" progId="Equation.3">
                  <p:embed/>
                  <p:pic>
                    <p:nvPicPr>
                      <p:cNvPr id="1710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1773238"/>
                        <a:ext cx="535463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6" name="Object 18"/>
          <p:cNvGraphicFramePr>
            <a:graphicFrameLocks noChangeAspect="1"/>
          </p:cNvGraphicFramePr>
          <p:nvPr/>
        </p:nvGraphicFramePr>
        <p:xfrm>
          <a:off x="-53975" y="3141663"/>
          <a:ext cx="92519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743200" imgH="253800" progId="Equation.3">
                  <p:embed/>
                </p:oleObj>
              </mc:Choice>
              <mc:Fallback>
                <p:oleObj name="Rovnice" r:id="rId8" imgW="2743200" imgH="253800" progId="Equation.3">
                  <p:embed/>
                  <p:pic>
                    <p:nvPicPr>
                      <p:cNvPr id="17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975" y="3141663"/>
                        <a:ext cx="92519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7" name="Object 19"/>
          <p:cNvGraphicFramePr>
            <a:graphicFrameLocks noChangeAspect="1"/>
          </p:cNvGraphicFramePr>
          <p:nvPr/>
        </p:nvGraphicFramePr>
        <p:xfrm>
          <a:off x="5076825" y="1341438"/>
          <a:ext cx="3382963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002960" imgH="444240" progId="Equation.3">
                  <p:embed/>
                </p:oleObj>
              </mc:Choice>
              <mc:Fallback>
                <p:oleObj name="Rovnice" r:id="rId10" imgW="1002960" imgH="444240" progId="Equation.3">
                  <p:embed/>
                  <p:pic>
                    <p:nvPicPr>
                      <p:cNvPr id="17102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341438"/>
                        <a:ext cx="3382963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539750" y="1628775"/>
            <a:ext cx="457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Součet geometrické řady s koeficientem q, prvním členem a</a:t>
            </a:r>
            <a:r>
              <a:rPr lang="cs-CZ" altLang="cs-CZ" sz="2000" baseline="-25000"/>
              <a:t>1</a:t>
            </a:r>
            <a:r>
              <a:rPr lang="cs-CZ" altLang="cs-CZ" sz="2000"/>
              <a:t> a s počtem členů n:</a:t>
            </a:r>
          </a:p>
        </p:txBody>
      </p:sp>
      <p:graphicFrame>
        <p:nvGraphicFramePr>
          <p:cNvPr id="171029" name="Object 21"/>
          <p:cNvGraphicFramePr>
            <a:graphicFrameLocks noChangeAspect="1"/>
          </p:cNvGraphicFramePr>
          <p:nvPr/>
        </p:nvGraphicFramePr>
        <p:xfrm>
          <a:off x="4919663" y="3141663"/>
          <a:ext cx="3554412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054080" imgH="444240" progId="Equation.3">
                  <p:embed/>
                </p:oleObj>
              </mc:Choice>
              <mc:Fallback>
                <p:oleObj name="Rovnice" r:id="rId12" imgW="1054080" imgH="444240" progId="Equation.3">
                  <p:embed/>
                  <p:pic>
                    <p:nvPicPr>
                      <p:cNvPr id="17102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3141663"/>
                        <a:ext cx="3554412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468313" y="3429000"/>
            <a:ext cx="457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Součet geometrické řady s koeficientem q</a:t>
            </a:r>
            <a:r>
              <a:rPr lang="cs-CZ" altLang="cs-CZ" sz="2000" baseline="30000"/>
              <a:t>-Tž1</a:t>
            </a:r>
            <a:r>
              <a:rPr lang="cs-CZ" altLang="cs-CZ" sz="2000"/>
              <a:t>, prvním členem 1 a s počtem členů k</a:t>
            </a:r>
            <a:r>
              <a:rPr lang="cs-CZ" altLang="cs-CZ" sz="2000" baseline="-25000"/>
              <a:t>1</a:t>
            </a:r>
            <a:r>
              <a:rPr lang="cs-CZ" altLang="cs-CZ" sz="2000"/>
              <a:t>:</a:t>
            </a:r>
          </a:p>
        </p:txBody>
      </p:sp>
      <p:graphicFrame>
        <p:nvGraphicFramePr>
          <p:cNvPr id="171031" name="Object 23"/>
          <p:cNvGraphicFramePr>
            <a:graphicFrameLocks noChangeAspect="1"/>
          </p:cNvGraphicFramePr>
          <p:nvPr/>
        </p:nvGraphicFramePr>
        <p:xfrm>
          <a:off x="1403350" y="4941888"/>
          <a:ext cx="5781675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714320" imgH="444240" progId="Equation.3">
                  <p:embed/>
                </p:oleObj>
              </mc:Choice>
              <mc:Fallback>
                <p:oleObj name="Rovnice" r:id="rId14" imgW="1714320" imgH="444240" progId="Equation.3">
                  <p:embed/>
                  <p:pic>
                    <p:nvPicPr>
                      <p:cNvPr id="17103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941888"/>
                        <a:ext cx="5781675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04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7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59019E-7 L 0.0 -0.440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7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7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8" grpId="0"/>
      <p:bldP spid="1710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859338" y="1628775"/>
          <a:ext cx="2827337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38080" imgH="469800" progId="Equation.3">
                  <p:embed/>
                </p:oleObj>
              </mc:Choice>
              <mc:Fallback>
                <p:oleObj name="Rovnice" r:id="rId2" imgW="838080" imgH="469800" progId="Equation.3">
                  <p:embed/>
                  <p:pic>
                    <p:nvPicPr>
                      <p:cNvPr id="1720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628775"/>
                        <a:ext cx="2827337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250825" y="2276475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Anuita za dobu porovnání T</a:t>
            </a:r>
            <a:r>
              <a:rPr lang="cs-CZ" altLang="cs-CZ" sz="2000" baseline="-25000"/>
              <a:t>p</a:t>
            </a:r>
            <a:r>
              <a:rPr lang="cs-CZ" altLang="cs-CZ" sz="2000"/>
              <a:t>:</a:t>
            </a:r>
          </a:p>
        </p:txBody>
      </p:sp>
      <p:graphicFrame>
        <p:nvGraphicFramePr>
          <p:cNvPr id="172042" name="Object 10"/>
          <p:cNvGraphicFramePr>
            <a:graphicFrameLocks noChangeAspect="1"/>
          </p:cNvGraphicFramePr>
          <p:nvPr/>
        </p:nvGraphicFramePr>
        <p:xfrm>
          <a:off x="1403350" y="0"/>
          <a:ext cx="5781675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714320" imgH="444240" progId="Equation.3">
                  <p:embed/>
                </p:oleObj>
              </mc:Choice>
              <mc:Fallback>
                <p:oleObj name="Rovnice" r:id="rId4" imgW="1714320" imgH="444240" progId="Equation.3">
                  <p:embed/>
                  <p:pic>
                    <p:nvPicPr>
                      <p:cNvPr id="1720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0"/>
                        <a:ext cx="5781675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3" name="Object 11"/>
          <p:cNvGraphicFramePr>
            <a:graphicFrameLocks noChangeAspect="1"/>
          </p:cNvGraphicFramePr>
          <p:nvPr/>
        </p:nvGraphicFramePr>
        <p:xfrm>
          <a:off x="493713" y="3716338"/>
          <a:ext cx="815498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3111480" imgH="469800" progId="Equation.3">
                  <p:embed/>
                </p:oleObj>
              </mc:Choice>
              <mc:Fallback>
                <p:oleObj name="Rovnice" r:id="rId6" imgW="3111480" imgH="469800" progId="Equation.3">
                  <p:embed/>
                  <p:pic>
                    <p:nvPicPr>
                      <p:cNvPr id="1720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716338"/>
                        <a:ext cx="8154987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5076825" y="3933825"/>
            <a:ext cx="1871663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>
            <a:off x="7092950" y="4437063"/>
            <a:ext cx="1366838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72046" name="Object 14"/>
          <p:cNvGraphicFramePr>
            <a:graphicFrameLocks noChangeAspect="1"/>
          </p:cNvGraphicFramePr>
          <p:nvPr/>
        </p:nvGraphicFramePr>
        <p:xfrm>
          <a:off x="1957388" y="5262563"/>
          <a:ext cx="52260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993680" imgH="444240" progId="Equation.3">
                  <p:embed/>
                </p:oleObj>
              </mc:Choice>
              <mc:Fallback>
                <p:oleObj name="Rovnice" r:id="rId8" imgW="1993680" imgH="444240" progId="Equation.3">
                  <p:embed/>
                  <p:pic>
                    <p:nvPicPr>
                      <p:cNvPr id="1720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5262563"/>
                        <a:ext cx="522605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7" name="Line 15"/>
          <p:cNvSpPr>
            <a:spLocks noChangeShapeType="1"/>
          </p:cNvSpPr>
          <p:nvPr/>
        </p:nvSpPr>
        <p:spPr bwMode="auto">
          <a:xfrm>
            <a:off x="395288" y="4581525"/>
            <a:ext cx="11525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2048" name="Line 16"/>
          <p:cNvSpPr>
            <a:spLocks noChangeShapeType="1"/>
          </p:cNvSpPr>
          <p:nvPr/>
        </p:nvSpPr>
        <p:spPr bwMode="auto">
          <a:xfrm>
            <a:off x="5219700" y="6237288"/>
            <a:ext cx="1873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17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7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Přijaté předpoklady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Cyklické opakování ekonomických důsledků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Konstantní diskont během doby porovnání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Doba porovnání je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nejmenší společný násobek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nekonečně dlouhá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jeden průměrný rok</a:t>
            </a:r>
          </a:p>
          <a:p>
            <a:pPr>
              <a:lnSpc>
                <a:spcPct val="90000"/>
              </a:lnSpc>
            </a:pPr>
            <a:r>
              <a:rPr lang="cs-CZ" altLang="cs-CZ"/>
              <a:t>Jinak: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kroková metoda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nahrazení</a:t>
            </a:r>
          </a:p>
        </p:txBody>
      </p:sp>
    </p:spTree>
    <p:extLst>
      <p:ext uri="{BB962C8B-B14F-4D97-AF65-F5344CB8AC3E}">
        <p14:creationId xmlns:p14="http://schemas.microsoft.com/office/powerpoint/2010/main" val="256473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Kroková metoda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800"/>
              <a:t>posuzované investice rozdělíme do skupin podle délky životností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označíme skupiny tak, že skupině s vyšší životností patří vyšší číslo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postupně provádíme výpočty tak, že doba porovnání nabývá postupně délky dané jednotlivými životnostmi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pokud je optimální varianta investice s životností rovnou době porovnání, končíme výpočet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jinak pokračujeme</a:t>
            </a: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3851275" y="5661025"/>
            <a:ext cx="14414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>
            <a:off x="5292725" y="5661025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 flipH="1">
            <a:off x="250825" y="6308725"/>
            <a:ext cx="5041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 flipV="1">
            <a:off x="250825" y="3573463"/>
            <a:ext cx="0" cy="2735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>
            <a:off x="250825" y="3573463"/>
            <a:ext cx="288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6767513" y="5589588"/>
            <a:ext cx="2376487" cy="730250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/>
              <a:t>Máme optimální varinatu.</a:t>
            </a:r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>
            <a:off x="7524750" y="5157788"/>
            <a:ext cx="5762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094" name="Line 14"/>
          <p:cNvSpPr>
            <a:spLocks noChangeShapeType="1"/>
          </p:cNvSpPr>
          <p:nvPr/>
        </p:nvSpPr>
        <p:spPr bwMode="auto">
          <a:xfrm>
            <a:off x="8101013" y="5157788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6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740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uiExpand="1" build="p"/>
      <p:bldP spid="17409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Kroková metoda - příklad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7993062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Vyhodnoťte tyto investiční akce krokovou metodou: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Akce A má životnost 20 let, akce B 15 let, akce C 25 let a akce D 15 let.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395288" y="2205038"/>
            <a:ext cx="7993062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cs-CZ" altLang="cs-CZ" sz="2400"/>
              <a:t>krok – rozdělení do skupin podle délky Tž: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skupina s Tž=20 let: akce A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skupina s Tž=15 let: akce B a D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skupina s Tž=25 let: akce C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323850" y="4292600"/>
            <a:ext cx="7993063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/>
              <a:t>2. krok – označení skupin podle délky Tž: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   1. skupina s Tž=15 let: akce B a D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   2. skupina s Tž=20 let: akce A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   3. skupina s Tž=25 let: akce C</a:t>
            </a:r>
          </a:p>
        </p:txBody>
      </p:sp>
    </p:spTree>
    <p:extLst>
      <p:ext uri="{BB962C8B-B14F-4D97-AF65-F5344CB8AC3E}">
        <p14:creationId xmlns:p14="http://schemas.microsoft.com/office/powerpoint/2010/main" val="276090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0"/>
      <p:bldP spid="1751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48" name="Line 20"/>
          <p:cNvSpPr>
            <a:spLocks noChangeShapeType="1"/>
          </p:cNvSpPr>
          <p:nvPr/>
        </p:nvSpPr>
        <p:spPr bwMode="auto">
          <a:xfrm>
            <a:off x="4568825" y="2133600"/>
            <a:ext cx="0" cy="2087563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>
            <a:off x="250825" y="2133600"/>
            <a:ext cx="0" cy="2087563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3. krok – Tp zvolena jako Tž 1. skupiny, tj. 15 let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4. krok – výpočet kriteriální funkce DCF</a:t>
            </a:r>
            <a:r>
              <a:rPr lang="cs-CZ" altLang="cs-CZ" sz="2400" baseline="-25000"/>
              <a:t>15</a:t>
            </a:r>
            <a:r>
              <a:rPr lang="cs-CZ" altLang="cs-CZ" sz="2400"/>
              <a:t> pro všechny akce</a:t>
            </a:r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>
            <a:off x="250825" y="2133600"/>
            <a:ext cx="57610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0825" y="2565400"/>
            <a:ext cx="4321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>
            <a:off x="250825" y="2997200"/>
            <a:ext cx="7200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>
            <a:off x="250825" y="3429000"/>
            <a:ext cx="4321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6156325" y="19161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4787900" y="23495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7596188" y="27813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4787900" y="32004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76149" name="Line 21"/>
          <p:cNvSpPr>
            <a:spLocks noChangeShapeType="1"/>
          </p:cNvSpPr>
          <p:nvPr/>
        </p:nvSpPr>
        <p:spPr bwMode="auto">
          <a:xfrm>
            <a:off x="250825" y="4149725"/>
            <a:ext cx="432117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76151" name="Object 23"/>
          <p:cNvGraphicFramePr>
            <a:graphicFrameLocks noChangeAspect="1"/>
          </p:cNvGraphicFramePr>
          <p:nvPr/>
        </p:nvGraphicFramePr>
        <p:xfrm>
          <a:off x="1581150" y="3644900"/>
          <a:ext cx="1422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11000" imgH="241200" progId="Equation.3">
                  <p:embed/>
                </p:oleObj>
              </mc:Choice>
              <mc:Fallback>
                <p:oleObj name="Rovnice" r:id="rId2" imgW="711000" imgH="241200" progId="Equation.3">
                  <p:embed/>
                  <p:pic>
                    <p:nvPicPr>
                      <p:cNvPr id="17615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3644900"/>
                        <a:ext cx="14224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54" name="Text Box 26"/>
          <p:cNvSpPr txBox="1">
            <a:spLocks noChangeArrowheads="1"/>
          </p:cNvSpPr>
          <p:nvPr/>
        </p:nvSpPr>
        <p:spPr bwMode="auto">
          <a:xfrm>
            <a:off x="5219700" y="3933825"/>
            <a:ext cx="3744913" cy="2676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zůstatková hodnota: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sz="2400"/>
              <a:t>tržní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sz="2400"/>
              <a:t>odhad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sz="2400"/>
              <a:t>účetní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sz="2400"/>
              <a:t>???</a:t>
            </a:r>
          </a:p>
        </p:txBody>
      </p:sp>
      <p:sp>
        <p:nvSpPr>
          <p:cNvPr id="176155" name="Line 27"/>
          <p:cNvSpPr>
            <a:spLocks noChangeShapeType="1"/>
          </p:cNvSpPr>
          <p:nvPr/>
        </p:nvSpPr>
        <p:spPr bwMode="auto">
          <a:xfrm flipH="1" flipV="1">
            <a:off x="4572000" y="2133600"/>
            <a:ext cx="230505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56" name="Line 28"/>
          <p:cNvSpPr>
            <a:spLocks noChangeShapeType="1"/>
          </p:cNvSpPr>
          <p:nvPr/>
        </p:nvSpPr>
        <p:spPr bwMode="auto">
          <a:xfrm flipH="1" flipV="1">
            <a:off x="4572000" y="2997200"/>
            <a:ext cx="230505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395288" y="4652963"/>
            <a:ext cx="8351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5. krok – porovnání vypočtených DCF</a:t>
            </a:r>
            <a:r>
              <a:rPr lang="cs-CZ" altLang="cs-CZ" sz="2400" baseline="-25000"/>
              <a:t>15</a:t>
            </a:r>
            <a:r>
              <a:rPr lang="cs-CZ" altLang="cs-CZ" sz="2400"/>
              <a:t> . Pokud bude nejvyšší DCF pro akci B nebo D, výpočet končí.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395288" y="5734050"/>
            <a:ext cx="8351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6. krok – Tp zvolena jako Tž další (2.) skupiny, pokračuje se opět krokem 4.</a:t>
            </a:r>
          </a:p>
        </p:txBody>
      </p:sp>
      <p:sp>
        <p:nvSpPr>
          <p:cNvPr id="176159" name="Line 31"/>
          <p:cNvSpPr>
            <a:spLocks noChangeShapeType="1"/>
          </p:cNvSpPr>
          <p:nvPr/>
        </p:nvSpPr>
        <p:spPr bwMode="auto">
          <a:xfrm>
            <a:off x="250825" y="4149725"/>
            <a:ext cx="576103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76160" name="Object 32"/>
          <p:cNvGraphicFramePr>
            <a:graphicFrameLocks noChangeAspect="1"/>
          </p:cNvGraphicFramePr>
          <p:nvPr/>
        </p:nvGraphicFramePr>
        <p:xfrm>
          <a:off x="2878138" y="3644900"/>
          <a:ext cx="1498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749160" imgH="241200" progId="Equation.3">
                  <p:embed/>
                </p:oleObj>
              </mc:Choice>
              <mc:Fallback>
                <p:oleObj name="Rovnice" r:id="rId4" imgW="749160" imgH="241200" progId="Equation.3">
                  <p:embed/>
                  <p:pic>
                    <p:nvPicPr>
                      <p:cNvPr id="17616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3644900"/>
                        <a:ext cx="1498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61" name="Line 33"/>
          <p:cNvSpPr>
            <a:spLocks noChangeShapeType="1"/>
          </p:cNvSpPr>
          <p:nvPr/>
        </p:nvSpPr>
        <p:spPr bwMode="auto">
          <a:xfrm>
            <a:off x="4572000" y="2565400"/>
            <a:ext cx="14398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diamond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62" name="Line 34"/>
          <p:cNvSpPr>
            <a:spLocks noChangeShapeType="1"/>
          </p:cNvSpPr>
          <p:nvPr/>
        </p:nvSpPr>
        <p:spPr bwMode="auto">
          <a:xfrm>
            <a:off x="4572000" y="3429000"/>
            <a:ext cx="14398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diamond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539750" y="4437063"/>
            <a:ext cx="8064500" cy="21288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doplnění hotovostního toku: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sz="2400"/>
              <a:t>opakování posledního roku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sz="2400"/>
              <a:t>dtto s růstem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sz="2400"/>
              <a:t>jinak?</a:t>
            </a:r>
          </a:p>
        </p:txBody>
      </p:sp>
      <p:sp>
        <p:nvSpPr>
          <p:cNvPr id="176164" name="Line 36"/>
          <p:cNvSpPr>
            <a:spLocks noChangeShapeType="1"/>
          </p:cNvSpPr>
          <p:nvPr/>
        </p:nvSpPr>
        <p:spPr bwMode="auto">
          <a:xfrm flipV="1">
            <a:off x="4356100" y="2565400"/>
            <a:ext cx="936625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6165" name="Line 37"/>
          <p:cNvSpPr>
            <a:spLocks noChangeShapeType="1"/>
          </p:cNvSpPr>
          <p:nvPr/>
        </p:nvSpPr>
        <p:spPr bwMode="auto">
          <a:xfrm flipH="1" flipV="1">
            <a:off x="5508625" y="3429000"/>
            <a:ext cx="358775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61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7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7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7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7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7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15712 -4.44444E-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47" y="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7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7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14584 4.07407E-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 L 0.14375 0.0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17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17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7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7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/>
      <p:bldP spid="176143" grpId="0"/>
      <p:bldP spid="176144" grpId="0"/>
      <p:bldP spid="176144" grpId="1"/>
      <p:bldP spid="176145" grpId="0"/>
      <p:bldP spid="176146" grpId="0"/>
      <p:bldP spid="176146" grpId="1"/>
      <p:bldP spid="176154" grpId="0" animBg="1"/>
      <p:bldP spid="176154" grpId="1" animBg="1"/>
      <p:bldP spid="176157" grpId="0"/>
      <p:bldP spid="176157" grpId="1"/>
      <p:bldP spid="176158" grpId="0"/>
      <p:bldP spid="176158" grpId="1"/>
      <p:bldP spid="1761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 investici ve více letech?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investiční výdaje jsou rozloženy do více let</a:t>
            </a:r>
          </a:p>
          <a:p>
            <a:r>
              <a:rPr lang="cs-CZ" dirty="0"/>
              <a:t>provoz investice začíná dříve, než je investice dokončena</a:t>
            </a:r>
          </a:p>
          <a:p>
            <a:r>
              <a:rPr lang="cs-CZ" dirty="0"/>
              <a:t>označení:</a:t>
            </a:r>
          </a:p>
          <a:p>
            <a:pPr lvl="1"/>
            <a:r>
              <a:rPr lang="cs-CZ" dirty="0" err="1"/>
              <a:t>I</a:t>
            </a:r>
            <a:r>
              <a:rPr lang="cs-CZ" baseline="-25000" dirty="0" err="1"/>
              <a:t>t</a:t>
            </a:r>
            <a:r>
              <a:rPr lang="cs-CZ" dirty="0"/>
              <a:t> investiční výdaj v t-</a:t>
            </a:r>
            <a:r>
              <a:rPr lang="cs-CZ" dirty="0" err="1"/>
              <a:t>tém</a:t>
            </a:r>
            <a:r>
              <a:rPr lang="cs-CZ" dirty="0"/>
              <a:t> roce výstavby</a:t>
            </a:r>
          </a:p>
          <a:p>
            <a:pPr lvl="1"/>
            <a:r>
              <a:rPr lang="cs-CZ" dirty="0" err="1"/>
              <a:t>Tv</a:t>
            </a:r>
            <a:r>
              <a:rPr lang="cs-CZ" dirty="0"/>
              <a:t> doba výstavby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doba, o kterou přesahuje provoz výstavbu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vypočítáme investiční porovnávací výdaje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3599018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475656" y="764704"/>
                <a:ext cx="6600846" cy="1903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4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4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4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4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4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d>
                                <m:dPr>
                                  <m:ctrlPr>
                                    <a:rPr lang="cs-CZ" sz="4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4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44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cs-CZ" sz="44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</m:sSub>
                                  <m:r>
                                    <a:rPr lang="cs-CZ" sz="4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4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4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sz="4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44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cs-CZ" sz="4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e>
                      </m:nary>
                    </m:oMath>
                  </m:oMathPara>
                </a14:m>
                <a:endParaRPr lang="cs-CZ" sz="44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764704"/>
                <a:ext cx="6600846" cy="19038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1357929" y="2924944"/>
            <a:ext cx="6814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 předpokladu, že jsou investiční výdaje na začátku roku, jinak bude posun o jedničku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57929" y="4149080"/>
            <a:ext cx="6670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Tento zápis také řeší volbu sumace pro odvození ekvivalentní roční hodnoty, kdy se součet začínal jedničkou. Pro tento případ investiční porovnávací výdaje posuneme do roku jedna (vynásobením 1+r).</a:t>
            </a:r>
          </a:p>
        </p:txBody>
      </p:sp>
    </p:spTree>
    <p:extLst>
      <p:ext uri="{BB962C8B-B14F-4D97-AF65-F5344CB8AC3E}">
        <p14:creationId xmlns:p14="http://schemas.microsoft.com/office/powerpoint/2010/main" val="397286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na dobu porovnání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je provozní CF konstantní, lze pomocí anuity upravit investice</a:t>
            </a:r>
          </a:p>
          <a:p>
            <a:r>
              <a:rPr lang="cs-CZ" dirty="0"/>
              <a:t>vztah ke kalkulacím (příklad na „</a:t>
            </a:r>
            <a:r>
              <a:rPr lang="cs-CZ" dirty="0" err="1"/>
              <a:t>udělátka</a:t>
            </a:r>
            <a:r>
              <a:rPr lang="cs-CZ" dirty="0"/>
              <a:t>“)</a:t>
            </a:r>
          </a:p>
          <a:p>
            <a:r>
              <a:rPr lang="cs-CZ" dirty="0"/>
              <a:t>„důkaz“ pro dvě investice </a:t>
            </a:r>
          </a:p>
          <a:p>
            <a:pPr lvl="1"/>
            <a:r>
              <a:rPr lang="cs-CZ" dirty="0"/>
              <a:t>výpočet za úplnou dobu porovnání</a:t>
            </a:r>
          </a:p>
          <a:p>
            <a:pPr lvl="1"/>
            <a:r>
              <a:rPr lang="cs-CZ" dirty="0"/>
              <a:t>výpočet pomocí RCF</a:t>
            </a:r>
          </a:p>
        </p:txBody>
      </p:sp>
    </p:spTree>
    <p:extLst>
      <p:ext uri="{BB962C8B-B14F-4D97-AF65-F5344CB8AC3E}">
        <p14:creationId xmlns:p14="http://schemas.microsoft.com/office/powerpoint/2010/main" val="44092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tx1"/>
                </a:solidFill>
              </a:rPr>
              <a:t>Volba doby porovnání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8"/>
            <a:ext cx="8229600" cy="3124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do níž vstupují údaje za ukončenou Tž,</a:t>
            </a:r>
          </a:p>
          <a:p>
            <a:r>
              <a:rPr lang="cs-CZ" altLang="cs-CZ"/>
              <a:t>při variantním řešení posuzovaných investičních akcí jsou v této době beze zbytku obsaženy životnosti všech posuzovaných variant (případně životnosti všech jejich dílčích objektů).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75612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altLang="cs-CZ" sz="3200" b="1"/>
              <a:t>Korektní doba porovnání je taková doba:</a:t>
            </a:r>
            <a:endParaRPr lang="cs-CZ" altLang="cs-CZ" sz="3200"/>
          </a:p>
        </p:txBody>
      </p:sp>
    </p:spTree>
    <p:extLst>
      <p:ext uri="{BB962C8B-B14F-4D97-AF65-F5344CB8AC3E}">
        <p14:creationId xmlns:p14="http://schemas.microsoft.com/office/powerpoint/2010/main" val="8386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15667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cs-CZ" altLang="cs-CZ" b="1">
                <a:effectLst/>
              </a:rPr>
              <a:t>Zařízení s rozdílnou životností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181100"/>
          </a:xfrm>
        </p:spPr>
        <p:txBody>
          <a:bodyPr/>
          <a:lstStyle/>
          <a:p>
            <a:r>
              <a:rPr lang="cs-CZ" altLang="cs-CZ">
                <a:effectLst/>
              </a:rPr>
              <a:t>roční ekvivalentní hodnoty (viz doba porovnání)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395288" y="2205038"/>
            <a:ext cx="8569325" cy="435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Příklad (vyrábět nebo kupovat?):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Společnost </a:t>
            </a:r>
            <a:r>
              <a:rPr lang="cs-CZ" altLang="cs-CZ" dirty="0" err="1"/>
              <a:t>Future</a:t>
            </a:r>
            <a:r>
              <a:rPr lang="cs-CZ" altLang="cs-CZ" dirty="0"/>
              <a:t>, a. s., potřebuje každoročně 10 000 kovových „</a:t>
            </a:r>
            <a:r>
              <a:rPr lang="cs-CZ" altLang="cs-CZ" dirty="0" err="1"/>
              <a:t>udělátek</a:t>
            </a:r>
            <a:r>
              <a:rPr lang="cs-CZ" altLang="cs-CZ" dirty="0"/>
              <a:t>“ pro své výrobky. Podle marketingové studie bude poptávka po výrobcích firmy ještě následujících 20 let stejná (Sic!). Součástku můžete koupit za 20 Kč/ks od externího dodavatele. Váš nákupčí Vám doporučil vlastní výrobu součástky a tvrdí, že uspoříte 5 Kč/ks. Předložil Vám následující kalkulaci: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Náklady			Kč/ks		Kč/rok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práce a materiál		  5,00		  50 000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odpisy			10,00		100 000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Celkem			15,00		150 000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Nákup			20,00		200 000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Jak se rozhodnete, když alternativní náklad kapitálu je 10 %?</a:t>
            </a:r>
          </a:p>
        </p:txBody>
      </p:sp>
      <p:sp>
        <p:nvSpPr>
          <p:cNvPr id="239621" name="Oval 5"/>
          <p:cNvSpPr>
            <a:spLocks noChangeArrowheads="1"/>
          </p:cNvSpPr>
          <p:nvPr/>
        </p:nvSpPr>
        <p:spPr bwMode="auto">
          <a:xfrm>
            <a:off x="3059113" y="4868863"/>
            <a:ext cx="1008062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6227763" y="4005263"/>
            <a:ext cx="2736850" cy="2043112"/>
          </a:xfrm>
          <a:prstGeom prst="rect">
            <a:avLst/>
          </a:prstGeom>
          <a:solidFill>
            <a:srgbClr val="993300"/>
          </a:solidFill>
          <a:ln w="28575">
            <a:solidFill>
              <a:srgbClr val="FFFF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Je nutné koupit speciální stroj za 2 mil. Kč, který budete účetně odepisovat 20 let, proto je roční odpis 100 tis. Kč, což činí 10 Kč na jednu součástku.</a:t>
            </a: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V="1">
            <a:off x="4067175" y="4797425"/>
            <a:ext cx="2160588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02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  <p:bldP spid="239620" grpId="0"/>
      <p:bldP spid="239621" grpId="0" animBg="1"/>
      <p:bldP spid="239622" grpId="0" animBg="1"/>
      <p:bldP spid="2396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Výpočet za dobu 20 let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práce + materiál	5 * 10 000 = 50 000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zásobitel pro 20 let a 10% je 8,5136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PV výdajů 			   	425 680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   stroj					2 000 000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   celkem				2 425 680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Nákup součástek  20 * 10 000 = 200 000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PV nákupu je 8,5136 * 200 000 = 1 702 720</a:t>
            </a:r>
          </a:p>
        </p:txBody>
      </p:sp>
      <p:sp>
        <p:nvSpPr>
          <p:cNvPr id="256004" name="Oval 4"/>
          <p:cNvSpPr>
            <a:spLocks noChangeArrowheads="1"/>
          </p:cNvSpPr>
          <p:nvPr/>
        </p:nvSpPr>
        <p:spPr bwMode="auto">
          <a:xfrm>
            <a:off x="4762748" y="3806031"/>
            <a:ext cx="2590800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56005" name="Oval 5"/>
          <p:cNvSpPr>
            <a:spLocks noChangeArrowheads="1"/>
          </p:cNvSpPr>
          <p:nvPr/>
        </p:nvSpPr>
        <p:spPr bwMode="auto">
          <a:xfrm>
            <a:off x="5364163" y="4832351"/>
            <a:ext cx="2305050" cy="5762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56007" name="Line 7"/>
          <p:cNvSpPr>
            <a:spLocks noChangeShapeType="1"/>
          </p:cNvSpPr>
          <p:nvPr/>
        </p:nvSpPr>
        <p:spPr bwMode="auto">
          <a:xfrm flipV="1">
            <a:off x="4572000" y="4401789"/>
            <a:ext cx="792163" cy="165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08" name="Line 8"/>
          <p:cNvSpPr>
            <a:spLocks noChangeShapeType="1"/>
          </p:cNvSpPr>
          <p:nvPr/>
        </p:nvSpPr>
        <p:spPr bwMode="auto">
          <a:xfrm flipV="1">
            <a:off x="4572001" y="5408612"/>
            <a:ext cx="1711326" cy="757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684213" y="6165850"/>
            <a:ext cx="554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Výhodnější je součástku nakupovat!</a:t>
            </a:r>
          </a:p>
        </p:txBody>
      </p:sp>
      <p:sp>
        <p:nvSpPr>
          <p:cNvPr id="256010" name="Rectangle 10"/>
          <p:cNvSpPr>
            <a:spLocks noChangeArrowheads="1"/>
          </p:cNvSpPr>
          <p:nvPr/>
        </p:nvSpPr>
        <p:spPr bwMode="auto">
          <a:xfrm>
            <a:off x="358775" y="2276872"/>
            <a:ext cx="8785225" cy="43926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75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8.11936E-7 L 0.0 0.078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7888 L 0.0 0.152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15221 L 0.0 0.320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 animBg="1"/>
      <p:bldP spid="256005" grpId="0" animBg="1"/>
      <p:bldP spid="256007" grpId="0" animBg="1"/>
      <p:bldP spid="256008" grpId="0" animBg="1"/>
      <p:bldP spid="256009" grpId="0"/>
      <p:bldP spid="256010" grpId="0" animBg="1"/>
      <p:bldP spid="256010" grpId="1" animBg="1"/>
      <p:bldP spid="256010" grpId="2" animBg="1"/>
      <p:bldP spid="256010" grpId="3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Výpočet pomocí anuity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práce a materiál			       5,00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zařízení 2 000 000 * poměrná anuita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	      2 000 000 * (1/8,5136) = 23,49 Kč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celkem				     28,49 Kč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748823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Nákup je o 8,49 Kč na jedno </a:t>
            </a:r>
            <a:r>
              <a:rPr lang="cs-CZ" altLang="cs-CZ" dirty="0" err="1"/>
              <a:t>udělátko</a:t>
            </a:r>
            <a:r>
              <a:rPr lang="cs-CZ" altLang="cs-CZ" dirty="0"/>
              <a:t> levnější.</a:t>
            </a:r>
          </a:p>
        </p:txBody>
      </p:sp>
    </p:spTree>
    <p:extLst>
      <p:ext uri="{BB962C8B-B14F-4D97-AF65-F5344CB8AC3E}">
        <p14:creationId xmlns:p14="http://schemas.microsoft.com/office/powerpoint/2010/main" val="238467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/>
      <p:bldP spid="2570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b="1">
                <a:effectLst/>
              </a:rPr>
              <a:t>Rozhodnutí o náhradě stávajícího zařízení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533400"/>
          </a:xfrm>
        </p:spPr>
        <p:txBody>
          <a:bodyPr/>
          <a:lstStyle/>
          <a:p>
            <a:r>
              <a:rPr lang="cs-CZ" altLang="cs-CZ" sz="2800">
                <a:effectLst/>
              </a:rPr>
              <a:t>porovnávejte roční ekvivalentní hodnoty</a:t>
            </a: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468313" y="2276475"/>
            <a:ext cx="82073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Rozhodněte, zda je výhodné nahradit dosavadní stroj s provozními náklady 14 tis. Kč ročně a se zbytkovou životností 2 roky novým strojem, který stojí 15 tis. Kč a má provozní náklady jen 10 tis. Kč ročně. Životnost nového stroje jsou 3 roky. Oba stroje mají stejnou výrobní kapacitu, která vede k tržbám 18 tis. Kč ročně. Zanedbejte daně. Diskont je 6 %. </a:t>
            </a:r>
          </a:p>
        </p:txBody>
      </p:sp>
      <p:graphicFrame>
        <p:nvGraphicFramePr>
          <p:cNvPr id="240664" name="Group 24"/>
          <p:cNvGraphicFramePr>
            <a:graphicFrameLocks noGrp="1"/>
          </p:cNvGraphicFramePr>
          <p:nvPr>
            <p:ph sz="half" idx="2"/>
          </p:nvPr>
        </p:nvGraphicFramePr>
        <p:xfrm>
          <a:off x="611188" y="4149725"/>
          <a:ext cx="4392612" cy="796800"/>
        </p:xfrm>
        <a:graphic>
          <a:graphicData uri="http://schemas.openxmlformats.org/drawingml/2006/table">
            <a:tbl>
              <a:tblPr/>
              <a:tblGrid>
                <a:gridCol w="14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 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 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 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18-14=4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0683" name="Group 43"/>
          <p:cNvGraphicFramePr>
            <a:graphicFrameLocks noGrp="1"/>
          </p:cNvGraphicFramePr>
          <p:nvPr/>
        </p:nvGraphicFramePr>
        <p:xfrm>
          <a:off x="611188" y="5373688"/>
          <a:ext cx="5856287" cy="796800"/>
        </p:xfrm>
        <a:graphic>
          <a:graphicData uri="http://schemas.openxmlformats.org/drawingml/2006/table">
            <a:tbl>
              <a:tblPr/>
              <a:tblGrid>
                <a:gridCol w="14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 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 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 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 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18-10=8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0684" name="Text Box 44"/>
          <p:cNvSpPr txBox="1">
            <a:spLocks noChangeArrowheads="1"/>
          </p:cNvSpPr>
          <p:nvPr/>
        </p:nvSpPr>
        <p:spPr bwMode="auto">
          <a:xfrm>
            <a:off x="5219700" y="4005263"/>
            <a:ext cx="3600450" cy="944562"/>
          </a:xfrm>
          <a:prstGeom prst="rect">
            <a:avLst/>
          </a:prstGeom>
          <a:solidFill>
            <a:srgbClr val="993300"/>
          </a:solidFill>
          <a:ln w="28575">
            <a:solidFill>
              <a:srgbClr val="FFFF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RCF nového stroje je 8 tis. Kč snížené o anuitu investice, tj. 6,38 Kč.</a:t>
            </a:r>
          </a:p>
        </p:txBody>
      </p:sp>
    </p:spTree>
    <p:extLst>
      <p:ext uri="{BB962C8B-B14F-4D97-AF65-F5344CB8AC3E}">
        <p14:creationId xmlns:p14="http://schemas.microsoft.com/office/powerpoint/2010/main" val="396541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0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0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0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0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/>
      <p:bldP spid="2406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/>
              </a:rPr>
              <a:t>NPV výdajů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65425"/>
          </a:xfrm>
        </p:spPr>
        <p:txBody>
          <a:bodyPr/>
          <a:lstStyle/>
          <a:p>
            <a:r>
              <a:rPr lang="cs-CZ" altLang="cs-CZ">
                <a:effectLst/>
              </a:rPr>
              <a:t>shodný efekt nebo lze převést na shodný efekt</a:t>
            </a:r>
            <a:endParaRPr lang="cs-CZ" altLang="cs-CZ"/>
          </a:p>
          <a:p>
            <a:r>
              <a:rPr lang="cs-CZ" altLang="cs-CZ">
                <a:effectLst/>
              </a:rPr>
              <a:t>není nutné zjišťovat výnosy</a:t>
            </a:r>
          </a:p>
          <a:p>
            <a:r>
              <a:rPr lang="cs-CZ" altLang="cs-CZ">
                <a:effectLst/>
              </a:rPr>
              <a:t>nevím, zda je přijatá varianta skutečně efektivní</a:t>
            </a:r>
          </a:p>
        </p:txBody>
      </p:sp>
    </p:spTree>
    <p:extLst>
      <p:ext uri="{BB962C8B-B14F-4D97-AF65-F5344CB8AC3E}">
        <p14:creationId xmlns:p14="http://schemas.microsoft.com/office/powerpoint/2010/main" val="2209402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/>
              </a:rPr>
              <a:t>Kolísání vytíženosti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1036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>
                <a:effectLst/>
              </a:rPr>
              <a:t>zvažte, zda není možné využít i jiné kombinace než jen nové stroje</a:t>
            </a:r>
            <a:endParaRPr lang="cs-CZ" altLang="cs-CZ" dirty="0"/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468313" y="2565400"/>
            <a:ext cx="7920037" cy="284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Máte dva stroje s neomezenou životností, zůstatková cena je nulová. Kapacita jednoho stroje je 1000 kusů ročně. Provozní náklady jsou 2 Kč/kus. Musíte vyrábět sezónně, protože trvanlivost výrobku je malá. Proto v zimě a na jaře vyrábíte jen 50 % kapacity, v létě a na podzim 100 % kapacity. Diskont je 10 %.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Můžete zakoupit nové stroje s nižšími provozními náklady a to jen 1 Kč/ks. Cena nového stroje je 6 tis. Kč, opět je jeho životnost neomezená. Zanedbejte daně.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Jak pokryjete výrobu?</a:t>
            </a:r>
          </a:p>
        </p:txBody>
      </p:sp>
    </p:spTree>
    <p:extLst>
      <p:ext uri="{BB962C8B-B14F-4D97-AF65-F5344CB8AC3E}">
        <p14:creationId xmlns:p14="http://schemas.microsoft.com/office/powerpoint/2010/main" val="366944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investice s rozdílnou životností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proveďte výpočet NPV za dobu porovnání a spočítejte RCF pro dvě investice s životností 3 a 5 let</a:t>
            </a:r>
          </a:p>
          <a:p>
            <a:r>
              <a:rPr lang="cs-CZ" dirty="0"/>
              <a:t>vstupní údaje jsou v souboru přiloženému k </a:t>
            </a:r>
            <a:r>
              <a:rPr lang="cs-CZ"/>
              <a:t>této přednášce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38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solidFill>
                  <a:schemeClr val="tx1"/>
                </a:solidFill>
                <a:latin typeface="CG Times"/>
              </a:rPr>
              <a:t>Obecné principy volby korektní doby porovnání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205287"/>
          </a:xfrm>
        </p:spPr>
        <p:txBody>
          <a:bodyPr/>
          <a:lstStyle/>
          <a:p>
            <a:r>
              <a:rPr lang="cs-CZ" altLang="cs-CZ">
                <a:latin typeface="CG Times"/>
              </a:rPr>
              <a:t>nelze ji volit paušálně jako obecně předem stanovený počet let</a:t>
            </a:r>
          </a:p>
          <a:p>
            <a:r>
              <a:rPr lang="cs-CZ" altLang="cs-CZ">
                <a:latin typeface="CG Times"/>
              </a:rPr>
              <a:t>je nutné ji volit individuálně pro každé rozhodování </a:t>
            </a:r>
          </a:p>
          <a:p>
            <a:r>
              <a:rPr lang="cs-CZ" altLang="cs-CZ">
                <a:latin typeface="CG Times"/>
              </a:rPr>
              <a:t>v daném rozhodování např. pro varianty příslušné investiční akce a jejich dílčích objektů je tato doba shodná</a:t>
            </a:r>
          </a:p>
        </p:txBody>
      </p:sp>
    </p:spTree>
    <p:extLst>
      <p:ext uri="{BB962C8B-B14F-4D97-AF65-F5344CB8AC3E}">
        <p14:creationId xmlns:p14="http://schemas.microsoft.com/office/powerpoint/2010/main" val="105614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Doba porovnání pro typické investiční akce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7500" y="1484313"/>
            <a:ext cx="8507413" cy="2160587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2800"/>
              <a:t>všechny posuzované investice mají stejnou životnost</a:t>
            </a:r>
          </a:p>
          <a:p>
            <a:r>
              <a:rPr lang="cs-CZ" altLang="cs-CZ" sz="2800"/>
              <a:t>všechny investice jsou uvedeny do provozu ve stejném roce</a:t>
            </a:r>
          </a:p>
        </p:txBody>
      </p:sp>
      <p:graphicFrame>
        <p:nvGraphicFramePr>
          <p:cNvPr id="1587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1913" y="3429000"/>
          <a:ext cx="5472112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434960" imgH="241200" progId="Equation.3">
                  <p:embed/>
                </p:oleObj>
              </mc:Choice>
              <mc:Fallback>
                <p:oleObj name="Rovnice" r:id="rId2" imgW="1434960" imgH="241200" progId="Equation.3">
                  <p:embed/>
                  <p:pic>
                    <p:nvPicPr>
                      <p:cNvPr id="1587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429000"/>
                        <a:ext cx="5472112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8740" name="Group 20"/>
          <p:cNvGrpSpPr>
            <a:grpSpLocks/>
          </p:cNvGrpSpPr>
          <p:nvPr/>
        </p:nvGrpSpPr>
        <p:grpSpPr bwMode="auto">
          <a:xfrm>
            <a:off x="900113" y="4581525"/>
            <a:ext cx="5111750" cy="2087563"/>
            <a:chOff x="567" y="2886"/>
            <a:chExt cx="3220" cy="1315"/>
          </a:xfrm>
        </p:grpSpPr>
        <p:sp>
          <p:nvSpPr>
            <p:cNvPr id="158729" name="Line 9"/>
            <p:cNvSpPr>
              <a:spLocks noChangeShapeType="1"/>
            </p:cNvSpPr>
            <p:nvPr/>
          </p:nvSpPr>
          <p:spPr bwMode="auto">
            <a:xfrm>
              <a:off x="567" y="2886"/>
              <a:ext cx="0" cy="131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58730" name="Line 10"/>
            <p:cNvSpPr>
              <a:spLocks noChangeShapeType="1"/>
            </p:cNvSpPr>
            <p:nvPr/>
          </p:nvSpPr>
          <p:spPr bwMode="auto">
            <a:xfrm>
              <a:off x="3787" y="2886"/>
              <a:ext cx="0" cy="131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grpSp>
        <p:nvGrpSpPr>
          <p:cNvPr id="158739" name="Group 19"/>
          <p:cNvGrpSpPr>
            <a:grpSpLocks/>
          </p:cNvGrpSpPr>
          <p:nvPr/>
        </p:nvGrpSpPr>
        <p:grpSpPr bwMode="auto">
          <a:xfrm>
            <a:off x="900113" y="4365625"/>
            <a:ext cx="5675312" cy="1524000"/>
            <a:chOff x="567" y="2750"/>
            <a:chExt cx="3575" cy="960"/>
          </a:xfrm>
        </p:grpSpPr>
        <p:sp>
          <p:nvSpPr>
            <p:cNvPr id="158726" name="Line 6"/>
            <p:cNvSpPr>
              <a:spLocks noChangeShapeType="1"/>
            </p:cNvSpPr>
            <p:nvPr/>
          </p:nvSpPr>
          <p:spPr bwMode="auto">
            <a:xfrm>
              <a:off x="567" y="2886"/>
              <a:ext cx="32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lg" len="lg"/>
              <a:tailEnd type="diamond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58727" name="Line 7"/>
            <p:cNvSpPr>
              <a:spLocks noChangeShapeType="1"/>
            </p:cNvSpPr>
            <p:nvPr/>
          </p:nvSpPr>
          <p:spPr bwMode="auto">
            <a:xfrm>
              <a:off x="567" y="3158"/>
              <a:ext cx="32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lg" len="lg"/>
              <a:tailEnd type="diamond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58728" name="Line 8"/>
            <p:cNvSpPr>
              <a:spLocks noChangeShapeType="1"/>
            </p:cNvSpPr>
            <p:nvPr/>
          </p:nvSpPr>
          <p:spPr bwMode="auto">
            <a:xfrm>
              <a:off x="567" y="3612"/>
              <a:ext cx="32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lg" len="lg"/>
              <a:tailEnd type="diamond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graphicFrame>
          <p:nvGraphicFramePr>
            <p:cNvPr id="158735" name="Object 15"/>
            <p:cNvGraphicFramePr>
              <a:graphicFrameLocks noChangeAspect="1"/>
            </p:cNvGraphicFramePr>
            <p:nvPr/>
          </p:nvGraphicFramePr>
          <p:xfrm>
            <a:off x="3878" y="2750"/>
            <a:ext cx="2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4" imgW="203040" imgH="215640" progId="Equation.3">
                    <p:embed/>
                  </p:oleObj>
                </mc:Choice>
                <mc:Fallback>
                  <p:oleObj name="Rovnice" r:id="rId4" imgW="203040" imgH="215640" progId="Equation.3">
                    <p:embed/>
                    <p:pic>
                      <p:nvPicPr>
                        <p:cNvPr id="158735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2750"/>
                          <a:ext cx="25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8736" name="Object 16"/>
            <p:cNvGraphicFramePr>
              <a:graphicFrameLocks noChangeAspect="1"/>
            </p:cNvGraphicFramePr>
            <p:nvPr/>
          </p:nvGraphicFramePr>
          <p:xfrm>
            <a:off x="3870" y="3022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6" imgW="215640" imgH="215640" progId="Equation.3">
                    <p:embed/>
                  </p:oleObj>
                </mc:Choice>
                <mc:Fallback>
                  <p:oleObj name="Rovnice" r:id="rId6" imgW="215640" imgH="215640" progId="Equation.3">
                    <p:embed/>
                    <p:pic>
                      <p:nvPicPr>
                        <p:cNvPr id="158736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0" y="3022"/>
                          <a:ext cx="2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8737" name="Object 17"/>
            <p:cNvGraphicFramePr>
              <a:graphicFrameLocks noChangeAspect="1"/>
            </p:cNvGraphicFramePr>
            <p:nvPr/>
          </p:nvGraphicFramePr>
          <p:xfrm>
            <a:off x="3878" y="3422"/>
            <a:ext cx="25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8" imgW="203040" imgH="228600" progId="Equation.3">
                    <p:embed/>
                  </p:oleObj>
                </mc:Choice>
                <mc:Fallback>
                  <p:oleObj name="Rovnice" r:id="rId8" imgW="203040" imgH="228600" progId="Equation.3">
                    <p:embed/>
                    <p:pic>
                      <p:nvPicPr>
                        <p:cNvPr id="15873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422"/>
                          <a:ext cx="256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8741" name="Group 21"/>
          <p:cNvGrpSpPr>
            <a:grpSpLocks/>
          </p:cNvGrpSpPr>
          <p:nvPr/>
        </p:nvGrpSpPr>
        <p:grpSpPr bwMode="auto">
          <a:xfrm>
            <a:off x="900113" y="5876925"/>
            <a:ext cx="5111750" cy="687388"/>
            <a:chOff x="567" y="3702"/>
            <a:chExt cx="3220" cy="433"/>
          </a:xfrm>
        </p:grpSpPr>
        <p:sp>
          <p:nvSpPr>
            <p:cNvPr id="158731" name="Line 11"/>
            <p:cNvSpPr>
              <a:spLocks noChangeShapeType="1"/>
            </p:cNvSpPr>
            <p:nvPr/>
          </p:nvSpPr>
          <p:spPr bwMode="auto">
            <a:xfrm>
              <a:off x="567" y="4110"/>
              <a:ext cx="322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graphicFrame>
          <p:nvGraphicFramePr>
            <p:cNvPr id="158738" name="Object 18"/>
            <p:cNvGraphicFramePr>
              <a:graphicFrameLocks noChangeAspect="1"/>
            </p:cNvGraphicFramePr>
            <p:nvPr/>
          </p:nvGraphicFramePr>
          <p:xfrm>
            <a:off x="2018" y="3702"/>
            <a:ext cx="319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10" imgW="177480" imgH="241200" progId="Equation.3">
                    <p:embed/>
                  </p:oleObj>
                </mc:Choice>
                <mc:Fallback>
                  <p:oleObj name="Rovnice" r:id="rId10" imgW="177480" imgH="241200" progId="Equation.3">
                    <p:embed/>
                    <p:pic>
                      <p:nvPicPr>
                        <p:cNvPr id="15873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3702"/>
                          <a:ext cx="319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5116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5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5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Tvar kriteriální funkce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820738"/>
          </a:xfrm>
        </p:spPr>
        <p:txBody>
          <a:bodyPr/>
          <a:lstStyle/>
          <a:p>
            <a:r>
              <a:rPr lang="cs-CZ" altLang="cs-CZ" sz="2800"/>
              <a:t>diskontovaný hotovostní tok za životnost</a:t>
            </a:r>
          </a:p>
        </p:txBody>
      </p:sp>
      <p:graphicFrame>
        <p:nvGraphicFramePr>
          <p:cNvPr id="1607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16013" y="2884488"/>
          <a:ext cx="6551612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942920" imgH="444240" progId="Equation.3">
                  <p:embed/>
                </p:oleObj>
              </mc:Choice>
              <mc:Fallback>
                <p:oleObj name="Rovnice" r:id="rId2" imgW="1942920" imgH="444240" progId="Equation.3">
                  <p:embed/>
                  <p:pic>
                    <p:nvPicPr>
                      <p:cNvPr id="160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84488"/>
                        <a:ext cx="6551612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75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39" name="Group 23"/>
          <p:cNvGrpSpPr>
            <a:grpSpLocks/>
          </p:cNvGrpSpPr>
          <p:nvPr/>
        </p:nvGrpSpPr>
        <p:grpSpPr bwMode="auto">
          <a:xfrm>
            <a:off x="684213" y="4365625"/>
            <a:ext cx="7848600" cy="1511300"/>
            <a:chOff x="431" y="2750"/>
            <a:chExt cx="4944" cy="952"/>
          </a:xfrm>
        </p:grpSpPr>
        <p:sp>
          <p:nvSpPr>
            <p:cNvPr id="162837" name="Rectangle 21"/>
            <p:cNvSpPr>
              <a:spLocks noChangeArrowheads="1"/>
            </p:cNvSpPr>
            <p:nvPr/>
          </p:nvSpPr>
          <p:spPr bwMode="auto">
            <a:xfrm>
              <a:off x="431" y="2750"/>
              <a:ext cx="4944" cy="952"/>
            </a:xfrm>
            <a:prstGeom prst="rect">
              <a:avLst/>
            </a:prstGeom>
            <a:solidFill>
              <a:srgbClr val="808080"/>
            </a:solidFill>
            <a:ln w="2857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2838" name="Text Box 22"/>
            <p:cNvSpPr txBox="1">
              <a:spLocks noChangeArrowheads="1"/>
            </p:cNvSpPr>
            <p:nvPr/>
          </p:nvSpPr>
          <p:spPr bwMode="auto">
            <a:xfrm>
              <a:off x="4195" y="2931"/>
              <a:ext cx="108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800"/>
                <a:t>investiční celek</a:t>
              </a:r>
            </a:p>
          </p:txBody>
        </p:sp>
      </p:grp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Investice tvořená dílčími akcemi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1828800"/>
          </a:xfrm>
        </p:spPr>
        <p:txBody>
          <a:bodyPr/>
          <a:lstStyle/>
          <a:p>
            <a:r>
              <a:rPr lang="cs-CZ" altLang="cs-CZ" sz="2800"/>
              <a:t>investice je soubor dílčích objektů</a:t>
            </a:r>
          </a:p>
          <a:p>
            <a:r>
              <a:rPr lang="cs-CZ" altLang="cs-CZ" sz="2800"/>
              <a:t>instalace objektů je postupně během několika let</a:t>
            </a:r>
          </a:p>
          <a:p>
            <a:r>
              <a:rPr lang="cs-CZ" altLang="cs-CZ" sz="2800"/>
              <a:t>ukončení životnosti všech objektů je stejné</a:t>
            </a:r>
          </a:p>
        </p:txBody>
      </p:sp>
      <p:graphicFrame>
        <p:nvGraphicFramePr>
          <p:cNvPr id="16282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7450" y="3284538"/>
          <a:ext cx="619283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536480" imgH="241200" progId="Equation.3">
                  <p:embed/>
                </p:oleObj>
              </mc:Choice>
              <mc:Fallback>
                <p:oleObj name="Rovnice" r:id="rId2" imgW="1536480" imgH="241200" progId="Equation.3">
                  <p:embed/>
                  <p:pic>
                    <p:nvPicPr>
                      <p:cNvPr id="1628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284538"/>
                        <a:ext cx="6192838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2824" name="Group 8"/>
          <p:cNvGrpSpPr>
            <a:grpSpLocks/>
          </p:cNvGrpSpPr>
          <p:nvPr/>
        </p:nvGrpSpPr>
        <p:grpSpPr bwMode="auto">
          <a:xfrm>
            <a:off x="900113" y="4581525"/>
            <a:ext cx="5111750" cy="2087563"/>
            <a:chOff x="567" y="2886"/>
            <a:chExt cx="3220" cy="1315"/>
          </a:xfrm>
        </p:grpSpPr>
        <p:sp>
          <p:nvSpPr>
            <p:cNvPr id="162825" name="Line 9"/>
            <p:cNvSpPr>
              <a:spLocks noChangeShapeType="1"/>
            </p:cNvSpPr>
            <p:nvPr/>
          </p:nvSpPr>
          <p:spPr bwMode="auto">
            <a:xfrm>
              <a:off x="567" y="2886"/>
              <a:ext cx="0" cy="131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62826" name="Line 10"/>
            <p:cNvSpPr>
              <a:spLocks noChangeShapeType="1"/>
            </p:cNvSpPr>
            <p:nvPr/>
          </p:nvSpPr>
          <p:spPr bwMode="auto">
            <a:xfrm>
              <a:off x="3787" y="2886"/>
              <a:ext cx="0" cy="131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grpSp>
        <p:nvGrpSpPr>
          <p:cNvPr id="162840" name="Group 24"/>
          <p:cNvGrpSpPr>
            <a:grpSpLocks/>
          </p:cNvGrpSpPr>
          <p:nvPr/>
        </p:nvGrpSpPr>
        <p:grpSpPr bwMode="auto">
          <a:xfrm>
            <a:off x="900113" y="4365625"/>
            <a:ext cx="5675312" cy="1524000"/>
            <a:chOff x="567" y="2750"/>
            <a:chExt cx="3575" cy="960"/>
          </a:xfrm>
        </p:grpSpPr>
        <p:sp>
          <p:nvSpPr>
            <p:cNvPr id="162828" name="Line 12"/>
            <p:cNvSpPr>
              <a:spLocks noChangeShapeType="1"/>
            </p:cNvSpPr>
            <p:nvPr/>
          </p:nvSpPr>
          <p:spPr bwMode="auto">
            <a:xfrm>
              <a:off x="567" y="2886"/>
              <a:ext cx="32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lg" len="lg"/>
              <a:tailEnd type="diamond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62829" name="Line 13"/>
            <p:cNvSpPr>
              <a:spLocks noChangeShapeType="1"/>
            </p:cNvSpPr>
            <p:nvPr/>
          </p:nvSpPr>
          <p:spPr bwMode="auto">
            <a:xfrm>
              <a:off x="793" y="3158"/>
              <a:ext cx="29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lg" len="lg"/>
              <a:tailEnd type="diamond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62830" name="Line 14"/>
            <p:cNvSpPr>
              <a:spLocks noChangeShapeType="1"/>
            </p:cNvSpPr>
            <p:nvPr/>
          </p:nvSpPr>
          <p:spPr bwMode="auto">
            <a:xfrm>
              <a:off x="1066" y="3612"/>
              <a:ext cx="272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lg" len="lg"/>
              <a:tailEnd type="diamond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graphicFrame>
          <p:nvGraphicFramePr>
            <p:cNvPr id="162831" name="Object 15"/>
            <p:cNvGraphicFramePr>
              <a:graphicFrameLocks noChangeAspect="1"/>
            </p:cNvGraphicFramePr>
            <p:nvPr/>
          </p:nvGraphicFramePr>
          <p:xfrm>
            <a:off x="3878" y="2750"/>
            <a:ext cx="2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4" imgW="203040" imgH="215640" progId="Equation.3">
                    <p:embed/>
                  </p:oleObj>
                </mc:Choice>
                <mc:Fallback>
                  <p:oleObj name="Rovnice" r:id="rId4" imgW="203040" imgH="215640" progId="Equation.3">
                    <p:embed/>
                    <p:pic>
                      <p:nvPicPr>
                        <p:cNvPr id="162831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2750"/>
                          <a:ext cx="25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2832" name="Object 16"/>
            <p:cNvGraphicFramePr>
              <a:graphicFrameLocks noChangeAspect="1"/>
            </p:cNvGraphicFramePr>
            <p:nvPr/>
          </p:nvGraphicFramePr>
          <p:xfrm>
            <a:off x="3870" y="3022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6" imgW="215640" imgH="215640" progId="Equation.3">
                    <p:embed/>
                  </p:oleObj>
                </mc:Choice>
                <mc:Fallback>
                  <p:oleObj name="Rovnice" r:id="rId6" imgW="215640" imgH="215640" progId="Equation.3">
                    <p:embed/>
                    <p:pic>
                      <p:nvPicPr>
                        <p:cNvPr id="162832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0" y="3022"/>
                          <a:ext cx="2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2833" name="Object 17"/>
            <p:cNvGraphicFramePr>
              <a:graphicFrameLocks noChangeAspect="1"/>
            </p:cNvGraphicFramePr>
            <p:nvPr/>
          </p:nvGraphicFramePr>
          <p:xfrm>
            <a:off x="3878" y="3422"/>
            <a:ext cx="25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8" imgW="203040" imgH="228600" progId="Equation.3">
                    <p:embed/>
                  </p:oleObj>
                </mc:Choice>
                <mc:Fallback>
                  <p:oleObj name="Rovnice" r:id="rId8" imgW="203040" imgH="228600" progId="Equation.3">
                    <p:embed/>
                    <p:pic>
                      <p:nvPicPr>
                        <p:cNvPr id="16283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422"/>
                          <a:ext cx="256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2834" name="Group 18"/>
          <p:cNvGrpSpPr>
            <a:grpSpLocks/>
          </p:cNvGrpSpPr>
          <p:nvPr/>
        </p:nvGrpSpPr>
        <p:grpSpPr bwMode="auto">
          <a:xfrm>
            <a:off x="900113" y="5876925"/>
            <a:ext cx="5111750" cy="687388"/>
            <a:chOff x="567" y="3702"/>
            <a:chExt cx="3220" cy="433"/>
          </a:xfrm>
        </p:grpSpPr>
        <p:sp>
          <p:nvSpPr>
            <p:cNvPr id="162835" name="Line 19"/>
            <p:cNvSpPr>
              <a:spLocks noChangeShapeType="1"/>
            </p:cNvSpPr>
            <p:nvPr/>
          </p:nvSpPr>
          <p:spPr bwMode="auto">
            <a:xfrm>
              <a:off x="567" y="4110"/>
              <a:ext cx="322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graphicFrame>
          <p:nvGraphicFramePr>
            <p:cNvPr id="162836" name="Object 20"/>
            <p:cNvGraphicFramePr>
              <a:graphicFrameLocks noChangeAspect="1"/>
            </p:cNvGraphicFramePr>
            <p:nvPr/>
          </p:nvGraphicFramePr>
          <p:xfrm>
            <a:off x="2018" y="3702"/>
            <a:ext cx="319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10" imgW="177480" imgH="241200" progId="Equation.3">
                    <p:embed/>
                  </p:oleObj>
                </mc:Choice>
                <mc:Fallback>
                  <p:oleObj name="Rovnice" r:id="rId10" imgW="177480" imgH="241200" progId="Equation.3">
                    <p:embed/>
                    <p:pic>
                      <p:nvPicPr>
                        <p:cNvPr id="162836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3702"/>
                          <a:ext cx="319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7677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6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2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2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6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Tvar kriteriální funkce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820738"/>
          </a:xfrm>
        </p:spPr>
        <p:txBody>
          <a:bodyPr/>
          <a:lstStyle/>
          <a:p>
            <a:r>
              <a:rPr lang="cs-CZ" altLang="cs-CZ" sz="2800"/>
              <a:t>diskontovaný hotovostní tok za nejdelší životnost</a:t>
            </a:r>
          </a:p>
        </p:txBody>
      </p:sp>
      <p:graphicFrame>
        <p:nvGraphicFramePr>
          <p:cNvPr id="1658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16013" y="2884488"/>
          <a:ext cx="6551612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942920" imgH="444240" progId="Equation.3">
                  <p:embed/>
                </p:oleObj>
              </mc:Choice>
              <mc:Fallback>
                <p:oleObj name="Rovnice" r:id="rId2" imgW="1942920" imgH="444240" progId="Equation.3">
                  <p:embed/>
                  <p:pic>
                    <p:nvPicPr>
                      <p:cNvPr id="1658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84488"/>
                        <a:ext cx="6551612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38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52" name="Group 40"/>
          <p:cNvGrpSpPr>
            <a:grpSpLocks/>
          </p:cNvGrpSpPr>
          <p:nvPr/>
        </p:nvGrpSpPr>
        <p:grpSpPr bwMode="auto">
          <a:xfrm>
            <a:off x="971550" y="4581525"/>
            <a:ext cx="4321175" cy="2087563"/>
            <a:chOff x="612" y="2886"/>
            <a:chExt cx="2722" cy="1315"/>
          </a:xfrm>
        </p:grpSpPr>
        <p:sp>
          <p:nvSpPr>
            <p:cNvPr id="166947" name="Line 35"/>
            <p:cNvSpPr>
              <a:spLocks noChangeShapeType="1"/>
            </p:cNvSpPr>
            <p:nvPr/>
          </p:nvSpPr>
          <p:spPr bwMode="auto">
            <a:xfrm>
              <a:off x="612" y="2886"/>
              <a:ext cx="0" cy="131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66948" name="Line 36"/>
            <p:cNvSpPr>
              <a:spLocks noChangeShapeType="1"/>
            </p:cNvSpPr>
            <p:nvPr/>
          </p:nvSpPr>
          <p:spPr bwMode="auto">
            <a:xfrm>
              <a:off x="3334" y="2886"/>
              <a:ext cx="0" cy="131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Investice s různou dobou životnosti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1828800"/>
          </a:xfrm>
        </p:spPr>
        <p:txBody>
          <a:bodyPr/>
          <a:lstStyle/>
          <a:p>
            <a:r>
              <a:rPr lang="cs-CZ" altLang="cs-CZ" sz="2800"/>
              <a:t>vzájemně se vylučující investice</a:t>
            </a:r>
          </a:p>
          <a:p>
            <a:r>
              <a:rPr lang="cs-CZ" altLang="cs-CZ" sz="2800"/>
              <a:t>různá doba životnosti</a:t>
            </a:r>
          </a:p>
          <a:p>
            <a:r>
              <a:rPr lang="cs-CZ" altLang="cs-CZ" sz="2800"/>
              <a:t>uvedení do provozu ve stejném roce</a:t>
            </a:r>
          </a:p>
        </p:txBody>
      </p:sp>
      <p:graphicFrame>
        <p:nvGraphicFramePr>
          <p:cNvPr id="1669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55650" y="3213100"/>
          <a:ext cx="640873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892160" imgH="241200" progId="Equation.3">
                  <p:embed/>
                </p:oleObj>
              </mc:Choice>
              <mc:Fallback>
                <p:oleObj name="Rovnice" r:id="rId2" imgW="1892160" imgH="241200" progId="Equation.3">
                  <p:embed/>
                  <p:pic>
                    <p:nvPicPr>
                      <p:cNvPr id="1669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13100"/>
                        <a:ext cx="6408738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1" name="Line 9"/>
          <p:cNvSpPr>
            <a:spLocks noChangeShapeType="1"/>
          </p:cNvSpPr>
          <p:nvPr/>
        </p:nvSpPr>
        <p:spPr bwMode="auto">
          <a:xfrm>
            <a:off x="3132138" y="4868863"/>
            <a:ext cx="21605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22" name="Line 10"/>
          <p:cNvSpPr>
            <a:spLocks noChangeShapeType="1"/>
          </p:cNvSpPr>
          <p:nvPr/>
        </p:nvSpPr>
        <p:spPr bwMode="auto">
          <a:xfrm>
            <a:off x="1692275" y="450850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>
            <a:off x="2411413" y="450850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>
            <a:off x="3132138" y="450850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25" name="Line 13"/>
          <p:cNvSpPr>
            <a:spLocks noChangeShapeType="1"/>
          </p:cNvSpPr>
          <p:nvPr/>
        </p:nvSpPr>
        <p:spPr bwMode="auto">
          <a:xfrm>
            <a:off x="3851275" y="450850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>
            <a:off x="4572000" y="450850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27" name="Line 15"/>
          <p:cNvSpPr>
            <a:spLocks noChangeShapeType="1"/>
          </p:cNvSpPr>
          <p:nvPr/>
        </p:nvSpPr>
        <p:spPr bwMode="auto">
          <a:xfrm>
            <a:off x="2411413" y="5445125"/>
            <a:ext cx="14398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28" name="Line 16"/>
          <p:cNvSpPr>
            <a:spLocks noChangeShapeType="1"/>
          </p:cNvSpPr>
          <p:nvPr/>
        </p:nvSpPr>
        <p:spPr bwMode="auto">
          <a:xfrm>
            <a:off x="3851275" y="5445125"/>
            <a:ext cx="14398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971550" y="450850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>
            <a:off x="971550" y="4868863"/>
            <a:ext cx="21605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971550" y="5445125"/>
            <a:ext cx="14398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66940" name="Object 28"/>
          <p:cNvGraphicFramePr>
            <a:graphicFrameLocks noChangeAspect="1"/>
          </p:cNvGraphicFramePr>
          <p:nvPr/>
        </p:nvGraphicFramePr>
        <p:xfrm>
          <a:off x="1763713" y="4292600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03040" imgH="215640" progId="Equation.3">
                  <p:embed/>
                </p:oleObj>
              </mc:Choice>
              <mc:Fallback>
                <p:oleObj name="Rovnice" r:id="rId4" imgW="203040" imgH="215640" progId="Equation.3">
                  <p:embed/>
                  <p:pic>
                    <p:nvPicPr>
                      <p:cNvPr id="16694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292600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41" name="Object 29"/>
          <p:cNvGraphicFramePr>
            <a:graphicFrameLocks noChangeAspect="1"/>
          </p:cNvGraphicFramePr>
          <p:nvPr/>
        </p:nvGraphicFramePr>
        <p:xfrm>
          <a:off x="3276600" y="4652963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15640" imgH="215640" progId="Equation.3">
                  <p:embed/>
                </p:oleObj>
              </mc:Choice>
              <mc:Fallback>
                <p:oleObj name="Rovnice" r:id="rId6" imgW="215640" imgH="215640" progId="Equation.3">
                  <p:embed/>
                  <p:pic>
                    <p:nvPicPr>
                      <p:cNvPr id="16694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652963"/>
                        <a:ext cx="431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42" name="Object 30"/>
          <p:cNvGraphicFramePr>
            <a:graphicFrameLocks noChangeAspect="1"/>
          </p:cNvGraphicFramePr>
          <p:nvPr/>
        </p:nvGraphicFramePr>
        <p:xfrm>
          <a:off x="2484438" y="5229225"/>
          <a:ext cx="40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03040" imgH="228600" progId="Equation.3">
                  <p:embed/>
                </p:oleObj>
              </mc:Choice>
              <mc:Fallback>
                <p:oleObj name="Rovnice" r:id="rId8" imgW="203040" imgH="228600" progId="Equation.3">
                  <p:embed/>
                  <p:pic>
                    <p:nvPicPr>
                      <p:cNvPr id="16694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229225"/>
                        <a:ext cx="40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6943" name="Group 31"/>
          <p:cNvGrpSpPr>
            <a:grpSpLocks/>
          </p:cNvGrpSpPr>
          <p:nvPr/>
        </p:nvGrpSpPr>
        <p:grpSpPr bwMode="auto">
          <a:xfrm>
            <a:off x="971550" y="5805488"/>
            <a:ext cx="4321175" cy="720725"/>
            <a:chOff x="567" y="3702"/>
            <a:chExt cx="3220" cy="433"/>
          </a:xfrm>
        </p:grpSpPr>
        <p:sp>
          <p:nvSpPr>
            <p:cNvPr id="166944" name="Line 32"/>
            <p:cNvSpPr>
              <a:spLocks noChangeShapeType="1"/>
            </p:cNvSpPr>
            <p:nvPr/>
          </p:nvSpPr>
          <p:spPr bwMode="auto">
            <a:xfrm>
              <a:off x="567" y="4110"/>
              <a:ext cx="322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graphicFrame>
          <p:nvGraphicFramePr>
            <p:cNvPr id="166945" name="Object 33"/>
            <p:cNvGraphicFramePr>
              <a:graphicFrameLocks noChangeAspect="1"/>
            </p:cNvGraphicFramePr>
            <p:nvPr/>
          </p:nvGraphicFramePr>
          <p:xfrm>
            <a:off x="2018" y="3702"/>
            <a:ext cx="319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10" imgW="177480" imgH="241200" progId="Equation.3">
                    <p:embed/>
                  </p:oleObj>
                </mc:Choice>
                <mc:Fallback>
                  <p:oleObj name="Rovnice" r:id="rId10" imgW="177480" imgH="241200" progId="Equation.3">
                    <p:embed/>
                    <p:pic>
                      <p:nvPicPr>
                        <p:cNvPr id="166945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3702"/>
                          <a:ext cx="319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6954" name="Group 42"/>
          <p:cNvGrpSpPr>
            <a:grpSpLocks/>
          </p:cNvGrpSpPr>
          <p:nvPr/>
        </p:nvGrpSpPr>
        <p:grpSpPr bwMode="auto">
          <a:xfrm>
            <a:off x="5508625" y="4292600"/>
            <a:ext cx="838200" cy="1393825"/>
            <a:chOff x="3470" y="2704"/>
            <a:chExt cx="528" cy="878"/>
          </a:xfrm>
        </p:grpSpPr>
        <p:graphicFrame>
          <p:nvGraphicFramePr>
            <p:cNvPr id="166949" name="Object 37"/>
            <p:cNvGraphicFramePr>
              <a:graphicFrameLocks noChangeAspect="1"/>
            </p:cNvGraphicFramePr>
            <p:nvPr/>
          </p:nvGraphicFramePr>
          <p:xfrm>
            <a:off x="3470" y="2704"/>
            <a:ext cx="4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12" imgW="393480" imgH="215640" progId="Equation.3">
                    <p:embed/>
                  </p:oleObj>
                </mc:Choice>
                <mc:Fallback>
                  <p:oleObj name="Rovnice" r:id="rId12" imgW="393480" imgH="215640" progId="Equation.3">
                    <p:embed/>
                    <p:pic>
                      <p:nvPicPr>
                        <p:cNvPr id="166949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2704"/>
                          <a:ext cx="49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950" name="Object 38"/>
            <p:cNvGraphicFramePr>
              <a:graphicFrameLocks noChangeAspect="1"/>
            </p:cNvGraphicFramePr>
            <p:nvPr/>
          </p:nvGraphicFramePr>
          <p:xfrm>
            <a:off x="3470" y="2931"/>
            <a:ext cx="5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14" imgW="419040" imgH="215640" progId="Equation.3">
                    <p:embed/>
                  </p:oleObj>
                </mc:Choice>
                <mc:Fallback>
                  <p:oleObj name="Rovnice" r:id="rId14" imgW="419040" imgH="215640" progId="Equation.3">
                    <p:embed/>
                    <p:pic>
                      <p:nvPicPr>
                        <p:cNvPr id="16695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2931"/>
                          <a:ext cx="5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951" name="Object 39"/>
            <p:cNvGraphicFramePr>
              <a:graphicFrameLocks noChangeAspect="1"/>
            </p:cNvGraphicFramePr>
            <p:nvPr/>
          </p:nvGraphicFramePr>
          <p:xfrm>
            <a:off x="3470" y="3294"/>
            <a:ext cx="52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16" imgW="419040" imgH="228600" progId="Equation.3">
                    <p:embed/>
                  </p:oleObj>
                </mc:Choice>
                <mc:Fallback>
                  <p:oleObj name="Rovnice" r:id="rId16" imgW="419040" imgH="228600" progId="Equation.3">
                    <p:embed/>
                    <p:pic>
                      <p:nvPicPr>
                        <p:cNvPr id="166951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3294"/>
                          <a:ext cx="52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3275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00139 -0.041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6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10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-0.00018 -0.0259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29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0139 -0.0333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6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6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6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166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Tvar kriteriální funkce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8207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diskontovaný hotovostní tok za dobu porovnání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jeden průměrný rok</a:t>
            </a:r>
          </a:p>
        </p:txBody>
      </p:sp>
      <p:graphicFrame>
        <p:nvGraphicFramePr>
          <p:cNvPr id="1689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2420938"/>
          <a:ext cx="4924425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460160" imgH="444240" progId="Equation.3">
                  <p:embed/>
                </p:oleObj>
              </mc:Choice>
              <mc:Fallback>
                <p:oleObj name="Rovnice" r:id="rId2" imgW="1460160" imgH="444240" progId="Equation.3">
                  <p:embed/>
                  <p:pic>
                    <p:nvPicPr>
                      <p:cNvPr id="1689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420938"/>
                        <a:ext cx="4924425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5" name="Object 5"/>
          <p:cNvGraphicFramePr>
            <a:graphicFrameLocks noChangeAspect="1"/>
          </p:cNvGraphicFramePr>
          <p:nvPr/>
        </p:nvGraphicFramePr>
        <p:xfrm>
          <a:off x="555625" y="4149725"/>
          <a:ext cx="51816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536480" imgH="444240" progId="Equation.3">
                  <p:embed/>
                </p:oleObj>
              </mc:Choice>
              <mc:Fallback>
                <p:oleObj name="Rovnice" r:id="rId4" imgW="1536480" imgH="444240" progId="Equation.3">
                  <p:embed/>
                  <p:pic>
                    <p:nvPicPr>
                      <p:cNvPr id="1689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4149725"/>
                        <a:ext cx="518160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6" name="Oval 6"/>
          <p:cNvSpPr>
            <a:spLocks noChangeArrowheads="1"/>
          </p:cNvSpPr>
          <p:nvPr/>
        </p:nvSpPr>
        <p:spPr bwMode="auto">
          <a:xfrm>
            <a:off x="2339975" y="2492375"/>
            <a:ext cx="576263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2195513" y="4221163"/>
            <a:ext cx="1008062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68968" name="Line 8"/>
          <p:cNvSpPr>
            <a:spLocks noChangeShapeType="1"/>
          </p:cNvSpPr>
          <p:nvPr/>
        </p:nvSpPr>
        <p:spPr bwMode="auto">
          <a:xfrm>
            <a:off x="2625725" y="2925763"/>
            <a:ext cx="0" cy="1225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68969" name="Object 9"/>
          <p:cNvGraphicFramePr>
            <a:graphicFrameLocks noChangeAspect="1"/>
          </p:cNvGraphicFramePr>
          <p:nvPr/>
        </p:nvGraphicFramePr>
        <p:xfrm>
          <a:off x="31750" y="2636838"/>
          <a:ext cx="907891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692080" imgH="469800" progId="Equation.3">
                  <p:embed/>
                </p:oleObj>
              </mc:Choice>
              <mc:Fallback>
                <p:oleObj name="Rovnice" r:id="rId6" imgW="2692080" imgH="469800" progId="Equation.3">
                  <p:embed/>
                  <p:pic>
                    <p:nvPicPr>
                      <p:cNvPr id="1689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2636838"/>
                        <a:ext cx="9078913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70" name="Object 10"/>
          <p:cNvGraphicFramePr>
            <a:graphicFrameLocks noChangeAspect="1"/>
          </p:cNvGraphicFramePr>
          <p:nvPr/>
        </p:nvGraphicFramePr>
        <p:xfrm>
          <a:off x="2247900" y="4200525"/>
          <a:ext cx="47117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396800" imgH="482400" progId="Equation.3">
                  <p:embed/>
                </p:oleObj>
              </mc:Choice>
              <mc:Fallback>
                <p:oleObj name="Rovnice" r:id="rId8" imgW="1396800" imgH="482400" progId="Equation.3">
                  <p:embed/>
                  <p:pic>
                    <p:nvPicPr>
                      <p:cNvPr id="1689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4200525"/>
                        <a:ext cx="471170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216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2683E-6 L -0.00157 -0.4135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06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  <p:bldP spid="168963" grpId="1" uiExpand="1" build="p"/>
    </p:bldLst>
  </p:timing>
</p:sld>
</file>

<file path=ppt/theme/theme1.xml><?xml version="1.0" encoding="utf-8"?>
<a:theme xmlns:a="http://schemas.openxmlformats.org/drawingml/2006/main" name="PMA01">
  <a:themeElements>
    <a:clrScheme name="PMA01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MA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MA01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PMA01</Template>
  <TotalTime>803</TotalTime>
  <Words>1281</Words>
  <Application>Microsoft Macintosh PowerPoint</Application>
  <PresentationFormat>Předvádění na obrazovce (4:3)</PresentationFormat>
  <Paragraphs>153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CG Times</vt:lpstr>
      <vt:lpstr>Wingdings</vt:lpstr>
      <vt:lpstr>PMA01</vt:lpstr>
      <vt:lpstr>Office Theme</vt:lpstr>
      <vt:lpstr>Rovnice</vt:lpstr>
      <vt:lpstr>Základy finančního managementu</vt:lpstr>
      <vt:lpstr>Volba doby porovnání</vt:lpstr>
      <vt:lpstr>Obecné principy volby korektní doby porovnání</vt:lpstr>
      <vt:lpstr>Doba porovnání pro typické investiční akce</vt:lpstr>
      <vt:lpstr>Tvar kriteriální funkce</vt:lpstr>
      <vt:lpstr>Investice tvořená dílčími akcemi</vt:lpstr>
      <vt:lpstr>Tvar kriteriální funkce</vt:lpstr>
      <vt:lpstr>Investice s různou dobou životnosti</vt:lpstr>
      <vt:lpstr>Tvar kriteriální funkce</vt:lpstr>
      <vt:lpstr>Prezentace aplikace PowerPoint</vt:lpstr>
      <vt:lpstr>Prezentace aplikace PowerPoint</vt:lpstr>
      <vt:lpstr>Prezentace aplikace PowerPoint</vt:lpstr>
      <vt:lpstr>Přijaté předpoklady</vt:lpstr>
      <vt:lpstr>Kroková metoda</vt:lpstr>
      <vt:lpstr>Kroková metoda - příklad</vt:lpstr>
      <vt:lpstr>Prezentace aplikace PowerPoint</vt:lpstr>
      <vt:lpstr>Jak na investici ve více letech?</vt:lpstr>
      <vt:lpstr>Prezentace aplikace PowerPoint</vt:lpstr>
      <vt:lpstr>Příklad na dobu porovnání</vt:lpstr>
      <vt:lpstr>Zařízení s rozdílnou životností</vt:lpstr>
      <vt:lpstr>Výpočet za dobu 20 let</vt:lpstr>
      <vt:lpstr>Výpočet pomocí anuity</vt:lpstr>
      <vt:lpstr>Rozhodnutí o náhradě stávajícího zařízení</vt:lpstr>
      <vt:lpstr>NPV výdajů</vt:lpstr>
      <vt:lpstr>Kolísání vytíženosti</vt:lpstr>
      <vt:lpstr>Dvě investice s rozdílnou životností - příklad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Stary, Oldrich</cp:lastModifiedBy>
  <cp:revision>128</cp:revision>
  <dcterms:created xsi:type="dcterms:W3CDTF">2004-09-17T11:11:15Z</dcterms:created>
  <dcterms:modified xsi:type="dcterms:W3CDTF">2023-03-30T06:17:21Z</dcterms:modified>
</cp:coreProperties>
</file>