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  <p:sldMasterId id="2147483649" r:id="rId2"/>
  </p:sldMasterIdLst>
  <p:sldIdLst>
    <p:sldId id="260" r:id="rId3"/>
    <p:sldId id="266" r:id="rId4"/>
    <p:sldId id="271" r:id="rId5"/>
    <p:sldId id="267" r:id="rId6"/>
    <p:sldId id="268" r:id="rId7"/>
    <p:sldId id="269" r:id="rId8"/>
    <p:sldId id="270" r:id="rId9"/>
    <p:sldId id="272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FF0000"/>
    <a:srgbClr val="00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6EF4C-BC97-FF70-2B06-B855867C6F84}" v="16" dt="2025-02-13T09:11:10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28" autoAdjust="0"/>
  </p:normalViewPr>
  <p:slideViewPr>
    <p:cSldViewPr>
      <p:cViewPr varScale="1">
        <p:scale>
          <a:sx n="119" d="100"/>
          <a:sy n="119" d="100"/>
        </p:scale>
        <p:origin x="11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ry, Oldrich" userId="S::staryo@cvut.cz::79586e29-6424-41fb-92cc-8b177e53a5dd" providerId="AD" clId="Web-{1106EF4C-BC97-FF70-2B06-B855867C6F84}"/>
    <pc:docChg chg="modSld addMainMaster delMainMaster">
      <pc:chgData name="Stary, Oldrich" userId="S::staryo@cvut.cz::79586e29-6424-41fb-92cc-8b177e53a5dd" providerId="AD" clId="Web-{1106EF4C-BC97-FF70-2B06-B855867C6F84}" dt="2025-02-13T09:11:10.125" v="15"/>
      <pc:docMkLst>
        <pc:docMk/>
      </pc:docMkLst>
      <pc:sldChg chg="addSp delSp modSp mod setBg modClrScheme setClrOvrMap delDesignElem chgLayout">
        <pc:chgData name="Stary, Oldrich" userId="S::staryo@cvut.cz::79586e29-6424-41fb-92cc-8b177e53a5dd" providerId="AD" clId="Web-{1106EF4C-BC97-FF70-2B06-B855867C6F84}" dt="2025-02-13T09:08:38.120" v="13"/>
        <pc:sldMkLst>
          <pc:docMk/>
          <pc:sldMk cId="0" sldId="260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0"/>
            <ac:spMk id="4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0"/>
            <ac:spMk id="5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0"/>
            <ac:spMk id="1024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6:02.474" v="9"/>
          <ac:spMkLst>
            <pc:docMk/>
            <pc:sldMk cId="0" sldId="260"/>
            <ac:spMk id="10244" creationId="{00000000-0000-0000-0000-000000000000}"/>
          </ac:spMkLst>
        </pc:spChg>
        <pc:spChg chg="add del">
          <ac:chgData name="Stary, Oldrich" userId="S::staryo@cvut.cz::79586e29-6424-41fb-92cc-8b177e53a5dd" providerId="AD" clId="Web-{1106EF4C-BC97-FF70-2B06-B855867C6F84}" dt="2025-02-13T09:04:42.347" v="1"/>
          <ac:spMkLst>
            <pc:docMk/>
            <pc:sldMk cId="0" sldId="260"/>
            <ac:spMk id="10249" creationId="{2BFC186A-5A9F-4A9A-A72D-DFBBE9934418}"/>
          </ac:spMkLst>
        </pc:spChg>
        <pc:spChg chg="add del">
          <ac:chgData name="Stary, Oldrich" userId="S::staryo@cvut.cz::79586e29-6424-41fb-92cc-8b177e53a5dd" providerId="AD" clId="Web-{1106EF4C-BC97-FF70-2B06-B855867C6F84}" dt="2025-02-13T09:04:42.347" v="1"/>
          <ac:spMkLst>
            <pc:docMk/>
            <pc:sldMk cId="0" sldId="260"/>
            <ac:spMk id="10251" creationId="{E8EE1E2B-262B-4EE5-9AB3-125FAB1A8A40}"/>
          </ac:spMkLst>
        </pc:spChg>
        <pc:spChg chg="add del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0"/>
            <ac:spMk id="10255" creationId="{2124007E-BA57-41B2-8C6B-5E99927F2247}"/>
          </ac:spMkLst>
        </pc:spChg>
        <pc:spChg chg="add del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0"/>
            <ac:spMk id="10256" creationId="{B86DB862-6DDF-422F-A454-90D0C371F85E}"/>
          </ac:spMkLst>
        </pc:spChg>
        <pc:cxnChg chg="add del">
          <ac:chgData name="Stary, Oldrich" userId="S::staryo@cvut.cz::79586e29-6424-41fb-92cc-8b177e53a5dd" providerId="AD" clId="Web-{1106EF4C-BC97-FF70-2B06-B855867C6F84}" dt="2025-02-13T09:04:42.347" v="1"/>
          <ac:cxnSpMkLst>
            <pc:docMk/>
            <pc:sldMk cId="0" sldId="260"/>
            <ac:cxnSpMk id="10253" creationId="{862CADB7-E9BE-4376-8036-0D21CBDC96A7}"/>
          </ac:cxnSpMkLst>
        </pc:cxnChg>
      </pc:sldChg>
      <pc:sldChg chg="modSp mod setBg modClrScheme chgLayout">
        <pc:chgData name="Stary, Oldrich" userId="S::staryo@cvut.cz::79586e29-6424-41fb-92cc-8b177e53a5dd" providerId="AD" clId="Web-{1106EF4C-BC97-FF70-2B06-B855867C6F84}" dt="2025-02-13T09:07:11.117" v="10"/>
        <pc:sldMkLst>
          <pc:docMk/>
          <pc:sldMk cId="0" sldId="266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6"/>
            <ac:spMk id="61444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0" sldId="267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7"/>
            <ac:spMk id="64514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0" sldId="268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8"/>
            <ac:spMk id="65542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0" sldId="269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69"/>
            <ac:spMk id="66562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0" sldId="270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70"/>
            <ac:spMk id="67586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0" sldId="271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71"/>
            <ac:spMk id="68610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7:56.681" v="11"/>
        <pc:sldMkLst>
          <pc:docMk/>
          <pc:sldMk cId="0" sldId="272"/>
        </pc:sldMkLst>
        <pc:spChg chg="mod">
          <ac:chgData name="Stary, Oldrich" userId="S::staryo@cvut.cz::79586e29-6424-41fb-92cc-8b177e53a5dd" providerId="AD" clId="Web-{1106EF4C-BC97-FF70-2B06-B855867C6F84}" dt="2025-02-13T09:07:56.681" v="11"/>
          <ac:spMkLst>
            <pc:docMk/>
            <pc:sldMk cId="0" sldId="272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72"/>
            <ac:spMk id="69634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72"/>
            <ac:spMk id="69635" creationId="{00000000-0000-0000-0000-000000000000}"/>
          </ac:spMkLst>
        </pc:spChg>
      </pc:sldChg>
      <pc:sldChg chg="delSp modSp mod modClrScheme chgLayout">
        <pc:chgData name="Stary, Oldrich" userId="S::staryo@cvut.cz::79586e29-6424-41fb-92cc-8b177e53a5dd" providerId="AD" clId="Web-{1106EF4C-BC97-FF70-2B06-B855867C6F84}" dt="2025-02-13T09:11:10.125" v="15"/>
        <pc:sldMkLst>
          <pc:docMk/>
          <pc:sldMk cId="0" sldId="274"/>
        </pc:sldMkLst>
        <pc:spChg chg="del mod">
          <ac:chgData name="Stary, Oldrich" userId="S::staryo@cvut.cz::79586e29-6424-41fb-92cc-8b177e53a5dd" providerId="AD" clId="Web-{1106EF4C-BC97-FF70-2B06-B855867C6F84}" dt="2025-02-13T09:11:10.125" v="15"/>
          <ac:spMkLst>
            <pc:docMk/>
            <pc:sldMk cId="0" sldId="274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74"/>
            <ac:spMk id="7168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0" sldId="274"/>
            <ac:spMk id="71683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4089356041" sldId="275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4089356041" sldId="275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4089356041" sldId="275"/>
            <ac:spMk id="3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1507226391" sldId="276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1507226391" sldId="276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1507226391" sldId="276"/>
            <ac:spMk id="3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1106EF4C-BC97-FF70-2B06-B855867C6F84}" dt="2025-02-13T09:05:44.193" v="8"/>
        <pc:sldMkLst>
          <pc:docMk/>
          <pc:sldMk cId="1705574936" sldId="277"/>
        </pc:sldMkLst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1705574936" sldId="277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1106EF4C-BC97-FF70-2B06-B855867C6F84}" dt="2025-02-13T09:05:44.193" v="8"/>
          <ac:spMkLst>
            <pc:docMk/>
            <pc:sldMk cId="1705574936" sldId="277"/>
            <ac:spMk id="3" creationId="{00000000-0000-0000-0000-000000000000}"/>
          </ac:spMkLst>
        </pc:spChg>
      </pc:sldChg>
      <pc:sldMasterChg chg="del delSldLayout">
        <pc:chgData name="Stary, Oldrich" userId="S::staryo@cvut.cz::79586e29-6424-41fb-92cc-8b177e53a5dd" providerId="AD" clId="Web-{1106EF4C-BC97-FF70-2B06-B855867C6F84}" dt="2025-02-13T09:05:44.193" v="8"/>
        <pc:sldMasterMkLst>
          <pc:docMk/>
          <pc:sldMasterMk cId="3497460497" sldId="2147483709"/>
        </pc:sldMasterMkLst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528421970" sldId="2147483710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1658811770" sldId="2147483711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4275505377" sldId="2147483712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2176214930" sldId="2147483713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688687499" sldId="2147483714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022605128" sldId="2147483715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168832044" sldId="2147483716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332733428" sldId="2147483717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467343023" sldId="2147483718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150326226" sldId="2147483719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2875831327" sldId="2147483720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775389932" sldId="2147483721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356444698" sldId="2147483722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846896590" sldId="2147483723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3354005271" sldId="2147483724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2237300559" sldId="2147483725"/>
          </pc:sldLayoutMkLst>
        </pc:sldLayoutChg>
        <pc:sldLayoutChg chg="del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3497460497" sldId="2147483709"/>
            <pc:sldLayoutMk cId="2603859496" sldId="2147483726"/>
          </pc:sldLayoutMkLst>
        </pc:sldLayoutChg>
      </pc:sldMasterChg>
      <pc:sldMasterChg chg="add addSldLayout modSldLayout">
        <pc:chgData name="Stary, Oldrich" userId="S::staryo@cvut.cz::79586e29-6424-41fb-92cc-8b177e53a5dd" providerId="AD" clId="Web-{1106EF4C-BC97-FF70-2B06-B855867C6F84}" dt="2025-02-13T09:05:44.193" v="8"/>
        <pc:sldMasterMkLst>
          <pc:docMk/>
          <pc:sldMasterMk cId="1379095181" sldId="2147483727"/>
        </pc:sldMasterMkLst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04944115" sldId="2147483728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687470936" sldId="2147483729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1645377650" sldId="2147483730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037724701" sldId="2147483731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2369401785" sldId="2147483732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11617636" sldId="2147483733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1170808373" sldId="2147483734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947683067" sldId="2147483735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006403122" sldId="2147483736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278751506" sldId="2147483737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1958648940" sldId="2147483738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2153501729" sldId="2147483739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19547788" sldId="2147483740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237772585" sldId="2147483741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290648851" sldId="2147483742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2122916142" sldId="2147483743"/>
          </pc:sldLayoutMkLst>
        </pc:sldLayoutChg>
        <pc:sldLayoutChg chg="add mod replId">
          <pc:chgData name="Stary, Oldrich" userId="S::staryo@cvut.cz::79586e29-6424-41fb-92cc-8b177e53a5dd" providerId="AD" clId="Web-{1106EF4C-BC97-FF70-2B06-B855867C6F84}" dt="2025-02-13T09:05:44.193" v="8"/>
          <pc:sldLayoutMkLst>
            <pc:docMk/>
            <pc:sldMasterMk cId="1379095181" sldId="2147483727"/>
            <pc:sldLayoutMk cId="3890431556" sldId="214748374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4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75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648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3501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7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7772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48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16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431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>
          <a:xfrm>
            <a:off x="755650" y="6400800"/>
            <a:ext cx="47625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5580063" y="6400800"/>
            <a:ext cx="2895600" cy="45720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r>
              <a:rPr lang="en-US" altLang="cs-CZ"/>
              <a:t>©</a:t>
            </a:r>
            <a:r>
              <a:rPr lang="cs-CZ" altLang="cs-CZ"/>
              <a:t> Oldřich Starý, 2012</a:t>
            </a:r>
            <a:endParaRPr lang="en-US" altLang="cs-CZ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-</a:t>
            </a:r>
            <a:fld id="{8A221EFF-B572-4201-A1CB-2E3E2C9B0BB4}" type="slidenum">
              <a:rPr lang="cs-CZ" altLang="cs-CZ"/>
              <a:pPr/>
              <a:t>‹#›</a:t>
            </a:fld>
            <a:r>
              <a:rPr lang="cs-CZ" altLang="cs-CZ"/>
              <a:t>-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CD80F-4C05-46D1-A600-E8AB9986F90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554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70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BD72B-75FC-428E-88BB-7A1D3C094B0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15679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3456F-E517-4D2C-96D0-7BD192B184A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07914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0876D-0F95-437E-B3BC-277DF7E7461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31160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8E15-EF77-4817-95D0-4A223E7ED55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78378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AECE5-7EB1-4A48-86E2-08528790B7B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92154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D0E36-6CB1-45FD-B1CA-9F19AB8AF6C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16233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FE0AD-3277-4CAE-A183-6F3723B3C03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8326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C890C-051E-4B52-9688-2D9EBA1AFD3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16718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68BCA-2A5F-44FB-B121-E09FD069753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55893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37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24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40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80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8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0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0951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D33271A-A0D0-4DEA-98F3-E254B92353D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84367" y="1099456"/>
            <a:ext cx="4682727" cy="4625558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cs-CZ" altLang="cs-CZ">
                <a:solidFill>
                  <a:schemeClr val="tx1"/>
                </a:solidFill>
              </a:rPr>
              <a:t>Základy finančního</a:t>
            </a:r>
            <a:br>
              <a:rPr lang="cs-CZ" altLang="cs-CZ">
                <a:solidFill>
                  <a:schemeClr val="tx1"/>
                </a:solidFill>
              </a:rPr>
            </a:br>
            <a:r>
              <a:rPr lang="cs-CZ" altLang="cs-CZ">
                <a:solidFill>
                  <a:schemeClr val="tx1"/>
                </a:solidFill>
              </a:rPr>
              <a:t>managementu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05973" y="1112685"/>
            <a:ext cx="2201490" cy="4632630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cs-CZ" altLang="cs-CZ" sz="2100" b="1">
                <a:solidFill>
                  <a:srgbClr val="FFFFFF"/>
                </a:solidFill>
              </a:rPr>
              <a:t>Časová cena peněz</a:t>
            </a:r>
          </a:p>
          <a:p>
            <a:pPr algn="l"/>
            <a:r>
              <a:rPr lang="cs-CZ" altLang="cs-CZ" sz="2100" b="1">
                <a:solidFill>
                  <a:srgbClr val="FFFFFF"/>
                </a:solidFill>
              </a:rPr>
              <a:t>Základy úrokového počtu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1028700" y="5883275"/>
            <a:ext cx="2284857" cy="365125"/>
          </a:xfrm>
          <a:effectLst/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cs-CZ" altLang="cs-CZ" sz="900">
                <a:solidFill>
                  <a:schemeClr val="bg2"/>
                </a:solidFill>
              </a:rPr>
              <a:t>FEL ČVUT, katedra ekonomiky, manažerství a humanitních věd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84367" y="5883275"/>
            <a:ext cx="4287278" cy="365125"/>
          </a:xfrm>
          <a:effectLst/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altLang="cs-CZ" dirty="0">
                <a:solidFill>
                  <a:schemeClr val="tx1"/>
                </a:solidFill>
                <a:latin typeface="Arial"/>
                <a:cs typeface="Arial"/>
              </a:rPr>
              <a:t>©</a:t>
            </a:r>
            <a:r>
              <a:rPr lang="cs-CZ" altLang="cs-CZ" dirty="0">
                <a:solidFill>
                  <a:schemeClr val="tx1"/>
                </a:solidFill>
                <a:latin typeface="Arial"/>
                <a:cs typeface="Arial"/>
              </a:rPr>
              <a:t> Oldřich Starý, 2025</a:t>
            </a:r>
            <a:endParaRPr lang="en-US" alt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Jednoduché úročení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standardy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30/360 (E, A)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současná a budoucí hodnota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úrokové číslo – příklad použití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střadatel pro jednoduché úročení</a:t>
            </a:r>
          </a:p>
        </p:txBody>
      </p:sp>
    </p:spTree>
    <p:extLst>
      <p:ext uri="{BB962C8B-B14F-4D97-AF65-F5344CB8AC3E}">
        <p14:creationId xmlns:p14="http://schemas.microsoft.com/office/powerpoint/2010/main" val="4089356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65322" cy="970450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Složené úročení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princip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perioda (krok) úročení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roční ekvivalentní úrok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pravidlo 72 (někdy 70 a někdy 69)</a:t>
            </a:r>
          </a:p>
        </p:txBody>
      </p:sp>
    </p:spTree>
    <p:extLst>
      <p:ext uri="{BB962C8B-B14F-4D97-AF65-F5344CB8AC3E}">
        <p14:creationId xmlns:p14="http://schemas.microsoft.com/office/powerpoint/2010/main" val="1507226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Spojité úročení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princip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úroková intenzita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používá se zejména v teoretických financích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pomocí roční ekvivalentní sazby lze plynule přecházet ze složeného na spojité a naopak</a:t>
            </a:r>
          </a:p>
        </p:txBody>
      </p:sp>
    </p:spTree>
    <p:extLst>
      <p:ext uri="{BB962C8B-B14F-4D97-AF65-F5344CB8AC3E}">
        <p14:creationId xmlns:p14="http://schemas.microsoft.com/office/powerpoint/2010/main" val="1705574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4000"/>
              <a:t>Proč právě čistá současná hodnota?</a:t>
            </a:r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971550" y="5661025"/>
            <a:ext cx="698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6084888" y="5805488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peníze dnes</a:t>
            </a:r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 flipV="1">
            <a:off x="971550" y="476250"/>
            <a:ext cx="0" cy="5184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 rot="-5400000">
            <a:off x="-671513" y="1211263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budoucí peníze</a:t>
            </a:r>
          </a:p>
        </p:txBody>
      </p:sp>
      <p:grpSp>
        <p:nvGrpSpPr>
          <p:cNvPr id="61453" name="Group 13"/>
          <p:cNvGrpSpPr>
            <a:grpSpLocks/>
          </p:cNvGrpSpPr>
          <p:nvPr/>
        </p:nvGrpSpPr>
        <p:grpSpPr bwMode="auto">
          <a:xfrm>
            <a:off x="3203575" y="5516563"/>
            <a:ext cx="433388" cy="868362"/>
            <a:chOff x="2018" y="3475"/>
            <a:chExt cx="273" cy="547"/>
          </a:xfrm>
        </p:grpSpPr>
        <p:sp>
          <p:nvSpPr>
            <p:cNvPr id="61449" name="Text Box 9"/>
            <p:cNvSpPr txBox="1">
              <a:spLocks noChangeArrowheads="1"/>
            </p:cNvSpPr>
            <p:nvPr/>
          </p:nvSpPr>
          <p:spPr bwMode="auto">
            <a:xfrm>
              <a:off x="2018" y="3657"/>
              <a:ext cx="2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b="1"/>
                <a:t>B</a:t>
              </a:r>
            </a:p>
          </p:txBody>
        </p:sp>
        <p:sp>
          <p:nvSpPr>
            <p:cNvPr id="61450" name="Line 10"/>
            <p:cNvSpPr>
              <a:spLocks noChangeShapeType="1"/>
            </p:cNvSpPr>
            <p:nvPr/>
          </p:nvSpPr>
          <p:spPr bwMode="auto">
            <a:xfrm>
              <a:off x="2109" y="3475"/>
              <a:ext cx="0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1454" name="Group 14"/>
          <p:cNvGrpSpPr>
            <a:grpSpLocks/>
          </p:cNvGrpSpPr>
          <p:nvPr/>
        </p:nvGrpSpPr>
        <p:grpSpPr bwMode="auto">
          <a:xfrm>
            <a:off x="468313" y="4149725"/>
            <a:ext cx="647700" cy="722313"/>
            <a:chOff x="295" y="2614"/>
            <a:chExt cx="408" cy="455"/>
          </a:xfrm>
        </p:grpSpPr>
        <p:sp>
          <p:nvSpPr>
            <p:cNvPr id="61451" name="Text Box 11"/>
            <p:cNvSpPr txBox="1">
              <a:spLocks noChangeArrowheads="1"/>
            </p:cNvSpPr>
            <p:nvPr/>
          </p:nvSpPr>
          <p:spPr bwMode="auto">
            <a:xfrm>
              <a:off x="295" y="2704"/>
              <a:ext cx="2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b="1"/>
                <a:t>F</a:t>
              </a:r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>
              <a:off x="521" y="2614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1455" name="Line 15"/>
          <p:cNvSpPr>
            <a:spLocks noChangeShapeType="1"/>
          </p:cNvSpPr>
          <p:nvPr/>
        </p:nvSpPr>
        <p:spPr bwMode="auto">
          <a:xfrm flipV="1">
            <a:off x="3348038" y="4149725"/>
            <a:ext cx="0" cy="15113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>
            <a:off x="971550" y="4149725"/>
            <a:ext cx="23764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3348038" y="3502025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S</a:t>
            </a:r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>
            <a:off x="971550" y="1952625"/>
            <a:ext cx="4105275" cy="370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4859338" y="5734050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D</a:t>
            </a:r>
          </a:p>
        </p:txBody>
      </p:sp>
      <p:grpSp>
        <p:nvGrpSpPr>
          <p:cNvPr id="61466" name="Group 26"/>
          <p:cNvGrpSpPr>
            <a:grpSpLocks/>
          </p:cNvGrpSpPr>
          <p:nvPr/>
        </p:nvGrpSpPr>
        <p:grpSpPr bwMode="auto">
          <a:xfrm>
            <a:off x="1619250" y="1557338"/>
            <a:ext cx="5872163" cy="663575"/>
            <a:chOff x="1020" y="981"/>
            <a:chExt cx="3699" cy="418"/>
          </a:xfrm>
        </p:grpSpPr>
        <p:graphicFrame>
          <p:nvGraphicFramePr>
            <p:cNvPr id="61463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4192069"/>
                </p:ext>
              </p:extLst>
            </p:nvPr>
          </p:nvGraphicFramePr>
          <p:xfrm>
            <a:off x="1523" y="981"/>
            <a:ext cx="3196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2" imgW="1650960" imgH="215640" progId="Equation.3">
                    <p:embed/>
                  </p:oleObj>
                </mc:Choice>
                <mc:Fallback>
                  <p:oleObj name="Rovnice" r:id="rId2" imgW="1650960" imgH="21564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lum bright="10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3" y="981"/>
                          <a:ext cx="3196" cy="418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65" name="AutoShape 25"/>
            <p:cNvSpPr>
              <a:spLocks noChangeArrowheads="1"/>
            </p:cNvSpPr>
            <p:nvPr/>
          </p:nvSpPr>
          <p:spPr bwMode="auto">
            <a:xfrm>
              <a:off x="1020" y="1026"/>
              <a:ext cx="409" cy="227"/>
            </a:xfrm>
            <a:prstGeom prst="leftArrow">
              <a:avLst>
                <a:gd name="adj1" fmla="val 50000"/>
                <a:gd name="adj2" fmla="val 45044"/>
              </a:avLst>
            </a:prstGeom>
            <a:solidFill>
              <a:schemeClr val="tx1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1187450" y="1484313"/>
            <a:ext cx="433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H</a:t>
            </a:r>
          </a:p>
        </p:txBody>
      </p:sp>
      <p:grpSp>
        <p:nvGrpSpPr>
          <p:cNvPr id="61471" name="Group 31"/>
          <p:cNvGrpSpPr>
            <a:grpSpLocks/>
          </p:cNvGrpSpPr>
          <p:nvPr/>
        </p:nvGrpSpPr>
        <p:grpSpPr bwMode="auto">
          <a:xfrm>
            <a:off x="4826000" y="3860800"/>
            <a:ext cx="1639888" cy="1943100"/>
            <a:chOff x="3040" y="2432"/>
            <a:chExt cx="1033" cy="1224"/>
          </a:xfrm>
        </p:grpSpPr>
        <p:graphicFrame>
          <p:nvGraphicFramePr>
            <p:cNvPr id="61468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58173613"/>
                </p:ext>
              </p:extLst>
            </p:nvPr>
          </p:nvGraphicFramePr>
          <p:xfrm>
            <a:off x="3040" y="2432"/>
            <a:ext cx="1033" cy="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4" imgW="533160" imgH="393480" progId="Equation.3">
                    <p:embed/>
                  </p:oleObj>
                </mc:Choice>
                <mc:Fallback>
                  <p:oleObj name="Rovnice" r:id="rId4" imgW="533160" imgH="39348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lum bright="100000"/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0" y="2432"/>
                          <a:ext cx="1033" cy="762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70" name="AutoShape 30"/>
            <p:cNvSpPr>
              <a:spLocks noChangeArrowheads="1"/>
            </p:cNvSpPr>
            <p:nvPr/>
          </p:nvSpPr>
          <p:spPr bwMode="auto">
            <a:xfrm>
              <a:off x="3198" y="3203"/>
              <a:ext cx="318" cy="453"/>
            </a:xfrm>
            <a:prstGeom prst="downArrow">
              <a:avLst>
                <a:gd name="adj1" fmla="val 50000"/>
                <a:gd name="adj2" fmla="val 35613"/>
              </a:avLst>
            </a:prstGeom>
            <a:solidFill>
              <a:schemeClr val="tx1"/>
            </a:solidFill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1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1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/>
      <p:bldP spid="61448" grpId="0"/>
      <p:bldP spid="61458" grpId="0"/>
      <p:bldP spid="61461" grpId="0"/>
      <p:bldP spid="614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cs-CZ" altLang="cs-CZ" sz="4000"/>
              <a:t>Preference spotřeby</a:t>
            </a:r>
          </a:p>
        </p:txBody>
      </p:sp>
      <p:sp>
        <p:nvSpPr>
          <p:cNvPr id="68611" name="Line 3"/>
          <p:cNvSpPr>
            <a:spLocks noChangeShapeType="1"/>
          </p:cNvSpPr>
          <p:nvPr/>
        </p:nvSpPr>
        <p:spPr bwMode="auto">
          <a:xfrm>
            <a:off x="971550" y="5661025"/>
            <a:ext cx="698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6084888" y="5805488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peníze dnes</a:t>
            </a:r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 flipV="1">
            <a:off x="971550" y="476250"/>
            <a:ext cx="0" cy="5184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 rot="-5400000">
            <a:off x="-671513" y="1211263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budoucí peníze</a:t>
            </a:r>
          </a:p>
        </p:txBody>
      </p:sp>
      <p:grpSp>
        <p:nvGrpSpPr>
          <p:cNvPr id="68615" name="Group 7"/>
          <p:cNvGrpSpPr>
            <a:grpSpLocks/>
          </p:cNvGrpSpPr>
          <p:nvPr/>
        </p:nvGrpSpPr>
        <p:grpSpPr bwMode="auto">
          <a:xfrm>
            <a:off x="3203575" y="5516563"/>
            <a:ext cx="433388" cy="868362"/>
            <a:chOff x="2018" y="3475"/>
            <a:chExt cx="273" cy="547"/>
          </a:xfrm>
        </p:grpSpPr>
        <p:sp>
          <p:nvSpPr>
            <p:cNvPr id="68616" name="Text Box 8"/>
            <p:cNvSpPr txBox="1">
              <a:spLocks noChangeArrowheads="1"/>
            </p:cNvSpPr>
            <p:nvPr/>
          </p:nvSpPr>
          <p:spPr bwMode="auto">
            <a:xfrm>
              <a:off x="2018" y="3657"/>
              <a:ext cx="2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b="1"/>
                <a:t>B</a:t>
              </a:r>
            </a:p>
          </p:txBody>
        </p:sp>
        <p:sp>
          <p:nvSpPr>
            <p:cNvPr id="68617" name="Line 9"/>
            <p:cNvSpPr>
              <a:spLocks noChangeShapeType="1"/>
            </p:cNvSpPr>
            <p:nvPr/>
          </p:nvSpPr>
          <p:spPr bwMode="auto">
            <a:xfrm>
              <a:off x="2109" y="3475"/>
              <a:ext cx="0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8618" name="Group 10"/>
          <p:cNvGrpSpPr>
            <a:grpSpLocks/>
          </p:cNvGrpSpPr>
          <p:nvPr/>
        </p:nvGrpSpPr>
        <p:grpSpPr bwMode="auto">
          <a:xfrm>
            <a:off x="468313" y="4149725"/>
            <a:ext cx="647700" cy="722313"/>
            <a:chOff x="295" y="2614"/>
            <a:chExt cx="408" cy="455"/>
          </a:xfrm>
        </p:grpSpPr>
        <p:sp>
          <p:nvSpPr>
            <p:cNvPr id="68619" name="Text Box 11"/>
            <p:cNvSpPr txBox="1">
              <a:spLocks noChangeArrowheads="1"/>
            </p:cNvSpPr>
            <p:nvPr/>
          </p:nvSpPr>
          <p:spPr bwMode="auto">
            <a:xfrm>
              <a:off x="295" y="2704"/>
              <a:ext cx="2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b="1"/>
                <a:t>F</a:t>
              </a:r>
            </a:p>
          </p:txBody>
        </p:sp>
        <p:sp>
          <p:nvSpPr>
            <p:cNvPr id="68620" name="Line 12"/>
            <p:cNvSpPr>
              <a:spLocks noChangeShapeType="1"/>
            </p:cNvSpPr>
            <p:nvPr/>
          </p:nvSpPr>
          <p:spPr bwMode="auto">
            <a:xfrm>
              <a:off x="521" y="2614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8621" name="Line 13"/>
          <p:cNvSpPr>
            <a:spLocks noChangeShapeType="1"/>
          </p:cNvSpPr>
          <p:nvPr/>
        </p:nvSpPr>
        <p:spPr bwMode="auto">
          <a:xfrm flipV="1">
            <a:off x="3348038" y="4149725"/>
            <a:ext cx="0" cy="15113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971550" y="4149725"/>
            <a:ext cx="23764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3348038" y="3502025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S</a:t>
            </a:r>
          </a:p>
        </p:txBody>
      </p:sp>
      <p:sp>
        <p:nvSpPr>
          <p:cNvPr id="68624" name="Line 16"/>
          <p:cNvSpPr>
            <a:spLocks noChangeShapeType="1"/>
          </p:cNvSpPr>
          <p:nvPr/>
        </p:nvSpPr>
        <p:spPr bwMode="auto">
          <a:xfrm>
            <a:off x="971550" y="1952625"/>
            <a:ext cx="4105275" cy="370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4859338" y="5734050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D</a:t>
            </a: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971550" y="1196975"/>
            <a:ext cx="433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H</a:t>
            </a: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1835150" y="1557338"/>
            <a:ext cx="1404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spořílek</a:t>
            </a:r>
          </a:p>
        </p:txBody>
      </p:sp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3276600" y="1412875"/>
            <a:ext cx="4824413" cy="13985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dnes nespotřebuje nic, vše uloží a spotřebuje v budoucnosti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bod </a:t>
            </a:r>
            <a:r>
              <a:rPr lang="en-US" altLang="cs-CZ" sz="2400"/>
              <a:t>{0;H}</a:t>
            </a:r>
            <a:endParaRPr lang="cs-CZ" altLang="cs-CZ" sz="2400"/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4787900" y="4365625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hýřil</a:t>
            </a:r>
          </a:p>
        </p:txBody>
      </p:sp>
      <p:sp>
        <p:nvSpPr>
          <p:cNvPr id="68636" name="Text Box 28"/>
          <p:cNvSpPr txBox="1">
            <a:spLocks noChangeArrowheads="1"/>
          </p:cNvSpPr>
          <p:nvPr/>
        </p:nvSpPr>
        <p:spPr bwMode="auto">
          <a:xfrm>
            <a:off x="3995738" y="2546350"/>
            <a:ext cx="4645025" cy="17637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vypůjčí si peníze, vše utratí dnes a v budoucnosti jen splatí dluh a úroky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bod </a:t>
            </a:r>
            <a:r>
              <a:rPr lang="en-US" altLang="cs-CZ" sz="2400"/>
              <a:t>{</a:t>
            </a:r>
            <a:r>
              <a:rPr lang="cs-CZ" altLang="cs-CZ" sz="2400"/>
              <a:t>D</a:t>
            </a:r>
            <a:r>
              <a:rPr lang="en-US" altLang="cs-CZ" sz="2400"/>
              <a:t>;</a:t>
            </a:r>
            <a:r>
              <a:rPr lang="cs-CZ" altLang="cs-CZ" sz="2400"/>
              <a:t>0</a:t>
            </a:r>
            <a:r>
              <a:rPr lang="en-US" altLang="cs-CZ" sz="2400"/>
              <a:t>}</a:t>
            </a:r>
            <a:endParaRPr lang="cs-CZ" altLang="cs-CZ" sz="2400"/>
          </a:p>
        </p:txBody>
      </p:sp>
      <p:sp>
        <p:nvSpPr>
          <p:cNvPr id="68639" name="AutoShape 31"/>
          <p:cNvSpPr>
            <a:spLocks noChangeArrowheads="1"/>
          </p:cNvSpPr>
          <p:nvPr/>
        </p:nvSpPr>
        <p:spPr bwMode="auto">
          <a:xfrm>
            <a:off x="1187450" y="1628775"/>
            <a:ext cx="649288" cy="360363"/>
          </a:xfrm>
          <a:prstGeom prst="leftArrow">
            <a:avLst>
              <a:gd name="adj1" fmla="val 50000"/>
              <a:gd name="adj2" fmla="val 45044"/>
            </a:avLst>
          </a:prstGeom>
          <a:solidFill>
            <a:schemeClr val="tx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8643" name="AutoShape 35"/>
          <p:cNvSpPr>
            <a:spLocks noChangeArrowheads="1"/>
          </p:cNvSpPr>
          <p:nvPr/>
        </p:nvSpPr>
        <p:spPr bwMode="auto">
          <a:xfrm>
            <a:off x="4859338" y="4868863"/>
            <a:ext cx="504825" cy="719137"/>
          </a:xfrm>
          <a:prstGeom prst="downArrow">
            <a:avLst>
              <a:gd name="adj1" fmla="val 50000"/>
              <a:gd name="adj2" fmla="val 35613"/>
            </a:avLst>
          </a:prstGeom>
          <a:solidFill>
            <a:schemeClr val="tx1"/>
          </a:solidFill>
          <a:ln w="381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8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8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3" grpId="0"/>
      <p:bldP spid="68634" grpId="0" animBg="1"/>
      <p:bldP spid="68635" grpId="0"/>
      <p:bldP spid="686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41" name="Group 29"/>
          <p:cNvGrpSpPr>
            <a:grpSpLocks/>
          </p:cNvGrpSpPr>
          <p:nvPr/>
        </p:nvGrpSpPr>
        <p:grpSpPr bwMode="auto">
          <a:xfrm>
            <a:off x="971550" y="692150"/>
            <a:ext cx="5472113" cy="4968875"/>
            <a:chOff x="612" y="436"/>
            <a:chExt cx="3447" cy="3130"/>
          </a:xfrm>
        </p:grpSpPr>
        <p:sp>
          <p:nvSpPr>
            <p:cNvPr id="64540" name="AutoShape 28" descr="Šikmá jemná mřížka"/>
            <p:cNvSpPr>
              <a:spLocks noChangeArrowheads="1"/>
            </p:cNvSpPr>
            <p:nvPr/>
          </p:nvSpPr>
          <p:spPr bwMode="auto">
            <a:xfrm>
              <a:off x="612" y="436"/>
              <a:ext cx="3447" cy="3130"/>
            </a:xfrm>
            <a:prstGeom prst="rtTriangle">
              <a:avLst/>
            </a:prstGeom>
            <a:pattFill prst="trellis">
              <a:fgClr>
                <a:srgbClr val="FF0000"/>
              </a:fgClr>
              <a:bgClr>
                <a:schemeClr val="bg1"/>
              </a:bgClr>
            </a:patt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4539" name="Line 27"/>
            <p:cNvSpPr>
              <a:spLocks noChangeShapeType="1"/>
            </p:cNvSpPr>
            <p:nvPr/>
          </p:nvSpPr>
          <p:spPr bwMode="auto">
            <a:xfrm>
              <a:off x="612" y="436"/>
              <a:ext cx="3447" cy="31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4538" name="AutoShape 26" descr="Široký šikmo nahoru"/>
          <p:cNvSpPr>
            <a:spLocks noChangeArrowheads="1"/>
          </p:cNvSpPr>
          <p:nvPr/>
        </p:nvSpPr>
        <p:spPr bwMode="auto">
          <a:xfrm>
            <a:off x="971550" y="1989138"/>
            <a:ext cx="4105275" cy="3671887"/>
          </a:xfrm>
          <a:prstGeom prst="rtTriangle">
            <a:avLst/>
          </a:prstGeom>
          <a:pattFill prst="wdUpDiag">
            <a:fgClr>
              <a:srgbClr val="FFFF00"/>
            </a:fgClr>
            <a:bgClr>
              <a:schemeClr val="bg1"/>
            </a:bgClr>
          </a:patt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altLang="cs-CZ" sz="4000"/>
              <a:t>Jak zvýšit celkovou možnou spotřebu?</a:t>
            </a:r>
          </a:p>
        </p:txBody>
      </p:sp>
      <p:sp>
        <p:nvSpPr>
          <p:cNvPr id="64515" name="Line 3"/>
          <p:cNvSpPr>
            <a:spLocks noChangeShapeType="1"/>
          </p:cNvSpPr>
          <p:nvPr/>
        </p:nvSpPr>
        <p:spPr bwMode="auto">
          <a:xfrm>
            <a:off x="971550" y="5661025"/>
            <a:ext cx="698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6084888" y="5805488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peníze dnes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V="1">
            <a:off x="971550" y="476250"/>
            <a:ext cx="0" cy="5184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 rot="-5400000">
            <a:off x="-671513" y="1211263"/>
            <a:ext cx="287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budoucí peníze</a:t>
            </a:r>
          </a:p>
        </p:txBody>
      </p:sp>
      <p:grpSp>
        <p:nvGrpSpPr>
          <p:cNvPr id="64519" name="Group 7"/>
          <p:cNvGrpSpPr>
            <a:grpSpLocks/>
          </p:cNvGrpSpPr>
          <p:nvPr/>
        </p:nvGrpSpPr>
        <p:grpSpPr bwMode="auto">
          <a:xfrm>
            <a:off x="3203575" y="5516563"/>
            <a:ext cx="433388" cy="868362"/>
            <a:chOff x="2018" y="3475"/>
            <a:chExt cx="273" cy="547"/>
          </a:xfrm>
        </p:grpSpPr>
        <p:sp>
          <p:nvSpPr>
            <p:cNvPr id="64520" name="Text Box 8"/>
            <p:cNvSpPr txBox="1">
              <a:spLocks noChangeArrowheads="1"/>
            </p:cNvSpPr>
            <p:nvPr/>
          </p:nvSpPr>
          <p:spPr bwMode="auto">
            <a:xfrm>
              <a:off x="2018" y="3657"/>
              <a:ext cx="2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b="1"/>
                <a:t>B</a:t>
              </a:r>
            </a:p>
          </p:txBody>
        </p:sp>
        <p:sp>
          <p:nvSpPr>
            <p:cNvPr id="64521" name="Line 9"/>
            <p:cNvSpPr>
              <a:spLocks noChangeShapeType="1"/>
            </p:cNvSpPr>
            <p:nvPr/>
          </p:nvSpPr>
          <p:spPr bwMode="auto">
            <a:xfrm>
              <a:off x="2109" y="3475"/>
              <a:ext cx="0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4522" name="Group 10"/>
          <p:cNvGrpSpPr>
            <a:grpSpLocks/>
          </p:cNvGrpSpPr>
          <p:nvPr/>
        </p:nvGrpSpPr>
        <p:grpSpPr bwMode="auto">
          <a:xfrm>
            <a:off x="468313" y="4149725"/>
            <a:ext cx="647700" cy="722313"/>
            <a:chOff x="295" y="2614"/>
            <a:chExt cx="408" cy="455"/>
          </a:xfrm>
        </p:grpSpPr>
        <p:sp>
          <p:nvSpPr>
            <p:cNvPr id="64523" name="Text Box 11"/>
            <p:cNvSpPr txBox="1">
              <a:spLocks noChangeArrowheads="1"/>
            </p:cNvSpPr>
            <p:nvPr/>
          </p:nvSpPr>
          <p:spPr bwMode="auto">
            <a:xfrm>
              <a:off x="295" y="2704"/>
              <a:ext cx="2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b="1"/>
                <a:t>F</a:t>
              </a:r>
            </a:p>
          </p:txBody>
        </p:sp>
        <p:sp>
          <p:nvSpPr>
            <p:cNvPr id="64524" name="Line 12"/>
            <p:cNvSpPr>
              <a:spLocks noChangeShapeType="1"/>
            </p:cNvSpPr>
            <p:nvPr/>
          </p:nvSpPr>
          <p:spPr bwMode="auto">
            <a:xfrm>
              <a:off x="521" y="2614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4525" name="Line 13"/>
          <p:cNvSpPr>
            <a:spLocks noChangeShapeType="1"/>
          </p:cNvSpPr>
          <p:nvPr/>
        </p:nvSpPr>
        <p:spPr bwMode="auto">
          <a:xfrm flipV="1">
            <a:off x="3348038" y="4149725"/>
            <a:ext cx="0" cy="15113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>
            <a:off x="971550" y="4149725"/>
            <a:ext cx="2376488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3348038" y="3502025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S</a:t>
            </a:r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>
            <a:off x="971550" y="1952625"/>
            <a:ext cx="4105275" cy="370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4859338" y="5734050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D</a:t>
            </a:r>
          </a:p>
        </p:txBody>
      </p: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1187450" y="1484313"/>
            <a:ext cx="433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62" name="Freeform 26"/>
          <p:cNvSpPr>
            <a:spLocks/>
          </p:cNvSpPr>
          <p:nvPr/>
        </p:nvSpPr>
        <p:spPr bwMode="auto">
          <a:xfrm>
            <a:off x="971550" y="1771650"/>
            <a:ext cx="5832475" cy="3889375"/>
          </a:xfrm>
          <a:custGeom>
            <a:avLst/>
            <a:gdLst>
              <a:gd name="T0" fmla="*/ 3674 w 3674"/>
              <a:gd name="T1" fmla="*/ 2450 h 2450"/>
              <a:gd name="T2" fmla="*/ 3654 w 3674"/>
              <a:gd name="T3" fmla="*/ 2226 h 2450"/>
              <a:gd name="T4" fmla="*/ 3594 w 3674"/>
              <a:gd name="T5" fmla="*/ 1992 h 2450"/>
              <a:gd name="T6" fmla="*/ 3528 w 3674"/>
              <a:gd name="T7" fmla="*/ 1764 h 2450"/>
              <a:gd name="T8" fmla="*/ 3354 w 3674"/>
              <a:gd name="T9" fmla="*/ 1464 h 2450"/>
              <a:gd name="T10" fmla="*/ 3174 w 3674"/>
              <a:gd name="T11" fmla="*/ 1218 h 2450"/>
              <a:gd name="T12" fmla="*/ 2844 w 3674"/>
              <a:gd name="T13" fmla="*/ 912 h 2450"/>
              <a:gd name="T14" fmla="*/ 2580 w 3674"/>
              <a:gd name="T15" fmla="*/ 714 h 2450"/>
              <a:gd name="T16" fmla="*/ 2274 w 3674"/>
              <a:gd name="T17" fmla="*/ 528 h 2450"/>
              <a:gd name="T18" fmla="*/ 1938 w 3674"/>
              <a:gd name="T19" fmla="*/ 366 h 2450"/>
              <a:gd name="T20" fmla="*/ 1578 w 3674"/>
              <a:gd name="T21" fmla="*/ 240 h 2450"/>
              <a:gd name="T22" fmla="*/ 1188 w 3674"/>
              <a:gd name="T23" fmla="*/ 126 h 2450"/>
              <a:gd name="T24" fmla="*/ 870 w 3674"/>
              <a:gd name="T25" fmla="*/ 66 h 2450"/>
              <a:gd name="T26" fmla="*/ 546 w 3674"/>
              <a:gd name="T27" fmla="*/ 24 h 2450"/>
              <a:gd name="T28" fmla="*/ 216 w 3674"/>
              <a:gd name="T29" fmla="*/ 6 h 2450"/>
              <a:gd name="T30" fmla="*/ 0 w 3674"/>
              <a:gd name="T31" fmla="*/ 0 h 2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674" h="2450">
                <a:moveTo>
                  <a:pt x="3674" y="2450"/>
                </a:moveTo>
                <a:cubicBezTo>
                  <a:pt x="3670" y="2376"/>
                  <a:pt x="3667" y="2302"/>
                  <a:pt x="3654" y="2226"/>
                </a:cubicBezTo>
                <a:cubicBezTo>
                  <a:pt x="3641" y="2150"/>
                  <a:pt x="3615" y="2069"/>
                  <a:pt x="3594" y="1992"/>
                </a:cubicBezTo>
                <a:cubicBezTo>
                  <a:pt x="3573" y="1915"/>
                  <a:pt x="3568" y="1852"/>
                  <a:pt x="3528" y="1764"/>
                </a:cubicBezTo>
                <a:cubicBezTo>
                  <a:pt x="3488" y="1676"/>
                  <a:pt x="3413" y="1555"/>
                  <a:pt x="3354" y="1464"/>
                </a:cubicBezTo>
                <a:cubicBezTo>
                  <a:pt x="3295" y="1373"/>
                  <a:pt x="3259" y="1310"/>
                  <a:pt x="3174" y="1218"/>
                </a:cubicBezTo>
                <a:cubicBezTo>
                  <a:pt x="3089" y="1126"/>
                  <a:pt x="2943" y="996"/>
                  <a:pt x="2844" y="912"/>
                </a:cubicBezTo>
                <a:cubicBezTo>
                  <a:pt x="2745" y="828"/>
                  <a:pt x="2675" y="778"/>
                  <a:pt x="2580" y="714"/>
                </a:cubicBezTo>
                <a:cubicBezTo>
                  <a:pt x="2485" y="650"/>
                  <a:pt x="2381" y="586"/>
                  <a:pt x="2274" y="528"/>
                </a:cubicBezTo>
                <a:cubicBezTo>
                  <a:pt x="2167" y="470"/>
                  <a:pt x="2054" y="414"/>
                  <a:pt x="1938" y="366"/>
                </a:cubicBezTo>
                <a:cubicBezTo>
                  <a:pt x="1822" y="318"/>
                  <a:pt x="1703" y="280"/>
                  <a:pt x="1578" y="240"/>
                </a:cubicBezTo>
                <a:cubicBezTo>
                  <a:pt x="1453" y="200"/>
                  <a:pt x="1306" y="155"/>
                  <a:pt x="1188" y="126"/>
                </a:cubicBezTo>
                <a:cubicBezTo>
                  <a:pt x="1070" y="97"/>
                  <a:pt x="977" y="83"/>
                  <a:pt x="870" y="66"/>
                </a:cubicBezTo>
                <a:cubicBezTo>
                  <a:pt x="763" y="49"/>
                  <a:pt x="655" y="34"/>
                  <a:pt x="546" y="24"/>
                </a:cubicBezTo>
                <a:cubicBezTo>
                  <a:pt x="437" y="14"/>
                  <a:pt x="307" y="10"/>
                  <a:pt x="216" y="6"/>
                </a:cubicBezTo>
                <a:cubicBezTo>
                  <a:pt x="125" y="2"/>
                  <a:pt x="62" y="1"/>
                  <a:pt x="0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cs-CZ" altLang="cs-CZ" sz="4000"/>
              <a:t>Křivka investičních příležitostí</a:t>
            </a: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971550" y="5661025"/>
            <a:ext cx="698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7199313" y="5013325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peníze dnes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V="1">
            <a:off x="971550" y="476250"/>
            <a:ext cx="0" cy="5184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 rot="-5400000">
            <a:off x="-540544" y="1008857"/>
            <a:ext cx="2474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budoucí peníze</a:t>
            </a:r>
          </a:p>
        </p:txBody>
      </p:sp>
      <p:sp>
        <p:nvSpPr>
          <p:cNvPr id="65563" name="Line 27"/>
          <p:cNvSpPr>
            <a:spLocks noChangeShapeType="1"/>
          </p:cNvSpPr>
          <p:nvPr/>
        </p:nvSpPr>
        <p:spPr bwMode="auto">
          <a:xfrm>
            <a:off x="6804025" y="56610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64" name="Line 28"/>
          <p:cNvSpPr>
            <a:spLocks noChangeShapeType="1"/>
          </p:cNvSpPr>
          <p:nvPr/>
        </p:nvSpPr>
        <p:spPr bwMode="auto">
          <a:xfrm flipV="1">
            <a:off x="6011863" y="3716338"/>
            <a:ext cx="0" cy="2233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65" name="Line 29"/>
          <p:cNvSpPr>
            <a:spLocks noChangeShapeType="1"/>
          </p:cNvSpPr>
          <p:nvPr/>
        </p:nvSpPr>
        <p:spPr bwMode="auto">
          <a:xfrm flipH="1">
            <a:off x="6011863" y="5876925"/>
            <a:ext cx="792162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594042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>
                <a:solidFill>
                  <a:srgbClr val="FFFF00"/>
                </a:solidFill>
              </a:rPr>
              <a:t>investice 1</a:t>
            </a:r>
          </a:p>
        </p:txBody>
      </p:sp>
      <p:sp>
        <p:nvSpPr>
          <p:cNvPr id="65567" name="Line 31"/>
          <p:cNvSpPr>
            <a:spLocks noChangeShapeType="1"/>
          </p:cNvSpPr>
          <p:nvPr/>
        </p:nvSpPr>
        <p:spPr bwMode="auto">
          <a:xfrm flipH="1">
            <a:off x="611188" y="3716338"/>
            <a:ext cx="5400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68" name="Line 32"/>
          <p:cNvSpPr>
            <a:spLocks noChangeShapeType="1"/>
          </p:cNvSpPr>
          <p:nvPr/>
        </p:nvSpPr>
        <p:spPr bwMode="auto">
          <a:xfrm flipH="1">
            <a:off x="611188" y="56610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69" name="Line 33"/>
          <p:cNvSpPr>
            <a:spLocks noChangeShapeType="1"/>
          </p:cNvSpPr>
          <p:nvPr/>
        </p:nvSpPr>
        <p:spPr bwMode="auto">
          <a:xfrm flipV="1">
            <a:off x="755650" y="3716338"/>
            <a:ext cx="0" cy="19446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0" name="Line 34"/>
          <p:cNvSpPr>
            <a:spLocks noChangeShapeType="1"/>
          </p:cNvSpPr>
          <p:nvPr/>
        </p:nvSpPr>
        <p:spPr bwMode="auto">
          <a:xfrm flipV="1">
            <a:off x="5580063" y="3716338"/>
            <a:ext cx="0" cy="19446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1" name="Text Box 35"/>
          <p:cNvSpPr txBox="1">
            <a:spLocks noChangeArrowheads="1"/>
          </p:cNvSpPr>
          <p:nvPr/>
        </p:nvSpPr>
        <p:spPr bwMode="auto">
          <a:xfrm rot="-5400000">
            <a:off x="4497388" y="4438650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>
                <a:solidFill>
                  <a:srgbClr val="FFFF00"/>
                </a:solidFill>
              </a:rPr>
              <a:t>výnos investice 1</a:t>
            </a:r>
          </a:p>
        </p:txBody>
      </p:sp>
      <p:sp>
        <p:nvSpPr>
          <p:cNvPr id="65573" name="Line 37"/>
          <p:cNvSpPr>
            <a:spLocks noChangeShapeType="1"/>
          </p:cNvSpPr>
          <p:nvPr/>
        </p:nvSpPr>
        <p:spPr bwMode="auto">
          <a:xfrm flipV="1">
            <a:off x="4572000" y="2636838"/>
            <a:ext cx="0" cy="3313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4" name="Line 38"/>
          <p:cNvSpPr>
            <a:spLocks noChangeShapeType="1"/>
          </p:cNvSpPr>
          <p:nvPr/>
        </p:nvSpPr>
        <p:spPr bwMode="auto">
          <a:xfrm flipH="1">
            <a:off x="539750" y="2636838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5" name="Line 39"/>
          <p:cNvSpPr>
            <a:spLocks noChangeShapeType="1"/>
          </p:cNvSpPr>
          <p:nvPr/>
        </p:nvSpPr>
        <p:spPr bwMode="auto">
          <a:xfrm flipH="1">
            <a:off x="4572000" y="5876925"/>
            <a:ext cx="1439863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6" name="Line 40"/>
          <p:cNvSpPr>
            <a:spLocks noChangeShapeType="1"/>
          </p:cNvSpPr>
          <p:nvPr/>
        </p:nvSpPr>
        <p:spPr bwMode="auto">
          <a:xfrm flipV="1">
            <a:off x="4140200" y="2636838"/>
            <a:ext cx="0" cy="107950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7" name="Line 41"/>
          <p:cNvSpPr>
            <a:spLocks noChangeShapeType="1"/>
          </p:cNvSpPr>
          <p:nvPr/>
        </p:nvSpPr>
        <p:spPr bwMode="auto">
          <a:xfrm flipV="1">
            <a:off x="755650" y="2636838"/>
            <a:ext cx="0" cy="107950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5578" name="Text Box 42"/>
          <p:cNvSpPr txBox="1">
            <a:spLocks noChangeArrowheads="1"/>
          </p:cNvSpPr>
          <p:nvPr/>
        </p:nvSpPr>
        <p:spPr bwMode="auto">
          <a:xfrm rot="-5400000">
            <a:off x="-252412" y="4438650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>
                <a:solidFill>
                  <a:srgbClr val="FFFF00"/>
                </a:solidFill>
              </a:rPr>
              <a:t>výnos investice 1</a:t>
            </a:r>
          </a:p>
        </p:txBody>
      </p:sp>
      <p:sp>
        <p:nvSpPr>
          <p:cNvPr id="65579" name="Text Box 43"/>
          <p:cNvSpPr txBox="1">
            <a:spLocks noChangeArrowheads="1"/>
          </p:cNvSpPr>
          <p:nvPr/>
        </p:nvSpPr>
        <p:spPr bwMode="auto">
          <a:xfrm>
            <a:off x="4572000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>
                <a:solidFill>
                  <a:srgbClr val="FF00FF"/>
                </a:solidFill>
              </a:rPr>
              <a:t>investice </a:t>
            </a:r>
            <a:r>
              <a:rPr lang="en-US" altLang="cs-CZ" b="1">
                <a:solidFill>
                  <a:srgbClr val="FF00FF"/>
                </a:solidFill>
              </a:rPr>
              <a:t>2</a:t>
            </a:r>
            <a:endParaRPr lang="cs-CZ" altLang="cs-CZ" b="1">
              <a:solidFill>
                <a:srgbClr val="FF00FF"/>
              </a:solidFill>
            </a:endParaRPr>
          </a:p>
        </p:txBody>
      </p:sp>
      <p:sp>
        <p:nvSpPr>
          <p:cNvPr id="65580" name="Text Box 44"/>
          <p:cNvSpPr txBox="1">
            <a:spLocks noChangeArrowheads="1"/>
          </p:cNvSpPr>
          <p:nvPr/>
        </p:nvSpPr>
        <p:spPr bwMode="auto">
          <a:xfrm rot="-5400000">
            <a:off x="3089275" y="2752725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>
                <a:solidFill>
                  <a:srgbClr val="FF00FF"/>
                </a:solidFill>
              </a:rPr>
              <a:t>výnos investice </a:t>
            </a:r>
            <a:r>
              <a:rPr lang="en-US" altLang="cs-CZ" b="1">
                <a:solidFill>
                  <a:srgbClr val="FF00FF"/>
                </a:solidFill>
              </a:rPr>
              <a:t>2</a:t>
            </a:r>
            <a:endParaRPr lang="cs-CZ" altLang="cs-CZ" b="1">
              <a:solidFill>
                <a:srgbClr val="FF00FF"/>
              </a:solidFill>
            </a:endParaRPr>
          </a:p>
        </p:txBody>
      </p:sp>
      <p:sp>
        <p:nvSpPr>
          <p:cNvPr id="65582" name="Text Box 46"/>
          <p:cNvSpPr txBox="1">
            <a:spLocks noChangeArrowheads="1"/>
          </p:cNvSpPr>
          <p:nvPr/>
        </p:nvSpPr>
        <p:spPr bwMode="auto">
          <a:xfrm rot="-5400000">
            <a:off x="-238125" y="2752725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>
                <a:solidFill>
                  <a:srgbClr val="FF00FF"/>
                </a:solidFill>
              </a:rPr>
              <a:t>výnos investice </a:t>
            </a:r>
            <a:r>
              <a:rPr lang="en-US" altLang="cs-CZ" b="1">
                <a:solidFill>
                  <a:srgbClr val="FF00FF"/>
                </a:solidFill>
              </a:rPr>
              <a:t>2</a:t>
            </a:r>
            <a:endParaRPr lang="cs-CZ" altLang="cs-CZ" b="1">
              <a:solidFill>
                <a:srgbClr val="FF00FF"/>
              </a:solidFill>
            </a:endParaRPr>
          </a:p>
        </p:txBody>
      </p:sp>
      <p:sp>
        <p:nvSpPr>
          <p:cNvPr id="65583" name="Text Box 47"/>
          <p:cNvSpPr txBox="1">
            <a:spLocks noChangeArrowheads="1"/>
          </p:cNvSpPr>
          <p:nvPr/>
        </p:nvSpPr>
        <p:spPr bwMode="auto">
          <a:xfrm>
            <a:off x="6789738" y="5584825"/>
            <a:ext cx="433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9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5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65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5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5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5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6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5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5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5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5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6" grpId="0"/>
      <p:bldP spid="65571" grpId="0"/>
      <p:bldP spid="65578" grpId="0"/>
      <p:bldP spid="65579" grpId="0"/>
      <p:bldP spid="65580" grpId="0"/>
      <p:bldP spid="655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93" name="Line 33"/>
          <p:cNvSpPr>
            <a:spLocks noChangeShapeType="1"/>
          </p:cNvSpPr>
          <p:nvPr/>
        </p:nvSpPr>
        <p:spPr bwMode="auto">
          <a:xfrm>
            <a:off x="5076825" y="60928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92" name="Freeform 32"/>
          <p:cNvSpPr>
            <a:spLocks/>
          </p:cNvSpPr>
          <p:nvPr/>
        </p:nvSpPr>
        <p:spPr bwMode="auto">
          <a:xfrm>
            <a:off x="968375" y="1517650"/>
            <a:ext cx="4108450" cy="4611688"/>
          </a:xfrm>
          <a:custGeom>
            <a:avLst/>
            <a:gdLst>
              <a:gd name="T0" fmla="*/ 2588 w 2588"/>
              <a:gd name="T1" fmla="*/ 2905 h 2905"/>
              <a:gd name="T2" fmla="*/ 2571 w 2588"/>
              <a:gd name="T3" fmla="*/ 2589 h 2905"/>
              <a:gd name="T4" fmla="*/ 2511 w 2588"/>
              <a:gd name="T5" fmla="*/ 2245 h 2905"/>
              <a:gd name="T6" fmla="*/ 2425 w 2588"/>
              <a:gd name="T7" fmla="*/ 1918 h 2905"/>
              <a:gd name="T8" fmla="*/ 2296 w 2588"/>
              <a:gd name="T9" fmla="*/ 1557 h 2905"/>
              <a:gd name="T10" fmla="*/ 2158 w 2588"/>
              <a:gd name="T11" fmla="*/ 1316 h 2905"/>
              <a:gd name="T12" fmla="*/ 2029 w 2588"/>
              <a:gd name="T13" fmla="*/ 1101 h 2905"/>
              <a:gd name="T14" fmla="*/ 1840 w 2588"/>
              <a:gd name="T15" fmla="*/ 852 h 2905"/>
              <a:gd name="T16" fmla="*/ 1634 w 2588"/>
              <a:gd name="T17" fmla="*/ 646 h 2905"/>
              <a:gd name="T18" fmla="*/ 1427 w 2588"/>
              <a:gd name="T19" fmla="*/ 482 h 2905"/>
              <a:gd name="T20" fmla="*/ 1195 w 2588"/>
              <a:gd name="T21" fmla="*/ 310 h 2905"/>
              <a:gd name="T22" fmla="*/ 869 w 2588"/>
              <a:gd name="T23" fmla="*/ 164 h 2905"/>
              <a:gd name="T24" fmla="*/ 542 w 2588"/>
              <a:gd name="T25" fmla="*/ 61 h 2905"/>
              <a:gd name="T26" fmla="*/ 267 w 2588"/>
              <a:gd name="T27" fmla="*/ 10 h 2905"/>
              <a:gd name="T28" fmla="*/ 0 w 2588"/>
              <a:gd name="T29" fmla="*/ 1 h 2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588" h="2905">
                <a:moveTo>
                  <a:pt x="2588" y="2905"/>
                </a:moveTo>
                <a:cubicBezTo>
                  <a:pt x="2586" y="2802"/>
                  <a:pt x="2584" y="2699"/>
                  <a:pt x="2571" y="2589"/>
                </a:cubicBezTo>
                <a:cubicBezTo>
                  <a:pt x="2558" y="2479"/>
                  <a:pt x="2535" y="2357"/>
                  <a:pt x="2511" y="2245"/>
                </a:cubicBezTo>
                <a:cubicBezTo>
                  <a:pt x="2487" y="2133"/>
                  <a:pt x="2461" y="2033"/>
                  <a:pt x="2425" y="1918"/>
                </a:cubicBezTo>
                <a:cubicBezTo>
                  <a:pt x="2389" y="1803"/>
                  <a:pt x="2340" y="1657"/>
                  <a:pt x="2296" y="1557"/>
                </a:cubicBezTo>
                <a:cubicBezTo>
                  <a:pt x="2252" y="1457"/>
                  <a:pt x="2202" y="1392"/>
                  <a:pt x="2158" y="1316"/>
                </a:cubicBezTo>
                <a:cubicBezTo>
                  <a:pt x="2114" y="1240"/>
                  <a:pt x="2082" y="1178"/>
                  <a:pt x="2029" y="1101"/>
                </a:cubicBezTo>
                <a:cubicBezTo>
                  <a:pt x="1976" y="1024"/>
                  <a:pt x="1906" y="928"/>
                  <a:pt x="1840" y="852"/>
                </a:cubicBezTo>
                <a:cubicBezTo>
                  <a:pt x="1774" y="776"/>
                  <a:pt x="1703" y="708"/>
                  <a:pt x="1634" y="646"/>
                </a:cubicBezTo>
                <a:cubicBezTo>
                  <a:pt x="1565" y="584"/>
                  <a:pt x="1500" y="538"/>
                  <a:pt x="1427" y="482"/>
                </a:cubicBezTo>
                <a:cubicBezTo>
                  <a:pt x="1354" y="426"/>
                  <a:pt x="1288" y="363"/>
                  <a:pt x="1195" y="310"/>
                </a:cubicBezTo>
                <a:cubicBezTo>
                  <a:pt x="1102" y="257"/>
                  <a:pt x="978" y="205"/>
                  <a:pt x="869" y="164"/>
                </a:cubicBezTo>
                <a:cubicBezTo>
                  <a:pt x="760" y="123"/>
                  <a:pt x="642" y="87"/>
                  <a:pt x="542" y="61"/>
                </a:cubicBezTo>
                <a:cubicBezTo>
                  <a:pt x="442" y="35"/>
                  <a:pt x="357" y="20"/>
                  <a:pt x="267" y="10"/>
                </a:cubicBezTo>
                <a:cubicBezTo>
                  <a:pt x="177" y="0"/>
                  <a:pt x="88" y="0"/>
                  <a:pt x="0" y="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0" name="Line 40"/>
          <p:cNvSpPr>
            <a:spLocks noChangeShapeType="1"/>
          </p:cNvSpPr>
          <p:nvPr/>
        </p:nvSpPr>
        <p:spPr bwMode="auto">
          <a:xfrm>
            <a:off x="958850" y="442913"/>
            <a:ext cx="6307138" cy="568325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7" name="Line 47"/>
          <p:cNvSpPr>
            <a:spLocks noChangeShapeType="1"/>
          </p:cNvSpPr>
          <p:nvPr/>
        </p:nvSpPr>
        <p:spPr bwMode="auto">
          <a:xfrm>
            <a:off x="966788" y="219075"/>
            <a:ext cx="6534150" cy="5918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-26988"/>
            <a:ext cx="8229600" cy="1143001"/>
          </a:xfrm>
        </p:spPr>
        <p:txBody>
          <a:bodyPr/>
          <a:lstStyle/>
          <a:p>
            <a:r>
              <a:rPr lang="cs-CZ" altLang="cs-CZ" sz="4000"/>
              <a:t>Kolik se vyplatí investovat?</a:t>
            </a:r>
          </a:p>
        </p:txBody>
      </p:sp>
      <p:sp>
        <p:nvSpPr>
          <p:cNvPr id="66563" name="Line 3"/>
          <p:cNvSpPr>
            <a:spLocks noChangeShapeType="1"/>
          </p:cNvSpPr>
          <p:nvPr/>
        </p:nvSpPr>
        <p:spPr bwMode="auto">
          <a:xfrm>
            <a:off x="971550" y="6129338"/>
            <a:ext cx="698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7235825" y="5516563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peníze dnes</a:t>
            </a:r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V="1">
            <a:off x="971550" y="0"/>
            <a:ext cx="0" cy="6129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 rot="-5400000">
            <a:off x="-1008857" y="1008857"/>
            <a:ext cx="2474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budoucí peníze</a:t>
            </a:r>
          </a:p>
        </p:txBody>
      </p:sp>
      <p:sp>
        <p:nvSpPr>
          <p:cNvPr id="66587" name="Line 27"/>
          <p:cNvSpPr>
            <a:spLocks noChangeShapeType="1"/>
          </p:cNvSpPr>
          <p:nvPr/>
        </p:nvSpPr>
        <p:spPr bwMode="auto">
          <a:xfrm>
            <a:off x="971550" y="2420938"/>
            <a:ext cx="4105275" cy="370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89" name="Text Box 29"/>
          <p:cNvSpPr txBox="1">
            <a:spLocks noChangeArrowheads="1"/>
          </p:cNvSpPr>
          <p:nvPr/>
        </p:nvSpPr>
        <p:spPr bwMode="auto">
          <a:xfrm>
            <a:off x="5076825" y="5589588"/>
            <a:ext cx="433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D</a:t>
            </a: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468313" y="2312988"/>
            <a:ext cx="4333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H</a:t>
            </a:r>
          </a:p>
        </p:txBody>
      </p:sp>
      <p:sp>
        <p:nvSpPr>
          <p:cNvPr id="66594" name="Line 34"/>
          <p:cNvSpPr>
            <a:spLocks noChangeShapeType="1"/>
          </p:cNvSpPr>
          <p:nvPr/>
        </p:nvSpPr>
        <p:spPr bwMode="auto">
          <a:xfrm flipH="1">
            <a:off x="4284663" y="6308725"/>
            <a:ext cx="792162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97" name="Line 37"/>
          <p:cNvSpPr>
            <a:spLocks noChangeShapeType="1"/>
          </p:cNvSpPr>
          <p:nvPr/>
        </p:nvSpPr>
        <p:spPr bwMode="auto">
          <a:xfrm flipV="1">
            <a:off x="4284663" y="3429000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98" name="Line 38"/>
          <p:cNvSpPr>
            <a:spLocks noChangeShapeType="1"/>
          </p:cNvSpPr>
          <p:nvPr/>
        </p:nvSpPr>
        <p:spPr bwMode="auto">
          <a:xfrm flipH="1">
            <a:off x="684213" y="3429000"/>
            <a:ext cx="3600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599" name="Line 39"/>
          <p:cNvSpPr>
            <a:spLocks noChangeShapeType="1"/>
          </p:cNvSpPr>
          <p:nvPr/>
        </p:nvSpPr>
        <p:spPr bwMode="auto">
          <a:xfrm flipH="1">
            <a:off x="755650" y="5445125"/>
            <a:ext cx="3529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1" name="Line 41"/>
          <p:cNvSpPr>
            <a:spLocks noChangeShapeType="1"/>
          </p:cNvSpPr>
          <p:nvPr/>
        </p:nvSpPr>
        <p:spPr bwMode="auto">
          <a:xfrm>
            <a:off x="7232650" y="6130925"/>
            <a:ext cx="3175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2" name="Line 42"/>
          <p:cNvSpPr>
            <a:spLocks noChangeShapeType="1"/>
          </p:cNvSpPr>
          <p:nvPr/>
        </p:nvSpPr>
        <p:spPr bwMode="auto">
          <a:xfrm>
            <a:off x="5076825" y="6308725"/>
            <a:ext cx="2159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3" name="Line 43"/>
          <p:cNvSpPr>
            <a:spLocks noChangeShapeType="1"/>
          </p:cNvSpPr>
          <p:nvPr/>
        </p:nvSpPr>
        <p:spPr bwMode="auto">
          <a:xfrm flipH="1">
            <a:off x="3851275" y="6308725"/>
            <a:ext cx="433388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4" name="Line 44"/>
          <p:cNvSpPr>
            <a:spLocks noChangeShapeType="1"/>
          </p:cNvSpPr>
          <p:nvPr/>
        </p:nvSpPr>
        <p:spPr bwMode="auto">
          <a:xfrm flipV="1">
            <a:off x="3851275" y="2852738"/>
            <a:ext cx="0" cy="3529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05" name="Line 45"/>
          <p:cNvSpPr>
            <a:spLocks noChangeShapeType="1"/>
          </p:cNvSpPr>
          <p:nvPr/>
        </p:nvSpPr>
        <p:spPr bwMode="auto">
          <a:xfrm flipH="1">
            <a:off x="684213" y="2852738"/>
            <a:ext cx="3167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66610" name="Group 50"/>
          <p:cNvGrpSpPr>
            <a:grpSpLocks/>
          </p:cNvGrpSpPr>
          <p:nvPr/>
        </p:nvGrpSpPr>
        <p:grpSpPr bwMode="auto">
          <a:xfrm>
            <a:off x="2987675" y="4149725"/>
            <a:ext cx="139700" cy="328613"/>
            <a:chOff x="1882" y="2614"/>
            <a:chExt cx="88" cy="207"/>
          </a:xfrm>
        </p:grpSpPr>
        <p:sp>
          <p:nvSpPr>
            <p:cNvPr id="66608" name="Line 48"/>
            <p:cNvSpPr>
              <a:spLocks noChangeShapeType="1"/>
            </p:cNvSpPr>
            <p:nvPr/>
          </p:nvSpPr>
          <p:spPr bwMode="auto">
            <a:xfrm flipH="1">
              <a:off x="1882" y="2614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609" name="Line 49"/>
            <p:cNvSpPr>
              <a:spLocks noChangeShapeType="1"/>
            </p:cNvSpPr>
            <p:nvPr/>
          </p:nvSpPr>
          <p:spPr bwMode="auto">
            <a:xfrm flipH="1">
              <a:off x="1925" y="264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6611" name="Group 51"/>
          <p:cNvGrpSpPr>
            <a:grpSpLocks/>
          </p:cNvGrpSpPr>
          <p:nvPr/>
        </p:nvGrpSpPr>
        <p:grpSpPr bwMode="auto">
          <a:xfrm>
            <a:off x="4911725" y="3903663"/>
            <a:ext cx="139700" cy="328612"/>
            <a:chOff x="1882" y="2614"/>
            <a:chExt cx="88" cy="207"/>
          </a:xfrm>
        </p:grpSpPr>
        <p:sp>
          <p:nvSpPr>
            <p:cNvPr id="66612" name="Line 52"/>
            <p:cNvSpPr>
              <a:spLocks noChangeShapeType="1"/>
            </p:cNvSpPr>
            <p:nvPr/>
          </p:nvSpPr>
          <p:spPr bwMode="auto">
            <a:xfrm flipH="1">
              <a:off x="1882" y="2614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613" name="Line 53"/>
            <p:cNvSpPr>
              <a:spLocks noChangeShapeType="1"/>
            </p:cNvSpPr>
            <p:nvPr/>
          </p:nvSpPr>
          <p:spPr bwMode="auto">
            <a:xfrm flipH="1">
              <a:off x="1925" y="264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6614" name="Group 54"/>
          <p:cNvGrpSpPr>
            <a:grpSpLocks/>
          </p:cNvGrpSpPr>
          <p:nvPr/>
        </p:nvGrpSpPr>
        <p:grpSpPr bwMode="auto">
          <a:xfrm>
            <a:off x="5219700" y="3933825"/>
            <a:ext cx="139700" cy="328613"/>
            <a:chOff x="1882" y="2614"/>
            <a:chExt cx="88" cy="207"/>
          </a:xfrm>
        </p:grpSpPr>
        <p:sp>
          <p:nvSpPr>
            <p:cNvPr id="66615" name="Line 55"/>
            <p:cNvSpPr>
              <a:spLocks noChangeShapeType="1"/>
            </p:cNvSpPr>
            <p:nvPr/>
          </p:nvSpPr>
          <p:spPr bwMode="auto">
            <a:xfrm flipH="1">
              <a:off x="1882" y="2614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616" name="Line 56"/>
            <p:cNvSpPr>
              <a:spLocks noChangeShapeType="1"/>
            </p:cNvSpPr>
            <p:nvPr/>
          </p:nvSpPr>
          <p:spPr bwMode="auto">
            <a:xfrm flipH="1">
              <a:off x="1925" y="264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6617" name="Line 57"/>
          <p:cNvSpPr>
            <a:spLocks noChangeShapeType="1"/>
          </p:cNvSpPr>
          <p:nvPr/>
        </p:nvSpPr>
        <p:spPr bwMode="auto">
          <a:xfrm>
            <a:off x="7481888" y="6127750"/>
            <a:ext cx="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6618" name="Line 58"/>
          <p:cNvSpPr>
            <a:spLocks noChangeShapeType="1"/>
          </p:cNvSpPr>
          <p:nvPr/>
        </p:nvSpPr>
        <p:spPr bwMode="auto">
          <a:xfrm>
            <a:off x="7235825" y="6308725"/>
            <a:ext cx="244475" cy="317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 type="stealth" w="sm" len="med"/>
            <a:tailEnd type="stealth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500"/>
                                        <p:tgtEl>
                                          <p:spTgt spid="6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6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5" dur="500"/>
                                        <p:tgtEl>
                                          <p:spTgt spid="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6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6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6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6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2" dur="5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6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8" dur="500"/>
                                        <p:tgtEl>
                                          <p:spTgt spid="66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6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6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6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-26988"/>
            <a:ext cx="8229600" cy="1143001"/>
          </a:xfrm>
        </p:spPr>
        <p:txBody>
          <a:bodyPr/>
          <a:lstStyle/>
          <a:p>
            <a:r>
              <a:rPr lang="cs-CZ" altLang="cs-CZ" sz="4000"/>
              <a:t>Kolik se vyplatí investovat?</a:t>
            </a:r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971550" y="6129338"/>
            <a:ext cx="698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235825" y="5516563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peníze dnes</a:t>
            </a:r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V="1">
            <a:off x="971550" y="0"/>
            <a:ext cx="0" cy="6129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 rot="-5400000">
            <a:off x="-1008857" y="1008857"/>
            <a:ext cx="2474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budoucí peníze</a:t>
            </a: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971550" y="2420938"/>
            <a:ext cx="4105275" cy="370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5076825" y="6278563"/>
            <a:ext cx="433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D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539750" y="1773238"/>
            <a:ext cx="433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3200" b="1"/>
              <a:t>H</a:t>
            </a:r>
          </a:p>
        </p:txBody>
      </p:sp>
      <p:sp>
        <p:nvSpPr>
          <p:cNvPr id="67594" name="Freeform 10"/>
          <p:cNvSpPr>
            <a:spLocks/>
          </p:cNvSpPr>
          <p:nvPr/>
        </p:nvSpPr>
        <p:spPr bwMode="auto">
          <a:xfrm>
            <a:off x="968375" y="1517650"/>
            <a:ext cx="4108450" cy="4611688"/>
          </a:xfrm>
          <a:custGeom>
            <a:avLst/>
            <a:gdLst>
              <a:gd name="T0" fmla="*/ 2588 w 2588"/>
              <a:gd name="T1" fmla="*/ 2905 h 2905"/>
              <a:gd name="T2" fmla="*/ 2571 w 2588"/>
              <a:gd name="T3" fmla="*/ 2589 h 2905"/>
              <a:gd name="T4" fmla="*/ 2511 w 2588"/>
              <a:gd name="T5" fmla="*/ 2245 h 2905"/>
              <a:gd name="T6" fmla="*/ 2425 w 2588"/>
              <a:gd name="T7" fmla="*/ 1918 h 2905"/>
              <a:gd name="T8" fmla="*/ 2296 w 2588"/>
              <a:gd name="T9" fmla="*/ 1557 h 2905"/>
              <a:gd name="T10" fmla="*/ 2158 w 2588"/>
              <a:gd name="T11" fmla="*/ 1316 h 2905"/>
              <a:gd name="T12" fmla="*/ 2029 w 2588"/>
              <a:gd name="T13" fmla="*/ 1101 h 2905"/>
              <a:gd name="T14" fmla="*/ 1840 w 2588"/>
              <a:gd name="T15" fmla="*/ 852 h 2905"/>
              <a:gd name="T16" fmla="*/ 1634 w 2588"/>
              <a:gd name="T17" fmla="*/ 646 h 2905"/>
              <a:gd name="T18" fmla="*/ 1427 w 2588"/>
              <a:gd name="T19" fmla="*/ 482 h 2905"/>
              <a:gd name="T20" fmla="*/ 1195 w 2588"/>
              <a:gd name="T21" fmla="*/ 310 h 2905"/>
              <a:gd name="T22" fmla="*/ 869 w 2588"/>
              <a:gd name="T23" fmla="*/ 164 h 2905"/>
              <a:gd name="T24" fmla="*/ 542 w 2588"/>
              <a:gd name="T25" fmla="*/ 61 h 2905"/>
              <a:gd name="T26" fmla="*/ 267 w 2588"/>
              <a:gd name="T27" fmla="*/ 10 h 2905"/>
              <a:gd name="T28" fmla="*/ 0 w 2588"/>
              <a:gd name="T29" fmla="*/ 1 h 2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588" h="2905">
                <a:moveTo>
                  <a:pt x="2588" y="2905"/>
                </a:moveTo>
                <a:cubicBezTo>
                  <a:pt x="2586" y="2802"/>
                  <a:pt x="2584" y="2699"/>
                  <a:pt x="2571" y="2589"/>
                </a:cubicBezTo>
                <a:cubicBezTo>
                  <a:pt x="2558" y="2479"/>
                  <a:pt x="2535" y="2357"/>
                  <a:pt x="2511" y="2245"/>
                </a:cubicBezTo>
                <a:cubicBezTo>
                  <a:pt x="2487" y="2133"/>
                  <a:pt x="2461" y="2033"/>
                  <a:pt x="2425" y="1918"/>
                </a:cubicBezTo>
                <a:cubicBezTo>
                  <a:pt x="2389" y="1803"/>
                  <a:pt x="2340" y="1657"/>
                  <a:pt x="2296" y="1557"/>
                </a:cubicBezTo>
                <a:cubicBezTo>
                  <a:pt x="2252" y="1457"/>
                  <a:pt x="2202" y="1392"/>
                  <a:pt x="2158" y="1316"/>
                </a:cubicBezTo>
                <a:cubicBezTo>
                  <a:pt x="2114" y="1240"/>
                  <a:pt x="2082" y="1178"/>
                  <a:pt x="2029" y="1101"/>
                </a:cubicBezTo>
                <a:cubicBezTo>
                  <a:pt x="1976" y="1024"/>
                  <a:pt x="1906" y="928"/>
                  <a:pt x="1840" y="852"/>
                </a:cubicBezTo>
                <a:cubicBezTo>
                  <a:pt x="1774" y="776"/>
                  <a:pt x="1703" y="708"/>
                  <a:pt x="1634" y="646"/>
                </a:cubicBezTo>
                <a:cubicBezTo>
                  <a:pt x="1565" y="584"/>
                  <a:pt x="1500" y="538"/>
                  <a:pt x="1427" y="482"/>
                </a:cubicBezTo>
                <a:cubicBezTo>
                  <a:pt x="1354" y="426"/>
                  <a:pt x="1288" y="363"/>
                  <a:pt x="1195" y="310"/>
                </a:cubicBezTo>
                <a:cubicBezTo>
                  <a:pt x="1102" y="257"/>
                  <a:pt x="978" y="205"/>
                  <a:pt x="869" y="164"/>
                </a:cubicBezTo>
                <a:cubicBezTo>
                  <a:pt x="760" y="123"/>
                  <a:pt x="642" y="87"/>
                  <a:pt x="542" y="61"/>
                </a:cubicBezTo>
                <a:cubicBezTo>
                  <a:pt x="442" y="35"/>
                  <a:pt x="357" y="20"/>
                  <a:pt x="267" y="10"/>
                </a:cubicBezTo>
                <a:cubicBezTo>
                  <a:pt x="177" y="0"/>
                  <a:pt x="88" y="0"/>
                  <a:pt x="0" y="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67607" name="Group 23"/>
          <p:cNvGrpSpPr>
            <a:grpSpLocks/>
          </p:cNvGrpSpPr>
          <p:nvPr/>
        </p:nvGrpSpPr>
        <p:grpSpPr bwMode="auto">
          <a:xfrm>
            <a:off x="3635375" y="4724400"/>
            <a:ext cx="139700" cy="328613"/>
            <a:chOff x="1882" y="2614"/>
            <a:chExt cx="88" cy="207"/>
          </a:xfrm>
        </p:grpSpPr>
        <p:sp>
          <p:nvSpPr>
            <p:cNvPr id="67608" name="Line 24"/>
            <p:cNvSpPr>
              <a:spLocks noChangeShapeType="1"/>
            </p:cNvSpPr>
            <p:nvPr/>
          </p:nvSpPr>
          <p:spPr bwMode="auto">
            <a:xfrm flipH="1">
              <a:off x="1882" y="2614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609" name="Line 25"/>
            <p:cNvSpPr>
              <a:spLocks noChangeShapeType="1"/>
            </p:cNvSpPr>
            <p:nvPr/>
          </p:nvSpPr>
          <p:spPr bwMode="auto">
            <a:xfrm flipH="1">
              <a:off x="1925" y="264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67610" name="Group 26"/>
          <p:cNvGrpSpPr>
            <a:grpSpLocks/>
          </p:cNvGrpSpPr>
          <p:nvPr/>
        </p:nvGrpSpPr>
        <p:grpSpPr bwMode="auto">
          <a:xfrm>
            <a:off x="5148263" y="3860800"/>
            <a:ext cx="139700" cy="328613"/>
            <a:chOff x="1882" y="2614"/>
            <a:chExt cx="88" cy="207"/>
          </a:xfrm>
        </p:grpSpPr>
        <p:sp>
          <p:nvSpPr>
            <p:cNvPr id="67611" name="Line 27"/>
            <p:cNvSpPr>
              <a:spLocks noChangeShapeType="1"/>
            </p:cNvSpPr>
            <p:nvPr/>
          </p:nvSpPr>
          <p:spPr bwMode="auto">
            <a:xfrm flipH="1">
              <a:off x="1882" y="2614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612" name="Line 28"/>
            <p:cNvSpPr>
              <a:spLocks noChangeShapeType="1"/>
            </p:cNvSpPr>
            <p:nvPr/>
          </p:nvSpPr>
          <p:spPr bwMode="auto">
            <a:xfrm flipH="1">
              <a:off x="1925" y="2640"/>
              <a:ext cx="45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7617" name="Line 33"/>
          <p:cNvSpPr>
            <a:spLocks noChangeShapeType="1"/>
          </p:cNvSpPr>
          <p:nvPr/>
        </p:nvSpPr>
        <p:spPr bwMode="auto">
          <a:xfrm>
            <a:off x="985838" y="196850"/>
            <a:ext cx="6581775" cy="59356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18" name="Line 34"/>
          <p:cNvSpPr>
            <a:spLocks noChangeShapeType="1"/>
          </p:cNvSpPr>
          <p:nvPr/>
        </p:nvSpPr>
        <p:spPr bwMode="auto">
          <a:xfrm>
            <a:off x="971550" y="2420938"/>
            <a:ext cx="4105275" cy="3708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19" name="Line 35"/>
          <p:cNvSpPr>
            <a:spLocks noChangeShapeType="1"/>
          </p:cNvSpPr>
          <p:nvPr/>
        </p:nvSpPr>
        <p:spPr bwMode="auto">
          <a:xfrm>
            <a:off x="3563938" y="2565400"/>
            <a:ext cx="0" cy="381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20" name="Line 36"/>
          <p:cNvSpPr>
            <a:spLocks noChangeShapeType="1"/>
          </p:cNvSpPr>
          <p:nvPr/>
        </p:nvSpPr>
        <p:spPr bwMode="auto">
          <a:xfrm>
            <a:off x="5076825" y="60928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21" name="Line 37"/>
          <p:cNvSpPr>
            <a:spLocks noChangeShapeType="1"/>
          </p:cNvSpPr>
          <p:nvPr/>
        </p:nvSpPr>
        <p:spPr bwMode="auto">
          <a:xfrm flipH="1">
            <a:off x="3563938" y="6308725"/>
            <a:ext cx="1512887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22" name="Text Box 38"/>
          <p:cNvSpPr txBox="1">
            <a:spLocks noChangeArrowheads="1"/>
          </p:cNvSpPr>
          <p:nvPr/>
        </p:nvSpPr>
        <p:spPr bwMode="auto">
          <a:xfrm>
            <a:off x="3563938" y="6278563"/>
            <a:ext cx="4333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sz="3200" b="1"/>
              <a:t>J</a:t>
            </a:r>
            <a:endParaRPr lang="cs-CZ" altLang="cs-CZ" sz="3200" b="1"/>
          </a:p>
        </p:txBody>
      </p:sp>
      <p:sp>
        <p:nvSpPr>
          <p:cNvPr id="67623" name="Line 39"/>
          <p:cNvSpPr>
            <a:spLocks noChangeShapeType="1"/>
          </p:cNvSpPr>
          <p:nvPr/>
        </p:nvSpPr>
        <p:spPr bwMode="auto">
          <a:xfrm flipH="1">
            <a:off x="755650" y="2565400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24" name="Text Box 40"/>
          <p:cNvSpPr txBox="1">
            <a:spLocks noChangeArrowheads="1"/>
          </p:cNvSpPr>
          <p:nvPr/>
        </p:nvSpPr>
        <p:spPr bwMode="auto">
          <a:xfrm>
            <a:off x="539750" y="2565400"/>
            <a:ext cx="4333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sz="3200" b="1"/>
              <a:t>G</a:t>
            </a:r>
            <a:endParaRPr lang="cs-CZ" altLang="cs-CZ" sz="3200" b="1"/>
          </a:p>
        </p:txBody>
      </p:sp>
      <p:sp>
        <p:nvSpPr>
          <p:cNvPr id="67625" name="Text Box 41"/>
          <p:cNvSpPr txBox="1">
            <a:spLocks noChangeArrowheads="1"/>
          </p:cNvSpPr>
          <p:nvPr/>
        </p:nvSpPr>
        <p:spPr bwMode="auto">
          <a:xfrm>
            <a:off x="539750" y="6021388"/>
            <a:ext cx="433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sz="3200" b="1"/>
              <a:t>0</a:t>
            </a:r>
            <a:endParaRPr lang="cs-CZ" altLang="cs-CZ" sz="3200" b="1"/>
          </a:p>
        </p:txBody>
      </p:sp>
      <p:sp>
        <p:nvSpPr>
          <p:cNvPr id="67626" name="Text Box 42"/>
          <p:cNvSpPr txBox="1">
            <a:spLocks noChangeArrowheads="1"/>
          </p:cNvSpPr>
          <p:nvPr/>
        </p:nvSpPr>
        <p:spPr bwMode="auto">
          <a:xfrm>
            <a:off x="7380288" y="6278563"/>
            <a:ext cx="4333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sz="3200" b="1"/>
              <a:t>K</a:t>
            </a:r>
            <a:endParaRPr lang="cs-CZ" altLang="cs-CZ" sz="3200" b="1"/>
          </a:p>
        </p:txBody>
      </p:sp>
      <p:sp>
        <p:nvSpPr>
          <p:cNvPr id="67627" name="Text Box 43"/>
          <p:cNvSpPr txBox="1">
            <a:spLocks noChangeArrowheads="1"/>
          </p:cNvSpPr>
          <p:nvPr/>
        </p:nvSpPr>
        <p:spPr bwMode="auto">
          <a:xfrm>
            <a:off x="4067175" y="1268413"/>
            <a:ext cx="482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b="1"/>
              <a:t>DJ – optim</a:t>
            </a:r>
            <a:r>
              <a:rPr lang="cs-CZ" altLang="cs-CZ" b="1"/>
              <a:t>ální velikost celkových investic</a:t>
            </a:r>
          </a:p>
        </p:txBody>
      </p:sp>
      <p:sp>
        <p:nvSpPr>
          <p:cNvPr id="67628" name="Text Box 44"/>
          <p:cNvSpPr txBox="1">
            <a:spLocks noChangeArrowheads="1"/>
          </p:cNvSpPr>
          <p:nvPr/>
        </p:nvSpPr>
        <p:spPr bwMode="auto">
          <a:xfrm>
            <a:off x="4067175" y="1773238"/>
            <a:ext cx="482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/>
              <a:t>0G</a:t>
            </a:r>
            <a:r>
              <a:rPr lang="en-US" altLang="cs-CZ" b="1"/>
              <a:t> – </a:t>
            </a:r>
            <a:r>
              <a:rPr lang="cs-CZ" altLang="cs-CZ" b="1"/>
              <a:t>celkové budoucí výnosy investic</a:t>
            </a:r>
          </a:p>
        </p:txBody>
      </p:sp>
      <p:sp>
        <p:nvSpPr>
          <p:cNvPr id="67629" name="Line 45"/>
          <p:cNvSpPr>
            <a:spLocks noChangeShapeType="1"/>
          </p:cNvSpPr>
          <p:nvPr/>
        </p:nvSpPr>
        <p:spPr bwMode="auto">
          <a:xfrm>
            <a:off x="7524750" y="60928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30" name="Line 46"/>
          <p:cNvSpPr>
            <a:spLocks noChangeShapeType="1"/>
          </p:cNvSpPr>
          <p:nvPr/>
        </p:nvSpPr>
        <p:spPr bwMode="auto">
          <a:xfrm>
            <a:off x="3563938" y="6165850"/>
            <a:ext cx="3960812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31" name="Text Box 47"/>
          <p:cNvSpPr txBox="1">
            <a:spLocks noChangeArrowheads="1"/>
          </p:cNvSpPr>
          <p:nvPr/>
        </p:nvSpPr>
        <p:spPr bwMode="auto">
          <a:xfrm>
            <a:off x="4067175" y="2205038"/>
            <a:ext cx="482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/>
              <a:t>JK</a:t>
            </a:r>
            <a:r>
              <a:rPr lang="en-US" altLang="cs-CZ" b="1"/>
              <a:t> – </a:t>
            </a:r>
            <a:r>
              <a:rPr lang="cs-CZ" altLang="cs-CZ" b="1"/>
              <a:t>současná hodnota celkových               	budoucích výnosů investic</a:t>
            </a:r>
          </a:p>
        </p:txBody>
      </p:sp>
      <p:sp>
        <p:nvSpPr>
          <p:cNvPr id="67632" name="Line 48"/>
          <p:cNvSpPr>
            <a:spLocks noChangeShapeType="1"/>
          </p:cNvSpPr>
          <p:nvPr/>
        </p:nvSpPr>
        <p:spPr bwMode="auto">
          <a:xfrm>
            <a:off x="5076825" y="6308725"/>
            <a:ext cx="24479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7633" name="Text Box 49"/>
          <p:cNvSpPr txBox="1">
            <a:spLocks noChangeArrowheads="1"/>
          </p:cNvSpPr>
          <p:nvPr/>
        </p:nvSpPr>
        <p:spPr bwMode="auto">
          <a:xfrm>
            <a:off x="5076825" y="4005263"/>
            <a:ext cx="3457575" cy="1217612"/>
          </a:xfrm>
          <a:prstGeom prst="rect">
            <a:avLst/>
          </a:prstGeom>
          <a:solidFill>
            <a:srgbClr val="00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/>
              <a:t>DK= JK-DJ =</a:t>
            </a:r>
            <a:r>
              <a:rPr lang="en-US" altLang="cs-CZ" b="1"/>
              <a:t> </a:t>
            </a:r>
            <a:endParaRPr lang="cs-CZ" altLang="cs-CZ" b="1"/>
          </a:p>
          <a:p>
            <a:pPr>
              <a:spcBef>
                <a:spcPct val="50000"/>
              </a:spcBef>
            </a:pPr>
            <a:r>
              <a:rPr lang="cs-CZ" altLang="cs-CZ" b="1"/>
              <a:t>PV(0G) </a:t>
            </a:r>
            <a:r>
              <a:rPr lang="en-US" altLang="cs-CZ" b="1"/>
              <a:t>–</a:t>
            </a:r>
            <a:r>
              <a:rPr lang="cs-CZ" altLang="cs-CZ" b="1"/>
              <a:t> investice = </a:t>
            </a:r>
          </a:p>
          <a:p>
            <a:pPr>
              <a:spcBef>
                <a:spcPct val="50000"/>
              </a:spcBef>
            </a:pPr>
            <a:r>
              <a:rPr lang="cs-CZ" altLang="cs-CZ" b="1"/>
              <a:t>čistá současná hodnota NPV</a:t>
            </a:r>
          </a:p>
        </p:txBody>
      </p:sp>
      <p:sp>
        <p:nvSpPr>
          <p:cNvPr id="67634" name="AutoShape 50"/>
          <p:cNvSpPr>
            <a:spLocks noChangeArrowheads="1"/>
          </p:cNvSpPr>
          <p:nvPr/>
        </p:nvSpPr>
        <p:spPr bwMode="auto">
          <a:xfrm>
            <a:off x="6156325" y="5300663"/>
            <a:ext cx="647700" cy="936625"/>
          </a:xfrm>
          <a:prstGeom prst="upArrow">
            <a:avLst>
              <a:gd name="adj1" fmla="val 50000"/>
              <a:gd name="adj2" fmla="val 36152"/>
            </a:avLst>
          </a:prstGeom>
          <a:solidFill>
            <a:schemeClr val="tx1"/>
          </a:solidFill>
          <a:ln w="381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0.1316 -0.167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0" y="-838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6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6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7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7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7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7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7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7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7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7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7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22" grpId="0"/>
      <p:bldP spid="67624" grpId="0"/>
      <p:bldP spid="67626" grpId="0"/>
      <p:bldP spid="67627" grpId="0"/>
      <p:bldP spid="67628" grpId="0"/>
      <p:bldP spid="67631" grpId="0"/>
      <p:bldP spid="676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Příklad na NPV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dnešní příjem 500 (B)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oč. budoucí příjem 770 (F)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úrok je 10%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Kolik může utratit hýřil?</a:t>
            </a:r>
          </a:p>
          <a:p>
            <a:pPr lvl="1">
              <a:buFont typeface="Times New Roman" panose="02020603050405020304" pitchFamily="18" charset="0"/>
              <a:buChar char="•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500 + 770</a:t>
            </a:r>
            <a:r>
              <a:rPr lang="en-US" altLang="cs-CZ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1,1 = 1 200 (D)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Kolik může utratit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spořílek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1">
              <a:buFont typeface="Times New Roman" panose="02020603050405020304" pitchFamily="18" charset="0"/>
              <a:buChar char="•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500 + 50 + 770 = 1 320 (H)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cs-CZ" altLang="cs-CZ"/>
              <a:t>Příklad na NPV - pokračování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3989388"/>
          </a:xfrm>
        </p:spPr>
        <p:txBody>
          <a:bodyPr/>
          <a:lstStyle/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investice 100 (DJ)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budoucí výnos je 330 (0G)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současná hodnota budoucích výnosů je 300 (JK)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NPV investice je 300 – 100 = 200</a:t>
            </a:r>
          </a:p>
          <a:p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např. hýřil může utratit 1 200 + 200, tj. až  1 400 (K)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250825" y="4868863"/>
            <a:ext cx="8208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Kontrola: 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50825" y="5229225"/>
            <a:ext cx="8208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Dnes má příjem 500, očekává 770, na to si půjčí 700, tj. má k dispozici 1 200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250825" y="5589588"/>
            <a:ext cx="8208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Investuje 100, očekává 330 na které si opět půjčí 300, má o 200 více, tj. 1 400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250825" y="5949950"/>
            <a:ext cx="8208963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V budoucnosti musí splatit dluhy 700 + 300 a úroky 100, celkem 1 100 a to je přesně součet očekávaných příjmů 770 a 330.</a:t>
            </a:r>
          </a:p>
          <a:p>
            <a:pPr>
              <a:spcBef>
                <a:spcPct val="50000"/>
              </a:spcBef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uiExpand="1" build="p"/>
      <p:bldP spid="71684" grpId="0"/>
      <p:bldP spid="71685" grpId="0"/>
      <p:bldP spid="71686" grpId="0"/>
      <p:bldP spid="71687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PMA01">
  <a:themeElements>
    <a:clrScheme name="PMA01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MA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MA01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PMA01</Template>
  <TotalTime>883</TotalTime>
  <Words>434</Words>
  <Application>Microsoft Macintosh PowerPoint</Application>
  <PresentationFormat>Předvádění na obrazovce (4:3)</PresentationFormat>
  <Paragraphs>100</Paragraphs>
  <Slides>12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Arial</vt:lpstr>
      <vt:lpstr>Century Gothic</vt:lpstr>
      <vt:lpstr>Times New Roman</vt:lpstr>
      <vt:lpstr>Wingdings</vt:lpstr>
      <vt:lpstr>Wingdings 3</vt:lpstr>
      <vt:lpstr>Slice</vt:lpstr>
      <vt:lpstr>PMA01</vt:lpstr>
      <vt:lpstr>Rovnice</vt:lpstr>
      <vt:lpstr>Základy finančního managementu</vt:lpstr>
      <vt:lpstr>Proč právě čistá současná hodnota?</vt:lpstr>
      <vt:lpstr>Preference spotřeby</vt:lpstr>
      <vt:lpstr>Jak zvýšit celkovou možnou spotřebu?</vt:lpstr>
      <vt:lpstr>Křivka investičních příležitostí</vt:lpstr>
      <vt:lpstr>Kolik se vyplatí investovat?</vt:lpstr>
      <vt:lpstr>Kolik se vyplatí investovat?</vt:lpstr>
      <vt:lpstr>Příklad na NPV</vt:lpstr>
      <vt:lpstr>Příklad na NPV - pokračování</vt:lpstr>
      <vt:lpstr>Jednoduché úročení</vt:lpstr>
      <vt:lpstr>Složené úročení</vt:lpstr>
      <vt:lpstr>Spojité úročení</vt:lpstr>
    </vt:vector>
  </TitlesOfParts>
  <Company>ČVUT fakulta elektrotechnická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Podnikový management</dc:title>
  <dc:creator>StaryO</dc:creator>
  <cp:lastModifiedBy>Stary, Oldrich</cp:lastModifiedBy>
  <cp:revision>94</cp:revision>
  <dcterms:created xsi:type="dcterms:W3CDTF">2004-09-17T11:11:15Z</dcterms:created>
  <dcterms:modified xsi:type="dcterms:W3CDTF">2025-02-14T07:56:45Z</dcterms:modified>
</cp:coreProperties>
</file>