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03" r:id="rId2"/>
  </p:sldMasterIdLst>
  <p:sldIdLst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</p:sldIdLst>
  <p:sldSz cx="9144000" cy="6858000" type="screen4x3"/>
  <p:notesSz cx="6743700" cy="98933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FF"/>
    <a:srgbClr val="FF0000"/>
    <a:srgbClr val="000000"/>
    <a:srgbClr val="6699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26" autoAdjust="0"/>
    <p:restoredTop sz="94628" autoAdjust="0"/>
  </p:normalViewPr>
  <p:slideViewPr>
    <p:cSldViewPr>
      <p:cViewPr varScale="1">
        <p:scale>
          <a:sx n="119" d="100"/>
          <a:sy n="119" d="100"/>
        </p:scale>
        <p:origin x="120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515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516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516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516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cs-CZ" altLang="cs-CZ" noProof="0"/>
              <a:t>Klepnutím lze upravit styl předlohy nadpisů.</a:t>
            </a:r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cs-CZ" altLang="cs-CZ" noProof="0"/>
              <a:t>Klepnutím lze upravit styl předlohy podnadpisů.</a:t>
            </a:r>
          </a:p>
        </p:txBody>
      </p:sp>
      <p:sp>
        <p:nvSpPr>
          <p:cNvPr id="5164" name="Rectangle 44"/>
          <p:cNvSpPr>
            <a:spLocks noGrp="1" noChangeArrowheads="1"/>
          </p:cNvSpPr>
          <p:nvPr>
            <p:ph type="dt" sz="quarter" idx="2"/>
          </p:nvPr>
        </p:nvSpPr>
        <p:spPr>
          <a:xfrm>
            <a:off x="755650" y="6400800"/>
            <a:ext cx="47625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altLang="cs-CZ"/>
              <a:t>FEL ČVUT, katedra ekonomiky, manažerství a humanitních věd</a:t>
            </a:r>
          </a:p>
        </p:txBody>
      </p:sp>
      <p:sp>
        <p:nvSpPr>
          <p:cNvPr id="5165" name="Rectangle 45"/>
          <p:cNvSpPr>
            <a:spLocks noGrp="1" noChangeArrowheads="1"/>
          </p:cNvSpPr>
          <p:nvPr>
            <p:ph type="ftr" sz="quarter" idx="3"/>
          </p:nvPr>
        </p:nvSpPr>
        <p:spPr>
          <a:xfrm>
            <a:off x="5580063" y="6400800"/>
            <a:ext cx="2895600" cy="457200"/>
          </a:xfrm>
        </p:spPr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r>
              <a:rPr lang="en-US" altLang="cs-CZ"/>
              <a:t>©</a:t>
            </a:r>
            <a:r>
              <a:rPr lang="cs-CZ" altLang="cs-CZ"/>
              <a:t> Odlřich Starý, 2004</a:t>
            </a:r>
            <a:endParaRPr lang="en-US" altLang="cs-CZ"/>
          </a:p>
        </p:txBody>
      </p:sp>
      <p:sp>
        <p:nvSpPr>
          <p:cNvPr id="516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-</a:t>
            </a:r>
            <a:fld id="{818AEEF9-9FC4-4908-8983-6E18BEA1DFD2}" type="slidenum">
              <a:rPr lang="cs-CZ" altLang="cs-CZ"/>
              <a:pPr/>
              <a:t>‹#›</a:t>
            </a:fld>
            <a:r>
              <a:rPr lang="cs-CZ" altLang="cs-CZ"/>
              <a:t>-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A1AD9-AA90-4835-A2EA-8FCDF5F5147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62272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01480-CE54-4034-A780-2448B05F9B7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2467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ADD2E01-EA0B-496E-B7ED-04632AFE3B8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580117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760B269-C965-46CE-A13E-79F1C7D7F31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590921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r>
              <a:rPr lang="cs-CZ" altLang="cs-CZ"/>
              <a:t>FEL ČVUT, katedra ekonomiky, manažerství a humanitních věd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r>
              <a:rPr lang="en-US" altLang="cs-CZ"/>
              <a:t>©</a:t>
            </a:r>
            <a:r>
              <a:rPr lang="cs-CZ" altLang="cs-CZ"/>
              <a:t> Odlřich Starý, 2004</a:t>
            </a:r>
            <a:endParaRPr lang="en-US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r>
              <a:rPr lang="cs-CZ" altLang="cs-CZ"/>
              <a:t>-</a:t>
            </a:r>
            <a:fld id="{818AEEF9-9FC4-4908-8983-6E18BEA1DFD2}" type="slidenum">
              <a:rPr lang="cs-CZ" altLang="cs-CZ" smtClean="0"/>
              <a:pPr/>
              <a:t>‹#›</a:t>
            </a:fld>
            <a:r>
              <a:rPr lang="cs-CZ" altLang="cs-CZ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224424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endParaRPr lang="cs-CZ" altLang="cs-CZ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cs-CZ" altLang="cs-CZ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30851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706461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A9FE4-F59C-415C-8304-1D48B91FACF1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269522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CF39A-585D-44EB-9367-888F3BF291BA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05709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2CAC-8287-4A4B-A06E-91F0E1C429C5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7624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97A2E2-5347-4A1D-8752-21D8F192CDA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163238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F2B5C-0422-41AE-AA20-53DD1CA309AB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60251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48E-7C7F-4947-B76F-E602B9319DC6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106129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61FF-2661-4D69-9429-64C6A0653629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402393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413866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814313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07631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397970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952178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cs-CZ" alt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290462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1AD9-AA90-4835-A2EA-8FCDF5F51478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3520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02777-E58F-437C-BBE5-070A56DC60B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0956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01480-CE54-4034-A780-2448B05F9B7A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075049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B9AF672-3E05-41C6-B730-45AA74954CD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7057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58B55D7-2A99-4634-8B36-6792A9898A9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58157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2A9FE4-F59C-415C-8304-1D48B91FACF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85846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3CF39A-585D-44EB-9367-888F3BF291B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1322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952CAC-8287-4A4B-A06E-91F0E1C429C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3982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F2B5C-0422-41AE-AA20-53DD1CA309A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10078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5E48E-7C7F-4947-B76F-E602B9319DC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14484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9B61FF-2661-4D69-9429-64C6A065362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90087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16.xml"/><Relationship Id="rId21" Type="http://schemas.openxmlformats.org/officeDocument/2006/relationships/image" Target="../media/image5.png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19" Type="http://schemas.openxmlformats.org/officeDocument/2006/relationships/slideLayout" Target="../slideLayouts/slideLayout3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413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413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14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cs-CZ" altLang="cs-CZ"/>
          </a:p>
        </p:txBody>
      </p:sp>
      <p:sp>
        <p:nvSpPr>
          <p:cNvPr id="414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cs-CZ" altLang="cs-CZ"/>
          </a:p>
        </p:txBody>
      </p:sp>
      <p:sp>
        <p:nvSpPr>
          <p:cNvPr id="414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FE6C791-804F-4A13-BCDD-A8B6AD16041E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5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6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7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40511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  <p:sldLayoutId id="2147483718" r:id="rId15"/>
    <p:sldLayoutId id="2147483719" r:id="rId16"/>
    <p:sldLayoutId id="2147483720" r:id="rId17"/>
    <p:sldLayoutId id="2147483721" r:id="rId18"/>
    <p:sldLayoutId id="2147483722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26.emf"/><Relationship Id="rId4" Type="http://schemas.openxmlformats.org/officeDocument/2006/relationships/oleObject" Target="../embeddings/oleObject21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image" Target="../media/image29.emf"/><Relationship Id="rId7" Type="http://schemas.openxmlformats.org/officeDocument/2006/relationships/image" Target="../media/image31.e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0.x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30.e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2.e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8.emf"/><Relationship Id="rId3" Type="http://schemas.openxmlformats.org/officeDocument/2006/relationships/image" Target="../media/image33.emf"/><Relationship Id="rId7" Type="http://schemas.openxmlformats.org/officeDocument/2006/relationships/image" Target="../media/image35.emf"/><Relationship Id="rId12" Type="http://schemas.openxmlformats.org/officeDocument/2006/relationships/oleObject" Target="../embeddings/oleObject33.bin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0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7.emf"/><Relationship Id="rId5" Type="http://schemas.openxmlformats.org/officeDocument/2006/relationships/image" Target="../media/image34.emf"/><Relationship Id="rId15" Type="http://schemas.openxmlformats.org/officeDocument/2006/relationships/image" Target="../media/image39.e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6.emf"/><Relationship Id="rId14" Type="http://schemas.openxmlformats.org/officeDocument/2006/relationships/oleObject" Target="../embeddings/oleObject3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image" Target="../media/image40.emf"/><Relationship Id="rId7" Type="http://schemas.openxmlformats.org/officeDocument/2006/relationships/image" Target="../media/image42.e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31.x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41.e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4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e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45.emf"/><Relationship Id="rId4" Type="http://schemas.openxmlformats.org/officeDocument/2006/relationships/oleObject" Target="../embeddings/oleObject40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46.emf"/><Relationship Id="rId7" Type="http://schemas.openxmlformats.org/officeDocument/2006/relationships/image" Target="../media/image48.e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0.x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47.e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9.e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image" Target="../media/image50.emf"/><Relationship Id="rId7" Type="http://schemas.openxmlformats.org/officeDocument/2006/relationships/image" Target="../media/image52.e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15.xml"/><Relationship Id="rId6" Type="http://schemas.openxmlformats.org/officeDocument/2006/relationships/oleObject" Target="../embeddings/oleObject47.bin"/><Relationship Id="rId5" Type="http://schemas.openxmlformats.org/officeDocument/2006/relationships/image" Target="../media/image51.emf"/><Relationship Id="rId4" Type="http://schemas.openxmlformats.org/officeDocument/2006/relationships/oleObject" Target="../embeddings/oleObject46.bin"/><Relationship Id="rId9" Type="http://schemas.openxmlformats.org/officeDocument/2006/relationships/image" Target="../media/image53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e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e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3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emf"/><Relationship Id="rId3" Type="http://schemas.openxmlformats.org/officeDocument/2006/relationships/image" Target="../media/image56.emf"/><Relationship Id="rId7" Type="http://schemas.openxmlformats.org/officeDocument/2006/relationships/oleObject" Target="../embeddings/oleObject52.bin"/><Relationship Id="rId2" Type="http://schemas.openxmlformats.org/officeDocument/2006/relationships/oleObject" Target="../embeddings/oleObject51.bin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2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10.emf"/><Relationship Id="rId7" Type="http://schemas.openxmlformats.org/officeDocument/2006/relationships/image" Target="../media/image12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5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1.e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7" Type="http://schemas.openxmlformats.org/officeDocument/2006/relationships/image" Target="../media/image16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15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5.emf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22.emf"/><Relationship Id="rId3" Type="http://schemas.openxmlformats.org/officeDocument/2006/relationships/image" Target="../media/image17.emf"/><Relationship Id="rId7" Type="http://schemas.openxmlformats.org/officeDocument/2006/relationships/image" Target="../media/image19.emf"/><Relationship Id="rId12" Type="http://schemas.openxmlformats.org/officeDocument/2006/relationships/oleObject" Target="../embeddings/oleObject17.bin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15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21.emf"/><Relationship Id="rId5" Type="http://schemas.openxmlformats.org/officeDocument/2006/relationships/image" Target="../media/image18.emf"/><Relationship Id="rId15" Type="http://schemas.openxmlformats.org/officeDocument/2006/relationships/image" Target="../media/image23.e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20.emf"/><Relationship Id="rId14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dirty="0"/>
              <a:t>Základy finanční ho managementu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altLang="cs-CZ" b="1" dirty="0">
                <a:effectLst/>
              </a:rPr>
              <a:t>Dlouhodobé financování, obligace, akcie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400800"/>
            <a:ext cx="4762500" cy="457200"/>
          </a:xfrm>
        </p:spPr>
        <p:txBody>
          <a:bodyPr/>
          <a:lstStyle/>
          <a:p>
            <a:r>
              <a:rPr lang="cs-CZ" altLang="cs-CZ" dirty="0"/>
              <a:t>FEL ČVUT, katedra ekonomiky, manažerství a humanitních věd</a:t>
            </a: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</p:spPr>
        <p:txBody>
          <a:bodyPr/>
          <a:lstStyle/>
          <a:p>
            <a:r>
              <a:rPr lang="en-US" altLang="cs-CZ" dirty="0"/>
              <a:t>©</a:t>
            </a:r>
            <a:r>
              <a:rPr lang="cs-CZ" altLang="cs-CZ" dirty="0"/>
              <a:t> Oldřich Starý, 2025</a:t>
            </a:r>
            <a:endParaRPr lang="en-US" alt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Dělení zisku (výnosu)</a:t>
            </a:r>
          </a:p>
        </p:txBody>
      </p:sp>
      <p:graphicFrame>
        <p:nvGraphicFramePr>
          <p:cNvPr id="192526" name="Object 14"/>
          <p:cNvGraphicFramePr>
            <a:graphicFrameLocks noGrp="1" noChangeAspect="1"/>
          </p:cNvGraphicFramePr>
          <p:nvPr>
            <p:ph idx="1"/>
          </p:nvPr>
        </p:nvGraphicFramePr>
        <p:xfrm>
          <a:off x="1116013" y="5445125"/>
          <a:ext cx="17272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533160" imgH="177480" progId="Equation.3">
                  <p:embed/>
                </p:oleObj>
              </mc:Choice>
              <mc:Fallback>
                <p:oleObj name="Rovnice" r:id="rId2" imgW="533160" imgH="177480" progId="Equation.3">
                  <p:embed/>
                  <p:pic>
                    <p:nvPicPr>
                      <p:cNvPr id="19252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5445125"/>
                        <a:ext cx="1727200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2517" name="Text Box 5"/>
          <p:cNvSpPr txBox="1">
            <a:spLocks noChangeArrowheads="1"/>
          </p:cNvSpPr>
          <p:nvPr/>
        </p:nvSpPr>
        <p:spPr bwMode="auto">
          <a:xfrm>
            <a:off x="1619250" y="1628775"/>
            <a:ext cx="5903913" cy="5476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EPS = výnos (zisk) na jednu akcii</a:t>
            </a:r>
          </a:p>
        </p:txBody>
      </p:sp>
      <p:sp>
        <p:nvSpPr>
          <p:cNvPr id="192518" name="Line 6"/>
          <p:cNvSpPr>
            <a:spLocks noChangeShapeType="1"/>
          </p:cNvSpPr>
          <p:nvPr/>
        </p:nvSpPr>
        <p:spPr bwMode="auto">
          <a:xfrm flipH="1">
            <a:off x="2268538" y="2205038"/>
            <a:ext cx="2303462" cy="1223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2519" name="Text Box 7"/>
          <p:cNvSpPr txBox="1">
            <a:spLocks noChangeArrowheads="1"/>
          </p:cNvSpPr>
          <p:nvPr/>
        </p:nvSpPr>
        <p:spPr bwMode="auto">
          <a:xfrm>
            <a:off x="250825" y="3429000"/>
            <a:ext cx="3384550" cy="5476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ponechat ve firmě</a:t>
            </a:r>
          </a:p>
        </p:txBody>
      </p:sp>
      <p:sp>
        <p:nvSpPr>
          <p:cNvPr id="192520" name="Text Box 8"/>
          <p:cNvSpPr txBox="1">
            <a:spLocks noChangeArrowheads="1"/>
          </p:cNvSpPr>
          <p:nvPr/>
        </p:nvSpPr>
        <p:spPr bwMode="auto">
          <a:xfrm>
            <a:off x="4859338" y="3429000"/>
            <a:ext cx="3816350" cy="5476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rozdělit mezi majitele</a:t>
            </a:r>
          </a:p>
        </p:txBody>
      </p:sp>
      <p:sp>
        <p:nvSpPr>
          <p:cNvPr id="192521" name="Line 9"/>
          <p:cNvSpPr>
            <a:spLocks noChangeShapeType="1"/>
          </p:cNvSpPr>
          <p:nvPr/>
        </p:nvSpPr>
        <p:spPr bwMode="auto">
          <a:xfrm>
            <a:off x="4572000" y="2205038"/>
            <a:ext cx="2232025" cy="1223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2522" name="Line 10"/>
          <p:cNvSpPr>
            <a:spLocks noChangeShapeType="1"/>
          </p:cNvSpPr>
          <p:nvPr/>
        </p:nvSpPr>
        <p:spPr bwMode="auto">
          <a:xfrm>
            <a:off x="1979613" y="4005263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2523" name="Text Box 11"/>
          <p:cNvSpPr txBox="1">
            <a:spLocks noChangeArrowheads="1"/>
          </p:cNvSpPr>
          <p:nvPr/>
        </p:nvSpPr>
        <p:spPr bwMode="auto">
          <a:xfrm>
            <a:off x="323850" y="4365625"/>
            <a:ext cx="3384550" cy="5476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aktivační poměr a</a:t>
            </a:r>
          </a:p>
        </p:txBody>
      </p:sp>
      <p:sp>
        <p:nvSpPr>
          <p:cNvPr id="192524" name="Line 12"/>
          <p:cNvSpPr>
            <a:spLocks noChangeShapeType="1"/>
          </p:cNvSpPr>
          <p:nvPr/>
        </p:nvSpPr>
        <p:spPr bwMode="auto">
          <a:xfrm>
            <a:off x="6732588" y="4005263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2525" name="Text Box 13"/>
          <p:cNvSpPr txBox="1">
            <a:spLocks noChangeArrowheads="1"/>
          </p:cNvSpPr>
          <p:nvPr/>
        </p:nvSpPr>
        <p:spPr bwMode="auto">
          <a:xfrm>
            <a:off x="5076825" y="4365625"/>
            <a:ext cx="3384550" cy="5476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výplatní poměr v</a:t>
            </a:r>
          </a:p>
        </p:txBody>
      </p:sp>
      <p:graphicFrame>
        <p:nvGraphicFramePr>
          <p:cNvPr id="192528" name="Object 16"/>
          <p:cNvGraphicFramePr>
            <a:graphicFrameLocks noChangeAspect="1"/>
          </p:cNvGraphicFramePr>
          <p:nvPr/>
        </p:nvGraphicFramePr>
        <p:xfrm>
          <a:off x="5867400" y="5157788"/>
          <a:ext cx="1665288" cy="1147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571320" imgH="393480" progId="Equation.3">
                  <p:embed/>
                </p:oleObj>
              </mc:Choice>
              <mc:Fallback>
                <p:oleObj name="Rovnice" r:id="rId4" imgW="571320" imgH="393480" progId="Equation.3">
                  <p:embed/>
                  <p:pic>
                    <p:nvPicPr>
                      <p:cNvPr id="19252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157788"/>
                        <a:ext cx="1665288" cy="1147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9711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2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92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92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92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2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92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92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92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92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2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2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92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2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2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92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7" grpId="0" animBg="1"/>
      <p:bldP spid="192519" grpId="0" animBg="1"/>
      <p:bldP spid="192520" grpId="0" animBg="1"/>
      <p:bldP spid="192523" grpId="0" animBg="1"/>
      <p:bldP spid="1925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9" name="Text Box 5"/>
          <p:cNvSpPr txBox="1">
            <a:spLocks noChangeArrowheads="1"/>
          </p:cNvSpPr>
          <p:nvPr/>
        </p:nvSpPr>
        <p:spPr bwMode="auto">
          <a:xfrm>
            <a:off x="395288" y="549275"/>
            <a:ext cx="59039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ROE = výnos z vlastního jmění</a:t>
            </a:r>
          </a:p>
        </p:txBody>
      </p:sp>
      <p:sp>
        <p:nvSpPr>
          <p:cNvPr id="195590" name="Text Box 6"/>
          <p:cNvSpPr txBox="1">
            <a:spLocks noChangeArrowheads="1"/>
          </p:cNvSpPr>
          <p:nvPr/>
        </p:nvSpPr>
        <p:spPr bwMode="auto">
          <a:xfrm>
            <a:off x="395288" y="1268413"/>
            <a:ext cx="8424862" cy="372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Příklad:</a:t>
            </a:r>
          </a:p>
          <a:p>
            <a:pPr>
              <a:spcBef>
                <a:spcPct val="50000"/>
              </a:spcBef>
            </a:pPr>
            <a:r>
              <a:rPr lang="cs-CZ" altLang="cs-CZ" sz="2800"/>
              <a:t>Určete míru tržní kapitalizace r pro firmu DEZA, a. s., když víte, že současná cena akcie je 2140 Kč. Akcionáři očekávají stejnou dividendu jako v předcházejících letech (200 Kč). Firma obvykle reinvestuje 55% svých výnosů. Za posledních 5 let měla firma průměrný výnos 15% (měřeno k vlastnímu jmění firmy).</a:t>
            </a:r>
          </a:p>
        </p:txBody>
      </p:sp>
      <p:sp>
        <p:nvSpPr>
          <p:cNvPr id="195591" name="Text Box 7"/>
          <p:cNvSpPr txBox="1">
            <a:spLocks noChangeArrowheads="1"/>
          </p:cNvSpPr>
          <p:nvPr/>
        </p:nvSpPr>
        <p:spPr bwMode="auto">
          <a:xfrm>
            <a:off x="468313" y="5229225"/>
            <a:ext cx="5903912" cy="16160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Předpoklady:</a:t>
            </a:r>
          </a:p>
          <a:p>
            <a:pPr>
              <a:spcBef>
                <a:spcPct val="50000"/>
              </a:spcBef>
            </a:pPr>
            <a:r>
              <a:rPr lang="cs-CZ" altLang="cs-CZ" sz="2800"/>
              <a:t>ROE a aktivační poměr se nezmění!</a:t>
            </a:r>
          </a:p>
        </p:txBody>
      </p:sp>
    </p:spTree>
    <p:extLst>
      <p:ext uri="{BB962C8B-B14F-4D97-AF65-F5344CB8AC3E}">
        <p14:creationId xmlns:p14="http://schemas.microsoft.com/office/powerpoint/2010/main" val="289413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5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5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5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5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5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5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90" grpId="0"/>
      <p:bldP spid="19559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Výpočet růstu dividend g:</a:t>
            </a:r>
          </a:p>
        </p:txBody>
      </p:sp>
      <p:graphicFrame>
        <p:nvGraphicFramePr>
          <p:cNvPr id="197669" name="Object 37"/>
          <p:cNvGraphicFramePr>
            <a:graphicFrameLocks noGrp="1" noChangeAspect="1"/>
          </p:cNvGraphicFramePr>
          <p:nvPr>
            <p:ph idx="1"/>
          </p:nvPr>
        </p:nvGraphicFramePr>
        <p:xfrm>
          <a:off x="2627313" y="476250"/>
          <a:ext cx="3887787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761760" imgH="203040" progId="Equation.3">
                  <p:embed/>
                </p:oleObj>
              </mc:Choice>
              <mc:Fallback>
                <p:oleObj name="Rovnice" r:id="rId2" imgW="761760" imgH="203040" progId="Equation.3">
                  <p:embed/>
                  <p:pic>
                    <p:nvPicPr>
                      <p:cNvPr id="197669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476250"/>
                        <a:ext cx="3887787" cy="1036638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7637" name="Text Box 5"/>
          <p:cNvSpPr txBox="1">
            <a:spLocks noChangeArrowheads="1"/>
          </p:cNvSpPr>
          <p:nvPr/>
        </p:nvSpPr>
        <p:spPr bwMode="auto">
          <a:xfrm>
            <a:off x="468313" y="1773238"/>
            <a:ext cx="3384550" cy="9747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Firma vydělá 15% z vlastního jmění</a:t>
            </a:r>
          </a:p>
        </p:txBody>
      </p:sp>
      <p:sp>
        <p:nvSpPr>
          <p:cNvPr id="197638" name="Line 6"/>
          <p:cNvSpPr>
            <a:spLocks noChangeShapeType="1"/>
          </p:cNvSpPr>
          <p:nvPr/>
        </p:nvSpPr>
        <p:spPr bwMode="auto">
          <a:xfrm>
            <a:off x="3852863" y="2278063"/>
            <a:ext cx="7921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7639" name="Text Box 7"/>
          <p:cNvSpPr txBox="1">
            <a:spLocks noChangeArrowheads="1"/>
          </p:cNvSpPr>
          <p:nvPr/>
        </p:nvSpPr>
        <p:spPr bwMode="auto">
          <a:xfrm>
            <a:off x="4645025" y="1990725"/>
            <a:ext cx="3887788" cy="5476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z toho 55% reinvestuje</a:t>
            </a:r>
          </a:p>
        </p:txBody>
      </p:sp>
      <p:sp>
        <p:nvSpPr>
          <p:cNvPr id="197640" name="Text Box 8"/>
          <p:cNvSpPr txBox="1">
            <a:spLocks noChangeArrowheads="1"/>
          </p:cNvSpPr>
          <p:nvPr/>
        </p:nvSpPr>
        <p:spPr bwMode="auto">
          <a:xfrm>
            <a:off x="541338" y="3286125"/>
            <a:ext cx="7848600" cy="5476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vlastní jmění se zvýší o 0,15 x 0,55 = 8,25%</a:t>
            </a:r>
          </a:p>
        </p:txBody>
      </p:sp>
      <p:sp>
        <p:nvSpPr>
          <p:cNvPr id="197641" name="Text Box 9"/>
          <p:cNvSpPr txBox="1">
            <a:spLocks noChangeArrowheads="1"/>
          </p:cNvSpPr>
          <p:nvPr/>
        </p:nvSpPr>
        <p:spPr bwMode="auto">
          <a:xfrm>
            <a:off x="541338" y="4222750"/>
            <a:ext cx="7921625" cy="9747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protože výnos z vlastního jmění je konstantní, zvýší se celkový výnos o 8,25%</a:t>
            </a:r>
          </a:p>
        </p:txBody>
      </p:sp>
      <p:sp>
        <p:nvSpPr>
          <p:cNvPr id="197642" name="Text Box 10"/>
          <p:cNvSpPr txBox="1">
            <a:spLocks noChangeArrowheads="1"/>
          </p:cNvSpPr>
          <p:nvPr/>
        </p:nvSpPr>
        <p:spPr bwMode="auto">
          <a:xfrm>
            <a:off x="541338" y="5518150"/>
            <a:ext cx="7848600" cy="9747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protože výplatní poměr je také konstantní, zvýší se vyplacená dividenda také o 8,25%</a:t>
            </a:r>
          </a:p>
        </p:txBody>
      </p:sp>
      <p:sp>
        <p:nvSpPr>
          <p:cNvPr id="197643" name="Line 11"/>
          <p:cNvSpPr>
            <a:spLocks noChangeShapeType="1"/>
          </p:cNvSpPr>
          <p:nvPr/>
        </p:nvSpPr>
        <p:spPr bwMode="auto">
          <a:xfrm>
            <a:off x="8532813" y="2278063"/>
            <a:ext cx="4333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7644" name="Line 12"/>
          <p:cNvSpPr>
            <a:spLocks noChangeShapeType="1"/>
          </p:cNvSpPr>
          <p:nvPr/>
        </p:nvSpPr>
        <p:spPr bwMode="auto">
          <a:xfrm>
            <a:off x="8966200" y="2278063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7645" name="Line 13"/>
          <p:cNvSpPr>
            <a:spLocks noChangeShapeType="1"/>
          </p:cNvSpPr>
          <p:nvPr/>
        </p:nvSpPr>
        <p:spPr bwMode="auto">
          <a:xfrm flipH="1">
            <a:off x="73025" y="2925763"/>
            <a:ext cx="8893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7646" name="Line 14"/>
          <p:cNvSpPr>
            <a:spLocks noChangeShapeType="1"/>
          </p:cNvSpPr>
          <p:nvPr/>
        </p:nvSpPr>
        <p:spPr bwMode="auto">
          <a:xfrm>
            <a:off x="73025" y="2925763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7647" name="Line 15"/>
          <p:cNvSpPr>
            <a:spLocks noChangeShapeType="1"/>
          </p:cNvSpPr>
          <p:nvPr/>
        </p:nvSpPr>
        <p:spPr bwMode="auto">
          <a:xfrm>
            <a:off x="73025" y="3573463"/>
            <a:ext cx="468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7658" name="Line 26"/>
          <p:cNvSpPr>
            <a:spLocks noChangeShapeType="1"/>
          </p:cNvSpPr>
          <p:nvPr/>
        </p:nvSpPr>
        <p:spPr bwMode="auto">
          <a:xfrm>
            <a:off x="8389938" y="3430588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7659" name="Line 27"/>
          <p:cNvSpPr>
            <a:spLocks noChangeShapeType="1"/>
          </p:cNvSpPr>
          <p:nvPr/>
        </p:nvSpPr>
        <p:spPr bwMode="auto">
          <a:xfrm>
            <a:off x="8966200" y="3430588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7660" name="Line 28"/>
          <p:cNvSpPr>
            <a:spLocks noChangeShapeType="1"/>
          </p:cNvSpPr>
          <p:nvPr/>
        </p:nvSpPr>
        <p:spPr bwMode="auto">
          <a:xfrm flipH="1">
            <a:off x="73025" y="4078288"/>
            <a:ext cx="8893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7661" name="Line 29"/>
          <p:cNvSpPr>
            <a:spLocks noChangeShapeType="1"/>
          </p:cNvSpPr>
          <p:nvPr/>
        </p:nvSpPr>
        <p:spPr bwMode="auto">
          <a:xfrm>
            <a:off x="73025" y="4078288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7662" name="Line 30"/>
          <p:cNvSpPr>
            <a:spLocks noChangeShapeType="1"/>
          </p:cNvSpPr>
          <p:nvPr/>
        </p:nvSpPr>
        <p:spPr bwMode="auto">
          <a:xfrm>
            <a:off x="73025" y="4725988"/>
            <a:ext cx="468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7664" name="Line 32"/>
          <p:cNvSpPr>
            <a:spLocks noChangeShapeType="1"/>
          </p:cNvSpPr>
          <p:nvPr/>
        </p:nvSpPr>
        <p:spPr bwMode="auto">
          <a:xfrm>
            <a:off x="8461375" y="4725988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7665" name="Line 33"/>
          <p:cNvSpPr>
            <a:spLocks noChangeShapeType="1"/>
          </p:cNvSpPr>
          <p:nvPr/>
        </p:nvSpPr>
        <p:spPr bwMode="auto">
          <a:xfrm>
            <a:off x="8966200" y="4725988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7666" name="Line 34"/>
          <p:cNvSpPr>
            <a:spLocks noChangeShapeType="1"/>
          </p:cNvSpPr>
          <p:nvPr/>
        </p:nvSpPr>
        <p:spPr bwMode="auto">
          <a:xfrm flipH="1">
            <a:off x="73025" y="5373688"/>
            <a:ext cx="8893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7667" name="Line 35"/>
          <p:cNvSpPr>
            <a:spLocks noChangeShapeType="1"/>
          </p:cNvSpPr>
          <p:nvPr/>
        </p:nvSpPr>
        <p:spPr bwMode="auto">
          <a:xfrm>
            <a:off x="73025" y="5373688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7668" name="Line 36"/>
          <p:cNvSpPr>
            <a:spLocks noChangeShapeType="1"/>
          </p:cNvSpPr>
          <p:nvPr/>
        </p:nvSpPr>
        <p:spPr bwMode="auto">
          <a:xfrm>
            <a:off x="73025" y="6021388"/>
            <a:ext cx="468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409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7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7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7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97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97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7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97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97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7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97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7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9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9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19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9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9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97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9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19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19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19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9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97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97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97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770" decel="100000"/>
                                        <p:tgtEl>
                                          <p:spTgt spid="1976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770" decel="100000"/>
                                        <p:tgtEl>
                                          <p:spTgt spid="1976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76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9" dur="770" fill="hold"/>
                                        <p:tgtEl>
                                          <p:spTgt spid="19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1" dur="770" fill="hold"/>
                                        <p:tgtEl>
                                          <p:spTgt spid="19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7" grpId="0" animBg="1"/>
      <p:bldP spid="197639" grpId="0" animBg="1"/>
      <p:bldP spid="197640" grpId="0" animBg="1"/>
      <p:bldP spid="197641" grpId="0" animBg="1"/>
      <p:bldP spid="19764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59" name="Text Box 55"/>
          <p:cNvSpPr txBox="1">
            <a:spLocks noChangeArrowheads="1"/>
          </p:cNvSpPr>
          <p:nvPr/>
        </p:nvSpPr>
        <p:spPr bwMode="auto">
          <a:xfrm>
            <a:off x="4572000" y="2060575"/>
            <a:ext cx="3603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200708" name="Text Box 4"/>
          <p:cNvSpPr txBox="1">
            <a:spLocks noChangeArrowheads="1"/>
          </p:cNvSpPr>
          <p:nvPr/>
        </p:nvSpPr>
        <p:spPr bwMode="auto">
          <a:xfrm>
            <a:off x="395288" y="188913"/>
            <a:ext cx="8353425" cy="1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Vlastní jmění firmy DEZA je např. 100 mil. Kč</a:t>
            </a:r>
          </a:p>
          <a:p>
            <a:pPr>
              <a:spcBef>
                <a:spcPct val="50000"/>
              </a:spcBef>
            </a:pPr>
            <a:r>
              <a:rPr lang="cs-CZ" altLang="cs-CZ" sz="2800"/>
              <a:t>ROE = 15%, a = 55%</a:t>
            </a:r>
          </a:p>
        </p:txBody>
      </p:sp>
      <p:graphicFrame>
        <p:nvGraphicFramePr>
          <p:cNvPr id="200751" name="Group 47"/>
          <p:cNvGraphicFramePr>
            <a:graphicFrameLocks noGrp="1"/>
          </p:cNvGraphicFramePr>
          <p:nvPr/>
        </p:nvGraphicFramePr>
        <p:xfrm>
          <a:off x="287338" y="1557338"/>
          <a:ext cx="8569325" cy="2081280"/>
        </p:xfrm>
        <a:graphic>
          <a:graphicData uri="http://schemas.openxmlformats.org/drawingml/2006/table">
            <a:tbl>
              <a:tblPr/>
              <a:tblGrid>
                <a:gridCol w="935037">
                  <a:extLst>
                    <a:ext uri="{9D8B030D-6E8A-4147-A177-3AD203B41FA5}">
                      <a16:colId xmlns:a16="http://schemas.microsoft.com/office/drawing/2014/main" val="56319617"/>
                    </a:ext>
                  </a:extLst>
                </a:gridCol>
                <a:gridCol w="2808288">
                  <a:extLst>
                    <a:ext uri="{9D8B030D-6E8A-4147-A177-3AD203B41FA5}">
                      <a16:colId xmlns:a16="http://schemas.microsoft.com/office/drawing/2014/main" val="989264990"/>
                    </a:ext>
                  </a:extLst>
                </a:gridCol>
                <a:gridCol w="1398587">
                  <a:extLst>
                    <a:ext uri="{9D8B030D-6E8A-4147-A177-3AD203B41FA5}">
                      <a16:colId xmlns:a16="http://schemas.microsoft.com/office/drawing/2014/main" val="2580453984"/>
                    </a:ext>
                  </a:extLst>
                </a:gridCol>
                <a:gridCol w="1712913">
                  <a:extLst>
                    <a:ext uri="{9D8B030D-6E8A-4147-A177-3AD203B41FA5}">
                      <a16:colId xmlns:a16="http://schemas.microsoft.com/office/drawing/2014/main" val="432251699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3041836652"/>
                    </a:ext>
                  </a:extLst>
                </a:gridCol>
              </a:tblGrid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rok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vlastní jmění 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ROE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aktivace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dividenda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93742"/>
                  </a:ext>
                </a:extLst>
              </a:tr>
              <a:tr h="433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6825463"/>
                  </a:ext>
                </a:extLst>
              </a:tr>
              <a:tr h="488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7744996"/>
                  </a:ext>
                </a:extLst>
              </a:tr>
              <a:tr h="474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0545373"/>
                  </a:ext>
                </a:extLst>
              </a:tr>
            </a:tbl>
          </a:graphicData>
        </a:graphic>
      </p:graphicFrame>
      <p:sp>
        <p:nvSpPr>
          <p:cNvPr id="200752" name="Text Box 48"/>
          <p:cNvSpPr txBox="1">
            <a:spLocks noChangeArrowheads="1"/>
          </p:cNvSpPr>
          <p:nvPr/>
        </p:nvSpPr>
        <p:spPr bwMode="auto">
          <a:xfrm>
            <a:off x="4356100" y="2060575"/>
            <a:ext cx="86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15</a:t>
            </a:r>
          </a:p>
        </p:txBody>
      </p:sp>
      <p:sp>
        <p:nvSpPr>
          <p:cNvPr id="200753" name="Text Box 49"/>
          <p:cNvSpPr txBox="1">
            <a:spLocks noChangeArrowheads="1"/>
          </p:cNvSpPr>
          <p:nvPr/>
        </p:nvSpPr>
        <p:spPr bwMode="auto">
          <a:xfrm>
            <a:off x="4140200" y="4221163"/>
            <a:ext cx="28082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100 x 0,15 = 15</a:t>
            </a:r>
          </a:p>
        </p:txBody>
      </p:sp>
      <p:sp>
        <p:nvSpPr>
          <p:cNvPr id="200754" name="Line 50"/>
          <p:cNvSpPr>
            <a:spLocks noChangeShapeType="1"/>
          </p:cNvSpPr>
          <p:nvPr/>
        </p:nvSpPr>
        <p:spPr bwMode="auto">
          <a:xfrm>
            <a:off x="2627313" y="2492375"/>
            <a:ext cx="1657350" cy="18732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00755" name="Line 51"/>
          <p:cNvSpPr>
            <a:spLocks noChangeShapeType="1"/>
          </p:cNvSpPr>
          <p:nvPr/>
        </p:nvSpPr>
        <p:spPr bwMode="auto">
          <a:xfrm>
            <a:off x="2124075" y="1268413"/>
            <a:ext cx="3311525" cy="30241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00756" name="Line 52"/>
          <p:cNvSpPr>
            <a:spLocks noChangeShapeType="1"/>
          </p:cNvSpPr>
          <p:nvPr/>
        </p:nvSpPr>
        <p:spPr bwMode="auto">
          <a:xfrm flipH="1" flipV="1">
            <a:off x="4572000" y="2492375"/>
            <a:ext cx="1800225" cy="1800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00757" name="Text Box 53"/>
          <p:cNvSpPr txBox="1">
            <a:spLocks noChangeArrowheads="1"/>
          </p:cNvSpPr>
          <p:nvPr/>
        </p:nvSpPr>
        <p:spPr bwMode="auto">
          <a:xfrm>
            <a:off x="5795963" y="2060575"/>
            <a:ext cx="10810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8,25</a:t>
            </a:r>
          </a:p>
        </p:txBody>
      </p:sp>
      <p:sp>
        <p:nvSpPr>
          <p:cNvPr id="200758" name="Text Box 54"/>
          <p:cNvSpPr txBox="1">
            <a:spLocks noChangeArrowheads="1"/>
          </p:cNvSpPr>
          <p:nvPr/>
        </p:nvSpPr>
        <p:spPr bwMode="auto">
          <a:xfrm>
            <a:off x="5867400" y="4797425"/>
            <a:ext cx="28082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15 x 0,55 = 8,25</a:t>
            </a:r>
          </a:p>
        </p:txBody>
      </p:sp>
      <p:sp>
        <p:nvSpPr>
          <p:cNvPr id="200760" name="Text Box 56"/>
          <p:cNvSpPr txBox="1">
            <a:spLocks noChangeArrowheads="1"/>
          </p:cNvSpPr>
          <p:nvPr/>
        </p:nvSpPr>
        <p:spPr bwMode="auto">
          <a:xfrm>
            <a:off x="6084888" y="2060575"/>
            <a:ext cx="3603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200761" name="Line 57"/>
          <p:cNvSpPr>
            <a:spLocks noChangeShapeType="1"/>
          </p:cNvSpPr>
          <p:nvPr/>
        </p:nvSpPr>
        <p:spPr bwMode="auto">
          <a:xfrm>
            <a:off x="4572000" y="2492375"/>
            <a:ext cx="1368425" cy="23764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00762" name="Line 58"/>
          <p:cNvSpPr>
            <a:spLocks noChangeShapeType="1"/>
          </p:cNvSpPr>
          <p:nvPr/>
        </p:nvSpPr>
        <p:spPr bwMode="auto">
          <a:xfrm>
            <a:off x="3635375" y="1268413"/>
            <a:ext cx="3457575" cy="35290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00763" name="Line 59"/>
          <p:cNvSpPr>
            <a:spLocks noChangeShapeType="1"/>
          </p:cNvSpPr>
          <p:nvPr/>
        </p:nvSpPr>
        <p:spPr bwMode="auto">
          <a:xfrm flipH="1" flipV="1">
            <a:off x="6516688" y="2565400"/>
            <a:ext cx="1727200" cy="23034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00764" name="Text Box 60"/>
          <p:cNvSpPr txBox="1">
            <a:spLocks noChangeArrowheads="1"/>
          </p:cNvSpPr>
          <p:nvPr/>
        </p:nvSpPr>
        <p:spPr bwMode="auto">
          <a:xfrm>
            <a:off x="7812088" y="2060575"/>
            <a:ext cx="3603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200765" name="Text Box 61"/>
          <p:cNvSpPr txBox="1">
            <a:spLocks noChangeArrowheads="1"/>
          </p:cNvSpPr>
          <p:nvPr/>
        </p:nvSpPr>
        <p:spPr bwMode="auto">
          <a:xfrm>
            <a:off x="4572000" y="3716338"/>
            <a:ext cx="28082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15 – 8,25 = 6,75</a:t>
            </a:r>
          </a:p>
        </p:txBody>
      </p:sp>
      <p:sp>
        <p:nvSpPr>
          <p:cNvPr id="200766" name="Line 62"/>
          <p:cNvSpPr>
            <a:spLocks noChangeShapeType="1"/>
          </p:cNvSpPr>
          <p:nvPr/>
        </p:nvSpPr>
        <p:spPr bwMode="auto">
          <a:xfrm>
            <a:off x="4572000" y="2492375"/>
            <a:ext cx="431800" cy="12969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00767" name="Line 63"/>
          <p:cNvSpPr>
            <a:spLocks noChangeShapeType="1"/>
          </p:cNvSpPr>
          <p:nvPr/>
        </p:nvSpPr>
        <p:spPr bwMode="auto">
          <a:xfrm flipH="1">
            <a:off x="5940425" y="2492375"/>
            <a:ext cx="144463" cy="12969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00768" name="Line 64"/>
          <p:cNvSpPr>
            <a:spLocks noChangeShapeType="1"/>
          </p:cNvSpPr>
          <p:nvPr/>
        </p:nvSpPr>
        <p:spPr bwMode="auto">
          <a:xfrm flipV="1">
            <a:off x="7019925" y="2492375"/>
            <a:ext cx="865188" cy="12969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00769" name="Text Box 65"/>
          <p:cNvSpPr txBox="1">
            <a:spLocks noChangeArrowheads="1"/>
          </p:cNvSpPr>
          <p:nvPr/>
        </p:nvSpPr>
        <p:spPr bwMode="auto">
          <a:xfrm>
            <a:off x="7596188" y="2060575"/>
            <a:ext cx="11525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6,75</a:t>
            </a:r>
          </a:p>
        </p:txBody>
      </p:sp>
      <p:sp>
        <p:nvSpPr>
          <p:cNvPr id="200770" name="Text Box 66"/>
          <p:cNvSpPr txBox="1">
            <a:spLocks noChangeArrowheads="1"/>
          </p:cNvSpPr>
          <p:nvPr/>
        </p:nvSpPr>
        <p:spPr bwMode="auto">
          <a:xfrm>
            <a:off x="2268538" y="2565400"/>
            <a:ext cx="3603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200771" name="Text Box 67"/>
          <p:cNvSpPr txBox="1">
            <a:spLocks noChangeArrowheads="1"/>
          </p:cNvSpPr>
          <p:nvPr/>
        </p:nvSpPr>
        <p:spPr bwMode="auto">
          <a:xfrm>
            <a:off x="539750" y="4149725"/>
            <a:ext cx="37449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100 + 8,25 = 108,25</a:t>
            </a:r>
          </a:p>
        </p:txBody>
      </p:sp>
      <p:sp>
        <p:nvSpPr>
          <p:cNvPr id="200773" name="Line 69"/>
          <p:cNvSpPr>
            <a:spLocks noChangeShapeType="1"/>
          </p:cNvSpPr>
          <p:nvPr/>
        </p:nvSpPr>
        <p:spPr bwMode="auto">
          <a:xfrm flipH="1">
            <a:off x="1116013" y="2492375"/>
            <a:ext cx="1439862" cy="17287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00774" name="Line 70"/>
          <p:cNvSpPr>
            <a:spLocks noChangeShapeType="1"/>
          </p:cNvSpPr>
          <p:nvPr/>
        </p:nvSpPr>
        <p:spPr bwMode="auto">
          <a:xfrm flipH="1">
            <a:off x="2195513" y="2492375"/>
            <a:ext cx="3960812" cy="17287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00775" name="Line 71"/>
          <p:cNvSpPr>
            <a:spLocks noChangeShapeType="1"/>
          </p:cNvSpPr>
          <p:nvPr/>
        </p:nvSpPr>
        <p:spPr bwMode="auto">
          <a:xfrm flipH="1" flipV="1">
            <a:off x="2771775" y="3068638"/>
            <a:ext cx="792163" cy="1152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00776" name="Text Box 72"/>
          <p:cNvSpPr txBox="1">
            <a:spLocks noChangeArrowheads="1"/>
          </p:cNvSpPr>
          <p:nvPr/>
        </p:nvSpPr>
        <p:spPr bwMode="auto">
          <a:xfrm>
            <a:off x="1979613" y="2636838"/>
            <a:ext cx="1944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108,25</a:t>
            </a:r>
          </a:p>
        </p:txBody>
      </p:sp>
    </p:spTree>
    <p:extLst>
      <p:ext uri="{BB962C8B-B14F-4D97-AF65-F5344CB8AC3E}">
        <p14:creationId xmlns:p14="http://schemas.microsoft.com/office/powerpoint/2010/main" val="4087458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0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0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0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00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0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0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0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3000"/>
                                        <p:tgtEl>
                                          <p:spTgt spid="20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0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0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0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0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0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00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00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0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0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0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3000"/>
                                        <p:tgtEl>
                                          <p:spTgt spid="200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0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0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0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0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00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200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200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0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00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00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3000"/>
                                        <p:tgtEl>
                                          <p:spTgt spid="200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0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00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00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00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00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00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20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20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00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00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00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3000"/>
                                        <p:tgtEl>
                                          <p:spTgt spid="200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4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00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00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20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59" grpId="0"/>
      <p:bldP spid="200752" grpId="0"/>
      <p:bldP spid="200753" grpId="0"/>
      <p:bldP spid="200753" grpId="1"/>
      <p:bldP spid="200757" grpId="0"/>
      <p:bldP spid="200758" grpId="0"/>
      <p:bldP spid="200758" grpId="1"/>
      <p:bldP spid="200760" grpId="0"/>
      <p:bldP spid="200764" grpId="0"/>
      <p:bldP spid="200765" grpId="0"/>
      <p:bldP spid="200765" grpId="1"/>
      <p:bldP spid="200769" grpId="0"/>
      <p:bldP spid="200770" grpId="0"/>
      <p:bldP spid="200771" grpId="0"/>
      <p:bldP spid="20077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1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353425" cy="1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Vlastní jmění firmy DEZA je např. 100 mil. Kč</a:t>
            </a:r>
          </a:p>
          <a:p>
            <a:pPr>
              <a:spcBef>
                <a:spcPct val="50000"/>
              </a:spcBef>
            </a:pPr>
            <a:r>
              <a:rPr lang="cs-CZ" altLang="cs-CZ" sz="2800"/>
              <a:t>ROE = 15%, a = 55%</a:t>
            </a:r>
          </a:p>
        </p:txBody>
      </p:sp>
      <p:graphicFrame>
        <p:nvGraphicFramePr>
          <p:cNvPr id="201732" name="Group 4"/>
          <p:cNvGraphicFramePr>
            <a:graphicFrameLocks noGrp="1"/>
          </p:cNvGraphicFramePr>
          <p:nvPr/>
        </p:nvGraphicFramePr>
        <p:xfrm>
          <a:off x="287338" y="1557338"/>
          <a:ext cx="8569325" cy="2081280"/>
        </p:xfrm>
        <a:graphic>
          <a:graphicData uri="http://schemas.openxmlformats.org/drawingml/2006/table">
            <a:tbl>
              <a:tblPr/>
              <a:tblGrid>
                <a:gridCol w="935037">
                  <a:extLst>
                    <a:ext uri="{9D8B030D-6E8A-4147-A177-3AD203B41FA5}">
                      <a16:colId xmlns:a16="http://schemas.microsoft.com/office/drawing/2014/main" val="1047592998"/>
                    </a:ext>
                  </a:extLst>
                </a:gridCol>
                <a:gridCol w="2808288">
                  <a:extLst>
                    <a:ext uri="{9D8B030D-6E8A-4147-A177-3AD203B41FA5}">
                      <a16:colId xmlns:a16="http://schemas.microsoft.com/office/drawing/2014/main" val="4093773198"/>
                    </a:ext>
                  </a:extLst>
                </a:gridCol>
                <a:gridCol w="1398587">
                  <a:extLst>
                    <a:ext uri="{9D8B030D-6E8A-4147-A177-3AD203B41FA5}">
                      <a16:colId xmlns:a16="http://schemas.microsoft.com/office/drawing/2014/main" val="1696183836"/>
                    </a:ext>
                  </a:extLst>
                </a:gridCol>
                <a:gridCol w="1712913">
                  <a:extLst>
                    <a:ext uri="{9D8B030D-6E8A-4147-A177-3AD203B41FA5}">
                      <a16:colId xmlns:a16="http://schemas.microsoft.com/office/drawing/2014/main" val="26117914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3672036896"/>
                    </a:ext>
                  </a:extLst>
                </a:gridCol>
              </a:tblGrid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rok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vlastní jmění 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ROE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aktivace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dividenda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0310258"/>
                  </a:ext>
                </a:extLst>
              </a:tr>
              <a:tr h="433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8,25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6,75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6713726"/>
                  </a:ext>
                </a:extLst>
              </a:tr>
              <a:tr h="488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108,25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6776536"/>
                  </a:ext>
                </a:extLst>
              </a:tr>
              <a:tr h="474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3364278"/>
                  </a:ext>
                </a:extLst>
              </a:tr>
            </a:tbl>
          </a:graphicData>
        </a:graphic>
      </p:graphicFrame>
      <p:sp>
        <p:nvSpPr>
          <p:cNvPr id="201771" name="Text Box 43"/>
          <p:cNvSpPr txBox="1">
            <a:spLocks noChangeArrowheads="1"/>
          </p:cNvSpPr>
          <p:nvPr/>
        </p:nvSpPr>
        <p:spPr bwMode="auto">
          <a:xfrm>
            <a:off x="4572000" y="2565400"/>
            <a:ext cx="3603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201786" name="Text Box 58"/>
          <p:cNvSpPr txBox="1">
            <a:spLocks noChangeArrowheads="1"/>
          </p:cNvSpPr>
          <p:nvPr/>
        </p:nvSpPr>
        <p:spPr bwMode="auto">
          <a:xfrm>
            <a:off x="179388" y="4149725"/>
            <a:ext cx="4392612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108,25 x 0,15 = 16,2375</a:t>
            </a:r>
          </a:p>
          <a:p>
            <a:pPr>
              <a:spcBef>
                <a:spcPct val="50000"/>
              </a:spcBef>
            </a:pPr>
            <a:r>
              <a:rPr lang="cs-CZ" altLang="cs-CZ" sz="2800"/>
              <a:t>16,2375 x 0,55 = 8,93</a:t>
            </a:r>
          </a:p>
          <a:p>
            <a:pPr>
              <a:spcBef>
                <a:spcPct val="50000"/>
              </a:spcBef>
            </a:pPr>
            <a:r>
              <a:rPr lang="cs-CZ" altLang="cs-CZ" sz="2800"/>
              <a:t>16,2375 – 8,93 = 7,3</a:t>
            </a:r>
          </a:p>
        </p:txBody>
      </p:sp>
      <p:sp>
        <p:nvSpPr>
          <p:cNvPr id="201787" name="Text Box 59"/>
          <p:cNvSpPr txBox="1">
            <a:spLocks noChangeArrowheads="1"/>
          </p:cNvSpPr>
          <p:nvPr/>
        </p:nvSpPr>
        <p:spPr bwMode="auto">
          <a:xfrm>
            <a:off x="6084888" y="2565400"/>
            <a:ext cx="3603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201788" name="Text Box 60"/>
          <p:cNvSpPr txBox="1">
            <a:spLocks noChangeArrowheads="1"/>
          </p:cNvSpPr>
          <p:nvPr/>
        </p:nvSpPr>
        <p:spPr bwMode="auto">
          <a:xfrm>
            <a:off x="7885113" y="2565400"/>
            <a:ext cx="3603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201789" name="Text Box 61"/>
          <p:cNvSpPr txBox="1">
            <a:spLocks noChangeArrowheads="1"/>
          </p:cNvSpPr>
          <p:nvPr/>
        </p:nvSpPr>
        <p:spPr bwMode="auto">
          <a:xfrm>
            <a:off x="2339975" y="3138488"/>
            <a:ext cx="3603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201790" name="Text Box 62"/>
          <p:cNvSpPr txBox="1">
            <a:spLocks noChangeArrowheads="1"/>
          </p:cNvSpPr>
          <p:nvPr/>
        </p:nvSpPr>
        <p:spPr bwMode="auto">
          <a:xfrm>
            <a:off x="4572000" y="3138488"/>
            <a:ext cx="3603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201791" name="Text Box 63"/>
          <p:cNvSpPr txBox="1">
            <a:spLocks noChangeArrowheads="1"/>
          </p:cNvSpPr>
          <p:nvPr/>
        </p:nvSpPr>
        <p:spPr bwMode="auto">
          <a:xfrm>
            <a:off x="6084888" y="3138488"/>
            <a:ext cx="36036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201792" name="Text Box 64"/>
          <p:cNvSpPr txBox="1">
            <a:spLocks noChangeArrowheads="1"/>
          </p:cNvSpPr>
          <p:nvPr/>
        </p:nvSpPr>
        <p:spPr bwMode="auto">
          <a:xfrm>
            <a:off x="7885113" y="3138488"/>
            <a:ext cx="36036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>
                <a:solidFill>
                  <a:srgbClr val="FFFF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4203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1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1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1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1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1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1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17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17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1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1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17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17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17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17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71" grpId="0" autoUpdateAnimBg="0"/>
      <p:bldP spid="201771" grpId="1"/>
      <p:bldP spid="201786" grpId="0" autoUpdateAnimBg="0"/>
      <p:bldP spid="201787" grpId="0" autoUpdateAnimBg="0"/>
      <p:bldP spid="201787" grpId="1"/>
      <p:bldP spid="201788" grpId="0" autoUpdateAnimBg="0"/>
      <p:bldP spid="201788" grpId="1"/>
      <p:bldP spid="201789" grpId="0" autoUpdateAnimBg="0"/>
      <p:bldP spid="201789" grpId="1"/>
      <p:bldP spid="201790" grpId="0" autoUpdateAnimBg="0"/>
      <p:bldP spid="201790" grpId="1"/>
      <p:bldP spid="201791" grpId="0" autoUpdateAnimBg="0"/>
      <p:bldP spid="201791" grpId="1"/>
      <p:bldP spid="201792" grpId="0" autoUpdateAnimBg="0"/>
      <p:bldP spid="20179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Text Box 2"/>
          <p:cNvSpPr txBox="1">
            <a:spLocks noChangeArrowheads="1"/>
          </p:cNvSpPr>
          <p:nvPr/>
        </p:nvSpPr>
        <p:spPr bwMode="auto">
          <a:xfrm>
            <a:off x="395288" y="188913"/>
            <a:ext cx="8353425" cy="1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Vlastní jmění firmy DEZA je např. 100 mil. Kč</a:t>
            </a:r>
          </a:p>
          <a:p>
            <a:pPr>
              <a:spcBef>
                <a:spcPct val="50000"/>
              </a:spcBef>
            </a:pPr>
            <a:r>
              <a:rPr lang="cs-CZ" altLang="cs-CZ" sz="2800"/>
              <a:t>ROE = 15%, a = 55%</a:t>
            </a:r>
          </a:p>
        </p:txBody>
      </p:sp>
      <p:graphicFrame>
        <p:nvGraphicFramePr>
          <p:cNvPr id="202755" name="Group 3"/>
          <p:cNvGraphicFramePr>
            <a:graphicFrameLocks noGrp="1"/>
          </p:cNvGraphicFramePr>
          <p:nvPr/>
        </p:nvGraphicFramePr>
        <p:xfrm>
          <a:off x="287338" y="1557338"/>
          <a:ext cx="8569325" cy="2081280"/>
        </p:xfrm>
        <a:graphic>
          <a:graphicData uri="http://schemas.openxmlformats.org/drawingml/2006/table">
            <a:tbl>
              <a:tblPr/>
              <a:tblGrid>
                <a:gridCol w="935037">
                  <a:extLst>
                    <a:ext uri="{9D8B030D-6E8A-4147-A177-3AD203B41FA5}">
                      <a16:colId xmlns:a16="http://schemas.microsoft.com/office/drawing/2014/main" val="2709266172"/>
                    </a:ext>
                  </a:extLst>
                </a:gridCol>
                <a:gridCol w="2808288">
                  <a:extLst>
                    <a:ext uri="{9D8B030D-6E8A-4147-A177-3AD203B41FA5}">
                      <a16:colId xmlns:a16="http://schemas.microsoft.com/office/drawing/2014/main" val="720190377"/>
                    </a:ext>
                  </a:extLst>
                </a:gridCol>
                <a:gridCol w="1398587">
                  <a:extLst>
                    <a:ext uri="{9D8B030D-6E8A-4147-A177-3AD203B41FA5}">
                      <a16:colId xmlns:a16="http://schemas.microsoft.com/office/drawing/2014/main" val="1996408154"/>
                    </a:ext>
                  </a:extLst>
                </a:gridCol>
                <a:gridCol w="1712913">
                  <a:extLst>
                    <a:ext uri="{9D8B030D-6E8A-4147-A177-3AD203B41FA5}">
                      <a16:colId xmlns:a16="http://schemas.microsoft.com/office/drawing/2014/main" val="2066289929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528461703"/>
                    </a:ext>
                  </a:extLst>
                </a:gridCol>
              </a:tblGrid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rok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vlastní jmění 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ROE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aktivace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dividenda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37784"/>
                  </a:ext>
                </a:extLst>
              </a:tr>
              <a:tr h="433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8,25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6,75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2424298"/>
                  </a:ext>
                </a:extLst>
              </a:tr>
              <a:tr h="488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108,25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16,24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8,93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7,30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716229"/>
                  </a:ext>
                </a:extLst>
              </a:tr>
              <a:tr h="474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117,18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17,58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9,67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7,91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8909117"/>
                  </a:ext>
                </a:extLst>
              </a:tr>
            </a:tbl>
          </a:graphicData>
        </a:graphic>
      </p:graphicFrame>
      <p:sp>
        <p:nvSpPr>
          <p:cNvPr id="202795" name="AutoShape 43"/>
          <p:cNvSpPr>
            <a:spLocks noChangeArrowheads="1"/>
          </p:cNvSpPr>
          <p:nvPr/>
        </p:nvSpPr>
        <p:spPr bwMode="auto">
          <a:xfrm>
            <a:off x="1331913" y="2276475"/>
            <a:ext cx="576262" cy="647700"/>
          </a:xfrm>
          <a:prstGeom prst="curvedRightArrow">
            <a:avLst>
              <a:gd name="adj1" fmla="val 22479"/>
              <a:gd name="adj2" fmla="val 44959"/>
              <a:gd name="adj3" fmla="val 33333"/>
            </a:avLst>
          </a:prstGeom>
          <a:noFill/>
          <a:ln w="28575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202796" name="Text Box 44"/>
          <p:cNvSpPr txBox="1">
            <a:spLocks noChangeArrowheads="1"/>
          </p:cNvSpPr>
          <p:nvPr/>
        </p:nvSpPr>
        <p:spPr bwMode="auto">
          <a:xfrm>
            <a:off x="3348038" y="2349500"/>
            <a:ext cx="1439862" cy="547688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8,25%</a:t>
            </a:r>
          </a:p>
        </p:txBody>
      </p:sp>
      <p:sp>
        <p:nvSpPr>
          <p:cNvPr id="202797" name="AutoShape 45"/>
          <p:cNvSpPr>
            <a:spLocks noChangeArrowheads="1"/>
          </p:cNvSpPr>
          <p:nvPr/>
        </p:nvSpPr>
        <p:spPr bwMode="auto">
          <a:xfrm>
            <a:off x="1360488" y="2909888"/>
            <a:ext cx="576262" cy="647700"/>
          </a:xfrm>
          <a:prstGeom prst="curvedRightArrow">
            <a:avLst>
              <a:gd name="adj1" fmla="val 22479"/>
              <a:gd name="adj2" fmla="val 44959"/>
              <a:gd name="adj3" fmla="val 33333"/>
            </a:avLst>
          </a:prstGeom>
          <a:noFill/>
          <a:ln w="28575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202798" name="Text Box 46"/>
          <p:cNvSpPr txBox="1">
            <a:spLocks noChangeArrowheads="1"/>
          </p:cNvSpPr>
          <p:nvPr/>
        </p:nvSpPr>
        <p:spPr bwMode="auto">
          <a:xfrm>
            <a:off x="3362325" y="2981325"/>
            <a:ext cx="1439863" cy="547688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8,25%</a:t>
            </a:r>
          </a:p>
        </p:txBody>
      </p:sp>
      <p:sp>
        <p:nvSpPr>
          <p:cNvPr id="202799" name="AutoShape 47"/>
          <p:cNvSpPr>
            <a:spLocks noChangeArrowheads="1"/>
          </p:cNvSpPr>
          <p:nvPr/>
        </p:nvSpPr>
        <p:spPr bwMode="auto">
          <a:xfrm>
            <a:off x="3549650" y="2176463"/>
            <a:ext cx="576263" cy="647700"/>
          </a:xfrm>
          <a:prstGeom prst="curvedRightArrow">
            <a:avLst>
              <a:gd name="adj1" fmla="val 22479"/>
              <a:gd name="adj2" fmla="val 44959"/>
              <a:gd name="adj3" fmla="val 33333"/>
            </a:avLst>
          </a:prstGeom>
          <a:noFill/>
          <a:ln w="28575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202800" name="Text Box 48"/>
          <p:cNvSpPr txBox="1">
            <a:spLocks noChangeArrowheads="1"/>
          </p:cNvSpPr>
          <p:nvPr/>
        </p:nvSpPr>
        <p:spPr bwMode="auto">
          <a:xfrm>
            <a:off x="5565775" y="2249488"/>
            <a:ext cx="1439863" cy="547687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8,25%</a:t>
            </a:r>
          </a:p>
        </p:txBody>
      </p:sp>
      <p:sp>
        <p:nvSpPr>
          <p:cNvPr id="202801" name="AutoShape 49"/>
          <p:cNvSpPr>
            <a:spLocks noChangeArrowheads="1"/>
          </p:cNvSpPr>
          <p:nvPr/>
        </p:nvSpPr>
        <p:spPr bwMode="auto">
          <a:xfrm>
            <a:off x="3578225" y="2809875"/>
            <a:ext cx="576263" cy="647700"/>
          </a:xfrm>
          <a:prstGeom prst="curvedRightArrow">
            <a:avLst>
              <a:gd name="adj1" fmla="val 22479"/>
              <a:gd name="adj2" fmla="val 44959"/>
              <a:gd name="adj3" fmla="val 33333"/>
            </a:avLst>
          </a:prstGeom>
          <a:noFill/>
          <a:ln w="28575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202802" name="Text Box 50"/>
          <p:cNvSpPr txBox="1">
            <a:spLocks noChangeArrowheads="1"/>
          </p:cNvSpPr>
          <p:nvPr/>
        </p:nvSpPr>
        <p:spPr bwMode="auto">
          <a:xfrm>
            <a:off x="5580063" y="2881313"/>
            <a:ext cx="1439862" cy="547687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8,25%</a:t>
            </a:r>
          </a:p>
        </p:txBody>
      </p:sp>
      <p:sp>
        <p:nvSpPr>
          <p:cNvPr id="202806" name="AutoShape 54"/>
          <p:cNvSpPr>
            <a:spLocks noChangeArrowheads="1"/>
          </p:cNvSpPr>
          <p:nvPr/>
        </p:nvSpPr>
        <p:spPr bwMode="auto">
          <a:xfrm>
            <a:off x="4787900" y="2147888"/>
            <a:ext cx="576263" cy="647700"/>
          </a:xfrm>
          <a:prstGeom prst="curvedRightArrow">
            <a:avLst>
              <a:gd name="adj1" fmla="val 22479"/>
              <a:gd name="adj2" fmla="val 44959"/>
              <a:gd name="adj3" fmla="val 33333"/>
            </a:avLst>
          </a:prstGeom>
          <a:noFill/>
          <a:ln w="28575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202807" name="Text Box 55"/>
          <p:cNvSpPr txBox="1">
            <a:spLocks noChangeArrowheads="1"/>
          </p:cNvSpPr>
          <p:nvPr/>
        </p:nvSpPr>
        <p:spPr bwMode="auto">
          <a:xfrm>
            <a:off x="6804025" y="2220913"/>
            <a:ext cx="1439863" cy="547687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8,25%</a:t>
            </a:r>
          </a:p>
        </p:txBody>
      </p:sp>
      <p:sp>
        <p:nvSpPr>
          <p:cNvPr id="202808" name="AutoShape 56"/>
          <p:cNvSpPr>
            <a:spLocks noChangeArrowheads="1"/>
          </p:cNvSpPr>
          <p:nvPr/>
        </p:nvSpPr>
        <p:spPr bwMode="auto">
          <a:xfrm>
            <a:off x="4816475" y="2781300"/>
            <a:ext cx="576263" cy="647700"/>
          </a:xfrm>
          <a:prstGeom prst="curvedRightArrow">
            <a:avLst>
              <a:gd name="adj1" fmla="val 22479"/>
              <a:gd name="adj2" fmla="val 44959"/>
              <a:gd name="adj3" fmla="val 33333"/>
            </a:avLst>
          </a:prstGeom>
          <a:noFill/>
          <a:ln w="28575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202809" name="Text Box 57"/>
          <p:cNvSpPr txBox="1">
            <a:spLocks noChangeArrowheads="1"/>
          </p:cNvSpPr>
          <p:nvPr/>
        </p:nvSpPr>
        <p:spPr bwMode="auto">
          <a:xfrm>
            <a:off x="6818313" y="2852738"/>
            <a:ext cx="1439862" cy="547687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8,25%</a:t>
            </a:r>
          </a:p>
        </p:txBody>
      </p:sp>
      <p:sp>
        <p:nvSpPr>
          <p:cNvPr id="202810" name="AutoShape 58"/>
          <p:cNvSpPr>
            <a:spLocks noChangeArrowheads="1"/>
          </p:cNvSpPr>
          <p:nvPr/>
        </p:nvSpPr>
        <p:spPr bwMode="auto">
          <a:xfrm>
            <a:off x="8459788" y="2276475"/>
            <a:ext cx="360362" cy="647700"/>
          </a:xfrm>
          <a:prstGeom prst="curvedLeftArrow">
            <a:avLst>
              <a:gd name="adj1" fmla="val 35947"/>
              <a:gd name="adj2" fmla="val 71894"/>
              <a:gd name="adj3" fmla="val 33333"/>
            </a:avLst>
          </a:prstGeom>
          <a:noFill/>
          <a:ln w="28575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202811" name="AutoShape 59"/>
          <p:cNvSpPr>
            <a:spLocks noChangeArrowheads="1"/>
          </p:cNvSpPr>
          <p:nvPr/>
        </p:nvSpPr>
        <p:spPr bwMode="auto">
          <a:xfrm>
            <a:off x="8459788" y="2781300"/>
            <a:ext cx="360362" cy="647700"/>
          </a:xfrm>
          <a:prstGeom prst="curvedLeftArrow">
            <a:avLst>
              <a:gd name="adj1" fmla="val 35947"/>
              <a:gd name="adj2" fmla="val 71894"/>
              <a:gd name="adj3" fmla="val 33333"/>
            </a:avLst>
          </a:prstGeom>
          <a:noFill/>
          <a:ln w="28575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202812" name="Text Box 60"/>
          <p:cNvSpPr txBox="1">
            <a:spLocks noChangeArrowheads="1"/>
          </p:cNvSpPr>
          <p:nvPr/>
        </p:nvSpPr>
        <p:spPr bwMode="auto">
          <a:xfrm>
            <a:off x="5508625" y="2133600"/>
            <a:ext cx="1439863" cy="547688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8,25%</a:t>
            </a:r>
          </a:p>
        </p:txBody>
      </p:sp>
      <p:sp>
        <p:nvSpPr>
          <p:cNvPr id="202813" name="Text Box 61"/>
          <p:cNvSpPr txBox="1">
            <a:spLocks noChangeArrowheads="1"/>
          </p:cNvSpPr>
          <p:nvPr/>
        </p:nvSpPr>
        <p:spPr bwMode="auto">
          <a:xfrm>
            <a:off x="5508625" y="2881313"/>
            <a:ext cx="1439863" cy="547687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8,25%</a:t>
            </a:r>
          </a:p>
        </p:txBody>
      </p:sp>
      <p:graphicFrame>
        <p:nvGraphicFramePr>
          <p:cNvPr id="202814" name="Object 62"/>
          <p:cNvGraphicFramePr>
            <a:graphicFrameLocks noChangeAspect="1"/>
          </p:cNvGraphicFramePr>
          <p:nvPr/>
        </p:nvGraphicFramePr>
        <p:xfrm>
          <a:off x="971550" y="4437063"/>
          <a:ext cx="6623050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2234880" imgH="431640" progId="Equation.3">
                  <p:embed/>
                </p:oleObj>
              </mc:Choice>
              <mc:Fallback>
                <p:oleObj name="Rovnice" r:id="rId2" imgW="2234880" imgH="431640" progId="Equation.3">
                  <p:embed/>
                  <p:pic>
                    <p:nvPicPr>
                      <p:cNvPr id="202814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437063"/>
                        <a:ext cx="6623050" cy="1279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964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2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2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02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3" presetClass="entr" presetSubtype="16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2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2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02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3" presetClass="entr" presetSubtype="16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2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2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02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3" presetClass="entr" presetSubtype="16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2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2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0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23" presetClass="entr" presetSubtype="16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2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2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02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4" presetID="23" presetClass="entr" presetSubtype="16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2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2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202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23" presetClass="entr" presetSubtype="16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02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02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20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2" presetID="23" presetClass="entr" presetSubtype="16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02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028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028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028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02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96" grpId="0" animBg="1"/>
      <p:bldP spid="202796" grpId="1" animBg="1"/>
      <p:bldP spid="202798" grpId="0" animBg="1"/>
      <p:bldP spid="202798" grpId="1" animBg="1"/>
      <p:bldP spid="202800" grpId="0" animBg="1"/>
      <p:bldP spid="202800" grpId="1" animBg="1"/>
      <p:bldP spid="202802" grpId="0" animBg="1"/>
      <p:bldP spid="202802" grpId="1" animBg="1"/>
      <p:bldP spid="202807" grpId="0" animBg="1"/>
      <p:bldP spid="202807" grpId="1" animBg="1"/>
      <p:bldP spid="202809" grpId="0" animBg="1"/>
      <p:bldP spid="202809" grpId="1" animBg="1"/>
      <p:bldP spid="202812" grpId="0" animBg="1"/>
      <p:bldP spid="2028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Konstantní růst?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jednoduchý vzorec</a:t>
            </a: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někdy průměr přes odvětví</a:t>
            </a: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využití</a:t>
            </a:r>
          </a:p>
          <a:p>
            <a:pPr lvl="1">
              <a:lnSpc>
                <a:spcPct val="90000"/>
              </a:lnSpc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regulace cen</a:t>
            </a:r>
          </a:p>
          <a:p>
            <a:pPr lvl="1">
              <a:lnSpc>
                <a:spcPct val="90000"/>
              </a:lnSpc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státní podpory v energetice</a:t>
            </a:r>
          </a:p>
          <a:p>
            <a:pPr lvl="1">
              <a:lnSpc>
                <a:spcPct val="90000"/>
              </a:lnSpc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stanovení hodnoty firmy</a:t>
            </a:r>
          </a:p>
          <a:p>
            <a:pPr lvl="1">
              <a:lnSpc>
                <a:spcPct val="90000"/>
              </a:lnSpc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další</a:t>
            </a: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pozor na vysoká g!</a:t>
            </a:r>
          </a:p>
          <a:p>
            <a:pPr lvl="1">
              <a:lnSpc>
                <a:spcPct val="90000"/>
              </a:lnSpc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dlouhodobě neudržitelné</a:t>
            </a:r>
          </a:p>
          <a:p>
            <a:pPr lvl="1">
              <a:lnSpc>
                <a:spcPct val="90000"/>
              </a:lnSpc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postupný výpočet</a:t>
            </a:r>
          </a:p>
        </p:txBody>
      </p:sp>
    </p:spTree>
    <p:extLst>
      <p:ext uri="{BB962C8B-B14F-4D97-AF65-F5344CB8AC3E}">
        <p14:creationId xmlns:p14="http://schemas.microsoft.com/office/powerpoint/2010/main" val="3886226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3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3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3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3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3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3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3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3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3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3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3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3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3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3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79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4" name="Text Box 4"/>
          <p:cNvSpPr txBox="1">
            <a:spLocks noChangeArrowheads="1"/>
          </p:cNvSpPr>
          <p:nvPr/>
        </p:nvSpPr>
        <p:spPr bwMode="auto">
          <a:xfrm>
            <a:off x="539750" y="261938"/>
            <a:ext cx="5256213" cy="1585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cs-CZ" altLang="cs-CZ"/>
              <a:t>Jaká je hodnota akcie pro r = 10 %? </a:t>
            </a:r>
          </a:p>
          <a:p>
            <a:r>
              <a:rPr lang="cs-CZ" altLang="cs-CZ" sz="2000"/>
              <a:t>Očekávaná dividenda je 5 Kč/akcii</a:t>
            </a:r>
          </a:p>
          <a:p>
            <a:pPr>
              <a:spcBef>
                <a:spcPct val="50000"/>
              </a:spcBef>
            </a:pPr>
            <a:r>
              <a:rPr lang="cs-CZ" altLang="cs-CZ" sz="2000"/>
              <a:t>Aktivace 80% </a:t>
            </a:r>
          </a:p>
          <a:p>
            <a:pPr>
              <a:spcBef>
                <a:spcPct val="50000"/>
              </a:spcBef>
            </a:pPr>
            <a:r>
              <a:rPr lang="cs-CZ" altLang="cs-CZ" sz="2000"/>
              <a:t>ROE je 25% </a:t>
            </a:r>
            <a:r>
              <a:rPr lang="cs-CZ" altLang="cs-CZ"/>
              <a:t>(Sic!)</a:t>
            </a:r>
          </a:p>
        </p:txBody>
      </p:sp>
      <p:graphicFrame>
        <p:nvGraphicFramePr>
          <p:cNvPr id="204805" name="Object 5"/>
          <p:cNvGraphicFramePr>
            <a:graphicFrameLocks noChangeAspect="1"/>
          </p:cNvGraphicFramePr>
          <p:nvPr/>
        </p:nvGraphicFramePr>
        <p:xfrm>
          <a:off x="5005388" y="333375"/>
          <a:ext cx="3687762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244520" imgH="203040" progId="Equation.3">
                  <p:embed/>
                </p:oleObj>
              </mc:Choice>
              <mc:Fallback>
                <p:oleObj name="Rovnice" r:id="rId2" imgW="1244520" imgH="203040" progId="Equation.3">
                  <p:embed/>
                  <p:pic>
                    <p:nvPicPr>
                      <p:cNvPr id="20480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5388" y="333375"/>
                        <a:ext cx="3687762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07" name="Text Box 7"/>
          <p:cNvSpPr txBox="1">
            <a:spLocks noChangeArrowheads="1"/>
          </p:cNvSpPr>
          <p:nvPr/>
        </p:nvSpPr>
        <p:spPr bwMode="auto">
          <a:xfrm>
            <a:off x="395288" y="2500313"/>
            <a:ext cx="8208962" cy="8509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Co se stane, když se firmě sníží ROE na 16% (za tři roky) a firma zareaguje snížením aktivace na 50%?</a:t>
            </a:r>
          </a:p>
        </p:txBody>
      </p:sp>
      <p:graphicFrame>
        <p:nvGraphicFramePr>
          <p:cNvPr id="204808" name="Object 8"/>
          <p:cNvGraphicFramePr>
            <a:graphicFrameLocks noChangeAspect="1"/>
          </p:cNvGraphicFramePr>
          <p:nvPr/>
        </p:nvGraphicFramePr>
        <p:xfrm>
          <a:off x="669925" y="3609975"/>
          <a:ext cx="357505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206360" imgH="228600" progId="Equation.3">
                  <p:embed/>
                </p:oleObj>
              </mc:Choice>
              <mc:Fallback>
                <p:oleObj name="Rovnice" r:id="rId4" imgW="1206360" imgH="228600" progId="Equation.3">
                  <p:embed/>
                  <p:pic>
                    <p:nvPicPr>
                      <p:cNvPr id="20480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25" y="3609975"/>
                        <a:ext cx="3575050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09" name="Object 9"/>
          <p:cNvGraphicFramePr>
            <a:graphicFrameLocks noChangeAspect="1"/>
          </p:cNvGraphicFramePr>
          <p:nvPr/>
        </p:nvGraphicFramePr>
        <p:xfrm>
          <a:off x="684213" y="4365625"/>
          <a:ext cx="6718300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2412720" imgH="419040" progId="Equation.3">
                  <p:embed/>
                </p:oleObj>
              </mc:Choice>
              <mc:Fallback>
                <p:oleObj name="Rovnice" r:id="rId6" imgW="2412720" imgH="419040" progId="Equation.3">
                  <p:embed/>
                  <p:pic>
                    <p:nvPicPr>
                      <p:cNvPr id="20480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4365625"/>
                        <a:ext cx="6718300" cy="116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10" name="Object 10"/>
          <p:cNvGraphicFramePr>
            <a:graphicFrameLocks noChangeAspect="1"/>
          </p:cNvGraphicFramePr>
          <p:nvPr/>
        </p:nvGraphicFramePr>
        <p:xfrm>
          <a:off x="3059113" y="5657850"/>
          <a:ext cx="1979612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711000" imgH="431640" progId="Equation.3">
                  <p:embed/>
                </p:oleObj>
              </mc:Choice>
              <mc:Fallback>
                <p:oleObj name="Rovnice" r:id="rId8" imgW="711000" imgH="431640" progId="Equation.3">
                  <p:embed/>
                  <p:pic>
                    <p:nvPicPr>
                      <p:cNvPr id="20481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5657850"/>
                        <a:ext cx="1979612" cy="12001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11" name="Oval 11"/>
          <p:cNvSpPr>
            <a:spLocks noChangeArrowheads="1"/>
          </p:cNvSpPr>
          <p:nvPr/>
        </p:nvSpPr>
        <p:spPr bwMode="auto">
          <a:xfrm>
            <a:off x="6227763" y="4365625"/>
            <a:ext cx="1081087" cy="57626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204812" name="Line 12"/>
          <p:cNvSpPr>
            <a:spLocks noChangeShapeType="1"/>
          </p:cNvSpPr>
          <p:nvPr/>
        </p:nvSpPr>
        <p:spPr bwMode="auto">
          <a:xfrm flipH="1">
            <a:off x="4932363" y="4941888"/>
            <a:ext cx="1800225" cy="863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902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4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48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48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4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4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4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4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204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000"/>
                                        <p:tgtEl>
                                          <p:spTgt spid="204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4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4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04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8" name="Text Box 4"/>
          <p:cNvSpPr txBox="1">
            <a:spLocks noChangeArrowheads="1"/>
          </p:cNvSpPr>
          <p:nvPr/>
        </p:nvSpPr>
        <p:spPr bwMode="auto">
          <a:xfrm>
            <a:off x="539750" y="261938"/>
            <a:ext cx="5256213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000"/>
              <a:t>Jaká je hodnota akcie pro r = 10 %?</a:t>
            </a:r>
          </a:p>
          <a:p>
            <a:pPr>
              <a:spcBef>
                <a:spcPct val="50000"/>
              </a:spcBef>
            </a:pPr>
            <a:r>
              <a:rPr lang="cs-CZ" altLang="cs-CZ" sz="2000"/>
              <a:t>Očekávaná dividenda je 5 Kč/akcii</a:t>
            </a:r>
          </a:p>
          <a:p>
            <a:pPr>
              <a:spcBef>
                <a:spcPct val="50000"/>
              </a:spcBef>
            </a:pPr>
            <a:r>
              <a:rPr lang="cs-CZ" altLang="cs-CZ" sz="2000"/>
              <a:t>Aktivace 80%, za tři roky jen 50% </a:t>
            </a:r>
          </a:p>
          <a:p>
            <a:pPr>
              <a:spcBef>
                <a:spcPct val="50000"/>
              </a:spcBef>
            </a:pPr>
            <a:r>
              <a:rPr lang="cs-CZ" altLang="cs-CZ" sz="2000"/>
              <a:t>ROE je 25% , za tři roky je 16%</a:t>
            </a:r>
            <a:endParaRPr lang="cs-CZ" altLang="cs-CZ"/>
          </a:p>
        </p:txBody>
      </p:sp>
      <p:graphicFrame>
        <p:nvGraphicFramePr>
          <p:cNvPr id="205829" name="Object 5"/>
          <p:cNvGraphicFramePr>
            <a:graphicFrameLocks noChangeAspect="1"/>
          </p:cNvGraphicFramePr>
          <p:nvPr/>
        </p:nvGraphicFramePr>
        <p:xfrm>
          <a:off x="452438" y="2263775"/>
          <a:ext cx="7037387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2527200" imgH="419040" progId="Equation.3">
                  <p:embed/>
                </p:oleObj>
              </mc:Choice>
              <mc:Fallback>
                <p:oleObj name="Rovnice" r:id="rId2" imgW="2527200" imgH="419040" progId="Equation.3">
                  <p:embed/>
                  <p:pic>
                    <p:nvPicPr>
                      <p:cNvPr id="2058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38" y="2263775"/>
                        <a:ext cx="7037387" cy="116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30" name="Object 6"/>
          <p:cNvGraphicFramePr>
            <a:graphicFrameLocks noChangeAspect="1"/>
          </p:cNvGraphicFramePr>
          <p:nvPr/>
        </p:nvGraphicFramePr>
        <p:xfrm>
          <a:off x="971550" y="3644900"/>
          <a:ext cx="3181350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143000" imgH="419040" progId="Equation.3">
                  <p:embed/>
                </p:oleObj>
              </mc:Choice>
              <mc:Fallback>
                <p:oleObj name="Rovnice" r:id="rId4" imgW="1143000" imgH="419040" progId="Equation.3">
                  <p:embed/>
                  <p:pic>
                    <p:nvPicPr>
                      <p:cNvPr id="2058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644900"/>
                        <a:ext cx="3181350" cy="116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31" name="Oval 7"/>
          <p:cNvSpPr>
            <a:spLocks noChangeArrowheads="1"/>
          </p:cNvSpPr>
          <p:nvPr/>
        </p:nvSpPr>
        <p:spPr bwMode="auto">
          <a:xfrm>
            <a:off x="3348038" y="692150"/>
            <a:ext cx="360362" cy="43338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205832" name="Line 8"/>
          <p:cNvSpPr>
            <a:spLocks noChangeShapeType="1"/>
          </p:cNvSpPr>
          <p:nvPr/>
        </p:nvSpPr>
        <p:spPr bwMode="auto">
          <a:xfrm flipH="1">
            <a:off x="2700338" y="1125538"/>
            <a:ext cx="792162" cy="43195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graphicFrame>
        <p:nvGraphicFramePr>
          <p:cNvPr id="205833" name="Object 9"/>
          <p:cNvGraphicFramePr>
            <a:graphicFrameLocks noChangeAspect="1"/>
          </p:cNvGraphicFramePr>
          <p:nvPr/>
        </p:nvGraphicFramePr>
        <p:xfrm>
          <a:off x="2035175" y="5516563"/>
          <a:ext cx="3535363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269720" imgH="203040" progId="Equation.3">
                  <p:embed/>
                </p:oleObj>
              </mc:Choice>
              <mc:Fallback>
                <p:oleObj name="Rovnice" r:id="rId6" imgW="1269720" imgH="203040" progId="Equation.3">
                  <p:embed/>
                  <p:pic>
                    <p:nvPicPr>
                      <p:cNvPr id="2058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175" y="5516563"/>
                        <a:ext cx="3535363" cy="5651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34" name="Object 10"/>
          <p:cNvGraphicFramePr>
            <a:graphicFrameLocks noChangeAspect="1"/>
          </p:cNvGraphicFramePr>
          <p:nvPr/>
        </p:nvGraphicFramePr>
        <p:xfrm>
          <a:off x="5724525" y="5516563"/>
          <a:ext cx="32162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155600" imgH="177480" progId="Equation.3">
                  <p:embed/>
                </p:oleObj>
              </mc:Choice>
              <mc:Fallback>
                <p:oleObj name="Rovnice" r:id="rId8" imgW="1155600" imgH="177480" progId="Equation.3">
                  <p:embed/>
                  <p:pic>
                    <p:nvPicPr>
                      <p:cNvPr id="2058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5516563"/>
                        <a:ext cx="321627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35" name="Oval 11"/>
          <p:cNvSpPr>
            <a:spLocks noChangeArrowheads="1"/>
          </p:cNvSpPr>
          <p:nvPr/>
        </p:nvSpPr>
        <p:spPr bwMode="auto">
          <a:xfrm>
            <a:off x="3924300" y="1989138"/>
            <a:ext cx="1800225" cy="935037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graphicFrame>
        <p:nvGraphicFramePr>
          <p:cNvPr id="205836" name="Object 12"/>
          <p:cNvGraphicFramePr>
            <a:graphicFrameLocks noChangeAspect="1"/>
          </p:cNvGraphicFramePr>
          <p:nvPr/>
        </p:nvGraphicFramePr>
        <p:xfrm>
          <a:off x="827088" y="4941888"/>
          <a:ext cx="4454525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1600200" imgH="228600" progId="Equation.3">
                  <p:embed/>
                </p:oleObj>
              </mc:Choice>
              <mc:Fallback>
                <p:oleObj name="Rovnice" r:id="rId10" imgW="1600200" imgH="228600" progId="Equation.3">
                  <p:embed/>
                  <p:pic>
                    <p:nvPicPr>
                      <p:cNvPr id="20583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941888"/>
                        <a:ext cx="4454525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37" name="Oval 13"/>
          <p:cNvSpPr>
            <a:spLocks noChangeArrowheads="1"/>
          </p:cNvSpPr>
          <p:nvPr/>
        </p:nvSpPr>
        <p:spPr bwMode="auto">
          <a:xfrm>
            <a:off x="1547813" y="4941888"/>
            <a:ext cx="863600" cy="6477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205839" name="Text Box 15"/>
          <p:cNvSpPr txBox="1">
            <a:spLocks noChangeArrowheads="1"/>
          </p:cNvSpPr>
          <p:nvPr/>
        </p:nvSpPr>
        <p:spPr bwMode="auto">
          <a:xfrm>
            <a:off x="250825" y="6165850"/>
            <a:ext cx="46085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000"/>
              <a:t>Vzrůst vlastního jmění za dvě období</a:t>
            </a:r>
          </a:p>
        </p:txBody>
      </p:sp>
      <p:sp>
        <p:nvSpPr>
          <p:cNvPr id="205842" name="Oval 18"/>
          <p:cNvSpPr>
            <a:spLocks noChangeArrowheads="1"/>
          </p:cNvSpPr>
          <p:nvPr/>
        </p:nvSpPr>
        <p:spPr bwMode="auto">
          <a:xfrm>
            <a:off x="2411413" y="4941888"/>
            <a:ext cx="863600" cy="6477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205843" name="Text Box 19"/>
          <p:cNvSpPr txBox="1">
            <a:spLocks noChangeArrowheads="1"/>
          </p:cNvSpPr>
          <p:nvPr/>
        </p:nvSpPr>
        <p:spPr bwMode="auto">
          <a:xfrm>
            <a:off x="5076825" y="6165850"/>
            <a:ext cx="2159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000"/>
              <a:t>ROE ve 3. roce</a:t>
            </a:r>
          </a:p>
        </p:txBody>
      </p:sp>
      <p:sp>
        <p:nvSpPr>
          <p:cNvPr id="205848" name="Oval 24"/>
          <p:cNvSpPr>
            <a:spLocks noChangeArrowheads="1"/>
          </p:cNvSpPr>
          <p:nvPr/>
        </p:nvSpPr>
        <p:spPr bwMode="auto">
          <a:xfrm>
            <a:off x="3203575" y="4941888"/>
            <a:ext cx="863600" cy="6477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205850" name="Text Box 26"/>
          <p:cNvSpPr txBox="1">
            <a:spLocks noChangeArrowheads="1"/>
          </p:cNvSpPr>
          <p:nvPr/>
        </p:nvSpPr>
        <p:spPr bwMode="auto">
          <a:xfrm>
            <a:off x="5076825" y="4437063"/>
            <a:ext cx="3311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000"/>
              <a:t>výplatní poměr ve 3. roce</a:t>
            </a:r>
          </a:p>
        </p:txBody>
      </p:sp>
      <p:sp>
        <p:nvSpPr>
          <p:cNvPr id="205851" name="Line 27"/>
          <p:cNvSpPr>
            <a:spLocks noChangeShapeType="1"/>
          </p:cNvSpPr>
          <p:nvPr/>
        </p:nvSpPr>
        <p:spPr bwMode="auto">
          <a:xfrm>
            <a:off x="1979613" y="5589588"/>
            <a:ext cx="0" cy="5762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05852" name="Line 28"/>
          <p:cNvSpPr>
            <a:spLocks noChangeShapeType="1"/>
          </p:cNvSpPr>
          <p:nvPr/>
        </p:nvSpPr>
        <p:spPr bwMode="auto">
          <a:xfrm>
            <a:off x="2987675" y="5589588"/>
            <a:ext cx="2089150" cy="5762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05853" name="Line 29"/>
          <p:cNvSpPr>
            <a:spLocks noChangeShapeType="1"/>
          </p:cNvSpPr>
          <p:nvPr/>
        </p:nvSpPr>
        <p:spPr bwMode="auto">
          <a:xfrm flipV="1">
            <a:off x="4067175" y="4724400"/>
            <a:ext cx="1009650" cy="3603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graphicFrame>
        <p:nvGraphicFramePr>
          <p:cNvPr id="205855" name="Object 31"/>
          <p:cNvGraphicFramePr>
            <a:graphicFrameLocks noChangeAspect="1"/>
          </p:cNvGraphicFramePr>
          <p:nvPr/>
        </p:nvGraphicFramePr>
        <p:xfrm>
          <a:off x="4067175" y="3644900"/>
          <a:ext cx="4772025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714320" imgH="419040" progId="Equation.3">
                  <p:embed/>
                </p:oleObj>
              </mc:Choice>
              <mc:Fallback>
                <p:oleObj name="Rovnice" r:id="rId12" imgW="1714320" imgH="419040" progId="Equation.3">
                  <p:embed/>
                  <p:pic>
                    <p:nvPicPr>
                      <p:cNvPr id="205855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3644900"/>
                        <a:ext cx="4772025" cy="116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56" name="Object 32"/>
          <p:cNvGraphicFramePr>
            <a:graphicFrameLocks noChangeAspect="1"/>
          </p:cNvGraphicFramePr>
          <p:nvPr/>
        </p:nvGraphicFramePr>
        <p:xfrm>
          <a:off x="822325" y="5516563"/>
          <a:ext cx="2508250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901440" imgH="177480" progId="Equation.3">
                  <p:embed/>
                </p:oleObj>
              </mc:Choice>
              <mc:Fallback>
                <p:oleObj name="Rovnice" r:id="rId14" imgW="901440" imgH="177480" progId="Equation.3">
                  <p:embed/>
                  <p:pic>
                    <p:nvPicPr>
                      <p:cNvPr id="205856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325" y="5516563"/>
                        <a:ext cx="2508250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9648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05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05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5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5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1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5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5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5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5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5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05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0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5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58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05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0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20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05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5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0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0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0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5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05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0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05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05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20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05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05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20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39" grpId="0"/>
      <p:bldP spid="205839" grpId="1"/>
      <p:bldP spid="205843" grpId="0"/>
      <p:bldP spid="205843" grpId="1"/>
      <p:bldP spid="205850" grpId="0"/>
      <p:bldP spid="205850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Vztah mezi cenou akcie a EPS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1828800"/>
          </a:xfrm>
        </p:spPr>
        <p:txBody>
          <a:bodyPr>
            <a:normAutofit fontScale="92500" lnSpcReduction="10000"/>
          </a:bodyPr>
          <a:lstStyle/>
          <a:p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firma neinvestuje</a:t>
            </a:r>
          </a:p>
          <a:p>
            <a:pPr lvl="1"/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dividendy = EPS</a:t>
            </a:r>
          </a:p>
          <a:p>
            <a:pPr lvl="1"/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může platit i pro firmu s a ≠ 0 !</a:t>
            </a:r>
          </a:p>
        </p:txBody>
      </p:sp>
      <p:graphicFrame>
        <p:nvGraphicFramePr>
          <p:cNvPr id="20685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211638" y="1773238"/>
          <a:ext cx="3313112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295280" imgH="431640" progId="Equation.3">
                  <p:embed/>
                </p:oleObj>
              </mc:Choice>
              <mc:Fallback>
                <p:oleObj name="Rovnice" r:id="rId2" imgW="1295280" imgH="431640" progId="Equation.3">
                  <p:embed/>
                  <p:pic>
                    <p:nvPicPr>
                      <p:cNvPr id="2068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1773238"/>
                        <a:ext cx="3313112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54" name="Text Box 6"/>
          <p:cNvSpPr txBox="1">
            <a:spLocks noChangeArrowheads="1"/>
          </p:cNvSpPr>
          <p:nvPr/>
        </p:nvSpPr>
        <p:spPr bwMode="auto">
          <a:xfrm>
            <a:off x="611188" y="3429000"/>
            <a:ext cx="7345362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/>
              <a:t>Příklad:</a:t>
            </a:r>
          </a:p>
          <a:p>
            <a:pPr>
              <a:spcBef>
                <a:spcPct val="50000"/>
              </a:spcBef>
            </a:pPr>
            <a:r>
              <a:rPr lang="cs-CZ" altLang="cs-CZ"/>
              <a:t>Současná cena akcie je 100, dividenda v prvním roce je 10.</a:t>
            </a:r>
          </a:p>
        </p:txBody>
      </p:sp>
      <p:graphicFrame>
        <p:nvGraphicFramePr>
          <p:cNvPr id="206855" name="Object 7"/>
          <p:cNvGraphicFramePr>
            <a:graphicFrameLocks noChangeAspect="1"/>
          </p:cNvGraphicFramePr>
          <p:nvPr/>
        </p:nvGraphicFramePr>
        <p:xfrm>
          <a:off x="6804025" y="3644900"/>
          <a:ext cx="1865313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015920" imgH="431640" progId="Equation.3">
                  <p:embed/>
                </p:oleObj>
              </mc:Choice>
              <mc:Fallback>
                <p:oleObj name="Rovnice" r:id="rId4" imgW="1015920" imgH="431640" progId="Equation.3">
                  <p:embed/>
                  <p:pic>
                    <p:nvPicPr>
                      <p:cNvPr id="2068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3644900"/>
                        <a:ext cx="1865313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56" name="Text Box 8"/>
          <p:cNvSpPr txBox="1">
            <a:spLocks noChangeArrowheads="1"/>
          </p:cNvSpPr>
          <p:nvPr/>
        </p:nvSpPr>
        <p:spPr bwMode="auto">
          <a:xfrm>
            <a:off x="684213" y="4437063"/>
            <a:ext cx="4751387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/>
              <a:t>Může investovat do projektu 10, z projektu je perpetuita 1 (vše na jednu akcii). Jaký je vliv na cenu akcie?</a:t>
            </a:r>
          </a:p>
        </p:txBody>
      </p:sp>
      <p:graphicFrame>
        <p:nvGraphicFramePr>
          <p:cNvPr id="206857" name="Object 9"/>
          <p:cNvGraphicFramePr>
            <a:graphicFrameLocks noChangeAspect="1"/>
          </p:cNvGraphicFramePr>
          <p:nvPr/>
        </p:nvGraphicFramePr>
        <p:xfrm>
          <a:off x="5508625" y="4508500"/>
          <a:ext cx="3095625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384200" imgH="419040" progId="Equation.3">
                  <p:embed/>
                </p:oleObj>
              </mc:Choice>
              <mc:Fallback>
                <p:oleObj name="Rovnice" r:id="rId6" imgW="1384200" imgH="419040" progId="Equation.3">
                  <p:embed/>
                  <p:pic>
                    <p:nvPicPr>
                      <p:cNvPr id="2068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4508500"/>
                        <a:ext cx="3095625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58" name="Text Box 10"/>
          <p:cNvSpPr txBox="1">
            <a:spLocks noChangeArrowheads="1"/>
          </p:cNvSpPr>
          <p:nvPr/>
        </p:nvSpPr>
        <p:spPr bwMode="auto">
          <a:xfrm>
            <a:off x="684213" y="5876925"/>
            <a:ext cx="47513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/>
              <a:t>Platí, pokud je NPV projektů nulové:</a:t>
            </a:r>
          </a:p>
        </p:txBody>
      </p:sp>
      <p:graphicFrame>
        <p:nvGraphicFramePr>
          <p:cNvPr id="206859" name="Object 11"/>
          <p:cNvGraphicFramePr>
            <a:graphicFrameLocks noChangeAspect="1"/>
          </p:cNvGraphicFramePr>
          <p:nvPr/>
        </p:nvGraphicFramePr>
        <p:xfrm>
          <a:off x="5678488" y="5661025"/>
          <a:ext cx="2897187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295280" imgH="419040" progId="Equation.3">
                  <p:embed/>
                </p:oleObj>
              </mc:Choice>
              <mc:Fallback>
                <p:oleObj name="Rovnice" r:id="rId8" imgW="1295280" imgH="419040" progId="Equation.3">
                  <p:embed/>
                  <p:pic>
                    <p:nvPicPr>
                      <p:cNvPr id="2068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8488" y="5661025"/>
                        <a:ext cx="2897187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6652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6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6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6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6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6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6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6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6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6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6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6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06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68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68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06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6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6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06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6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06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06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1" grpId="0" uiExpand="1" build="p"/>
      <p:bldP spid="206854" grpId="0"/>
      <p:bldP spid="206856" grpId="0"/>
      <p:bldP spid="2068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>
                <a:effectLst/>
              </a:rPr>
              <a:t>Obligace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>
            <a:normAutofit fontScale="92500" lnSpcReduction="10000"/>
          </a:bodyPr>
          <a:lstStyle/>
          <a:p>
            <a:r>
              <a:rPr lang="cs-CZ" altLang="cs-CZ" sz="2800"/>
              <a:t>základní pojmy</a:t>
            </a:r>
          </a:p>
          <a:p>
            <a:pPr lvl="1"/>
            <a:r>
              <a:rPr lang="cs-CZ" altLang="cs-CZ" sz="2400"/>
              <a:t>nominální hodnota</a:t>
            </a:r>
          </a:p>
          <a:p>
            <a:pPr lvl="1"/>
            <a:r>
              <a:rPr lang="cs-CZ" altLang="cs-CZ" sz="2400"/>
              <a:t>kupóny</a:t>
            </a:r>
          </a:p>
          <a:p>
            <a:pPr lvl="1"/>
            <a:r>
              <a:rPr lang="cs-CZ" altLang="cs-CZ" sz="2400"/>
              <a:t>dospělost</a:t>
            </a:r>
          </a:p>
          <a:p>
            <a:r>
              <a:rPr lang="cs-CZ" altLang="cs-CZ" sz="2800"/>
              <a:t>typy</a:t>
            </a:r>
          </a:p>
          <a:p>
            <a:pPr lvl="1"/>
            <a:r>
              <a:rPr lang="cs-CZ" altLang="cs-CZ" sz="2400"/>
              <a:t>s konstantním úrokem</a:t>
            </a:r>
          </a:p>
          <a:p>
            <a:pPr lvl="1"/>
            <a:r>
              <a:rPr lang="cs-CZ" altLang="cs-CZ" sz="2400"/>
              <a:t>s proměnným úrokem</a:t>
            </a:r>
          </a:p>
          <a:p>
            <a:pPr lvl="1"/>
            <a:r>
              <a:rPr lang="cs-CZ" altLang="cs-CZ" sz="2400"/>
              <a:t>s nulovým kupónem</a:t>
            </a:r>
          </a:p>
          <a:p>
            <a:pPr lvl="1"/>
            <a:r>
              <a:rPr lang="cs-CZ" altLang="cs-CZ" sz="2400"/>
              <a:t>indexované</a:t>
            </a:r>
          </a:p>
          <a:p>
            <a:pPr lvl="1"/>
            <a:r>
              <a:rPr lang="cs-CZ" altLang="cs-CZ" sz="2400"/>
              <a:t>převoditelné</a:t>
            </a:r>
          </a:p>
        </p:txBody>
      </p:sp>
    </p:spTree>
    <p:extLst>
      <p:ext uri="{BB962C8B-B14F-4D97-AF65-F5344CB8AC3E}">
        <p14:creationId xmlns:p14="http://schemas.microsoft.com/office/powerpoint/2010/main" val="3236986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90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4000" dirty="0"/>
              <a:t>Současná hodnota růstových </a:t>
            </a:r>
            <a:r>
              <a:rPr lang="cs-CZ" alt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možností</a:t>
            </a:r>
            <a:r>
              <a:rPr lang="cs-CZ" altLang="cs-CZ" sz="4000" dirty="0"/>
              <a:t> PVGO</a:t>
            </a:r>
          </a:p>
        </p:txBody>
      </p:sp>
      <p:graphicFrame>
        <p:nvGraphicFramePr>
          <p:cNvPr id="208901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971550" y="1773238"/>
          <a:ext cx="4464050" cy="1427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231560" imgH="393480" progId="Equation.3">
                  <p:embed/>
                </p:oleObj>
              </mc:Choice>
              <mc:Fallback>
                <p:oleObj name="Rovnice" r:id="rId2" imgW="1231560" imgH="393480" progId="Equation.3">
                  <p:embed/>
                  <p:pic>
                    <p:nvPicPr>
                      <p:cNvPr id="2089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1773238"/>
                        <a:ext cx="4464050" cy="1427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903" name="Object 7"/>
          <p:cNvGraphicFramePr>
            <a:graphicFrameLocks noChangeAspect="1"/>
          </p:cNvGraphicFramePr>
          <p:nvPr/>
        </p:nvGraphicFramePr>
        <p:xfrm>
          <a:off x="900113" y="3429000"/>
          <a:ext cx="5108575" cy="156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409400" imgH="431640" progId="Equation.3">
                  <p:embed/>
                </p:oleObj>
              </mc:Choice>
              <mc:Fallback>
                <p:oleObj name="Rovnice" r:id="rId4" imgW="1409400" imgH="431640" progId="Equation.3">
                  <p:embed/>
                  <p:pic>
                    <p:nvPicPr>
                      <p:cNvPr id="2089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3429000"/>
                        <a:ext cx="5108575" cy="156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904" name="Text Box 8"/>
          <p:cNvSpPr txBox="1">
            <a:spLocks noChangeArrowheads="1"/>
          </p:cNvSpPr>
          <p:nvPr/>
        </p:nvSpPr>
        <p:spPr bwMode="auto">
          <a:xfrm>
            <a:off x="323850" y="5445125"/>
            <a:ext cx="84963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Proto je u tohoto typu akcií podhodnocen očekávaný výnos počítaný z EPS!</a:t>
            </a:r>
          </a:p>
        </p:txBody>
      </p:sp>
    </p:spTree>
    <p:extLst>
      <p:ext uri="{BB962C8B-B14F-4D97-AF65-F5344CB8AC3E}">
        <p14:creationId xmlns:p14="http://schemas.microsoft.com/office/powerpoint/2010/main" val="746391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8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8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8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8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8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8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2089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2089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89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208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8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208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8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Důchodová a růstová akcie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3197225"/>
          </a:xfrm>
        </p:spPr>
        <p:txBody>
          <a:bodyPr/>
          <a:lstStyle/>
          <a:p>
            <a:r>
              <a:rPr lang="cs-CZ" altLang="cs-CZ"/>
              <a:t>důchodová akcie</a:t>
            </a:r>
          </a:p>
          <a:p>
            <a:pPr lvl="1"/>
            <a:r>
              <a:rPr lang="cs-CZ" altLang="cs-CZ"/>
              <a:t>dividendy i výnosy na akcii jsou konstantní</a:t>
            </a:r>
          </a:p>
          <a:p>
            <a:pPr lvl="1"/>
            <a:r>
              <a:rPr lang="cs-CZ" altLang="cs-CZ"/>
              <a:t>dividendy i výnosy na akcii rostou, ale nemají vliv na cenu akcie</a:t>
            </a:r>
          </a:p>
          <a:p>
            <a:r>
              <a:rPr lang="cs-CZ" altLang="cs-CZ"/>
              <a:t>růstová akcie</a:t>
            </a:r>
          </a:p>
          <a:p>
            <a:pPr lvl="1"/>
            <a:r>
              <a:rPr lang="cs-CZ" altLang="cs-CZ"/>
              <a:t>PVGO je podstatnou částí ceny akcie </a:t>
            </a:r>
          </a:p>
        </p:txBody>
      </p:sp>
    </p:spTree>
    <p:extLst>
      <p:ext uri="{BB962C8B-B14F-4D97-AF65-F5344CB8AC3E}">
        <p14:creationId xmlns:p14="http://schemas.microsoft.com/office/powerpoint/2010/main" val="2779171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1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1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1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1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1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6" name="Text Box 4"/>
          <p:cNvSpPr txBox="1">
            <a:spLocks noChangeArrowheads="1"/>
          </p:cNvSpPr>
          <p:nvPr/>
        </p:nvSpPr>
        <p:spPr bwMode="auto">
          <a:xfrm>
            <a:off x="468313" y="260350"/>
            <a:ext cx="8351837" cy="160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/>
              <a:t>Příklad:</a:t>
            </a:r>
          </a:p>
          <a:p>
            <a:pPr>
              <a:spcBef>
                <a:spcPct val="50000"/>
              </a:spcBef>
            </a:pPr>
            <a:r>
              <a:rPr lang="cs-CZ" altLang="cs-CZ"/>
              <a:t>Předpokládejte následující údaje pro firmu:</a:t>
            </a:r>
          </a:p>
          <a:p>
            <a:pPr>
              <a:spcBef>
                <a:spcPct val="50000"/>
              </a:spcBef>
            </a:pPr>
            <a:r>
              <a:rPr lang="cs-CZ" altLang="cs-CZ"/>
              <a:t>Očekávaná dividenda je 50 Kč, požadovaný výnos je 15%, růst dividendy 10%.</a:t>
            </a:r>
          </a:p>
          <a:p>
            <a:pPr>
              <a:spcBef>
                <a:spcPct val="50000"/>
              </a:spcBef>
            </a:pPr>
            <a:r>
              <a:rPr lang="cs-CZ" altLang="cs-CZ"/>
              <a:t>Očekávaný výnos na akcii je 83,30 Kč.</a:t>
            </a:r>
          </a:p>
        </p:txBody>
      </p:sp>
      <p:graphicFrame>
        <p:nvGraphicFramePr>
          <p:cNvPr id="212997" name="Object 5"/>
          <p:cNvGraphicFramePr>
            <a:graphicFrameLocks noChangeAspect="1"/>
          </p:cNvGraphicFramePr>
          <p:nvPr/>
        </p:nvGraphicFramePr>
        <p:xfrm>
          <a:off x="468313" y="1989138"/>
          <a:ext cx="2217737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952200" imgH="419040" progId="Equation.3">
                  <p:embed/>
                </p:oleObj>
              </mc:Choice>
              <mc:Fallback>
                <p:oleObj name="Rovnice" r:id="rId2" imgW="952200" imgH="419040" progId="Equation.3">
                  <p:embed/>
                  <p:pic>
                    <p:nvPicPr>
                      <p:cNvPr id="2129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989138"/>
                        <a:ext cx="2217737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2998" name="Object 6"/>
          <p:cNvGraphicFramePr>
            <a:graphicFrameLocks noChangeAspect="1"/>
          </p:cNvGraphicFramePr>
          <p:nvPr/>
        </p:nvGraphicFramePr>
        <p:xfrm>
          <a:off x="468313" y="3192463"/>
          <a:ext cx="733266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3149280" imgH="203040" progId="Equation.3">
                  <p:embed/>
                </p:oleObj>
              </mc:Choice>
              <mc:Fallback>
                <p:oleObj name="Rovnice" r:id="rId4" imgW="3149280" imgH="203040" progId="Equation.3">
                  <p:embed/>
                  <p:pic>
                    <p:nvPicPr>
                      <p:cNvPr id="2129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192463"/>
                        <a:ext cx="7332662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2999" name="Text Box 7"/>
          <p:cNvSpPr txBox="1">
            <a:spLocks noChangeArrowheads="1"/>
          </p:cNvSpPr>
          <p:nvPr/>
        </p:nvSpPr>
        <p:spPr bwMode="auto">
          <a:xfrm>
            <a:off x="539750" y="3789363"/>
            <a:ext cx="3384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Kolik je PVGO?</a:t>
            </a:r>
          </a:p>
        </p:txBody>
      </p:sp>
      <p:graphicFrame>
        <p:nvGraphicFramePr>
          <p:cNvPr id="213000" name="Object 8"/>
          <p:cNvGraphicFramePr>
            <a:graphicFrameLocks noChangeAspect="1"/>
          </p:cNvGraphicFramePr>
          <p:nvPr/>
        </p:nvGraphicFramePr>
        <p:xfrm>
          <a:off x="539750" y="4652963"/>
          <a:ext cx="3600450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638000" imgH="419040" progId="Equation.3">
                  <p:embed/>
                </p:oleObj>
              </mc:Choice>
              <mc:Fallback>
                <p:oleObj name="Rovnice" r:id="rId6" imgW="1638000" imgH="419040" progId="Equation.3">
                  <p:embed/>
                  <p:pic>
                    <p:nvPicPr>
                      <p:cNvPr id="21300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652963"/>
                        <a:ext cx="3600450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3001" name="Object 9"/>
          <p:cNvGraphicFramePr>
            <a:graphicFrameLocks noChangeAspect="1"/>
          </p:cNvGraphicFramePr>
          <p:nvPr/>
        </p:nvGraphicFramePr>
        <p:xfrm>
          <a:off x="682625" y="5876925"/>
          <a:ext cx="7777163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2412720" imgH="203040" progId="Equation.3">
                  <p:embed/>
                </p:oleObj>
              </mc:Choice>
              <mc:Fallback>
                <p:oleObj name="Rovnice" r:id="rId8" imgW="2412720" imgH="203040" progId="Equation.3">
                  <p:embed/>
                  <p:pic>
                    <p:nvPicPr>
                      <p:cNvPr id="21300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5" y="5876925"/>
                        <a:ext cx="7777163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813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2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2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2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2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2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2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2129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2129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29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212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2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212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2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3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3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3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3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3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13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Podrobnější analýza PVGO</a:t>
            </a:r>
          </a:p>
        </p:txBody>
      </p:sp>
      <p:graphicFrame>
        <p:nvGraphicFramePr>
          <p:cNvPr id="214022" name="Object 6"/>
          <p:cNvGraphicFramePr>
            <a:graphicFrameLocks noGrp="1" noChangeAspect="1"/>
          </p:cNvGraphicFramePr>
          <p:nvPr>
            <p:ph idx="1"/>
          </p:nvPr>
        </p:nvGraphicFramePr>
        <p:xfrm>
          <a:off x="755650" y="2146300"/>
          <a:ext cx="28082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409400" imgH="203040" progId="Equation.3">
                  <p:embed/>
                </p:oleObj>
              </mc:Choice>
              <mc:Fallback>
                <p:oleObj name="Rovnice" r:id="rId2" imgW="1409400" imgH="203040" progId="Equation.3">
                  <p:embed/>
                  <p:pic>
                    <p:nvPicPr>
                      <p:cNvPr id="21402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146300"/>
                        <a:ext cx="2808288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4021" name="Text Box 5"/>
          <p:cNvSpPr txBox="1">
            <a:spLocks noChangeArrowheads="1"/>
          </p:cNvSpPr>
          <p:nvPr/>
        </p:nvSpPr>
        <p:spPr bwMode="auto">
          <a:xfrm>
            <a:off x="611188" y="1412875"/>
            <a:ext cx="7777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V 1. roce investujeme (vše analyzujeme na jednu akcii!)</a:t>
            </a:r>
          </a:p>
        </p:txBody>
      </p:sp>
      <p:sp>
        <p:nvSpPr>
          <p:cNvPr id="214024" name="Text Box 8"/>
          <p:cNvSpPr txBox="1">
            <a:spLocks noChangeArrowheads="1"/>
          </p:cNvSpPr>
          <p:nvPr/>
        </p:nvSpPr>
        <p:spPr bwMode="auto">
          <a:xfrm>
            <a:off x="3995738" y="2060575"/>
            <a:ext cx="1655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a získáme</a:t>
            </a:r>
          </a:p>
        </p:txBody>
      </p:sp>
      <p:graphicFrame>
        <p:nvGraphicFramePr>
          <p:cNvPr id="214025" name="Object 9"/>
          <p:cNvGraphicFramePr>
            <a:graphicFrameLocks noChangeAspect="1"/>
          </p:cNvGraphicFramePr>
          <p:nvPr/>
        </p:nvGraphicFramePr>
        <p:xfrm>
          <a:off x="5713413" y="2133600"/>
          <a:ext cx="32512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498320" imgH="203040" progId="Equation.3">
                  <p:embed/>
                </p:oleObj>
              </mc:Choice>
              <mc:Fallback>
                <p:oleObj name="Rovnice" r:id="rId4" imgW="1498320" imgH="203040" progId="Equation.3">
                  <p:embed/>
                  <p:pic>
                    <p:nvPicPr>
                      <p:cNvPr id="21402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3413" y="2133600"/>
                        <a:ext cx="325120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4026" name="Text Box 10"/>
          <p:cNvSpPr txBox="1">
            <a:spLocks noChangeArrowheads="1"/>
          </p:cNvSpPr>
          <p:nvPr/>
        </p:nvSpPr>
        <p:spPr bwMode="auto">
          <a:xfrm>
            <a:off x="684213" y="2636838"/>
            <a:ext cx="6696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čistá současná hodnota investic z 1. roku je</a:t>
            </a:r>
          </a:p>
        </p:txBody>
      </p:sp>
      <p:graphicFrame>
        <p:nvGraphicFramePr>
          <p:cNvPr id="214027" name="Object 11"/>
          <p:cNvGraphicFramePr>
            <a:graphicFrameLocks noChangeAspect="1"/>
          </p:cNvGraphicFramePr>
          <p:nvPr/>
        </p:nvGraphicFramePr>
        <p:xfrm>
          <a:off x="1116013" y="3213100"/>
          <a:ext cx="4149725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2082600" imgH="419040" progId="Equation.3">
                  <p:embed/>
                </p:oleObj>
              </mc:Choice>
              <mc:Fallback>
                <p:oleObj name="Rovnice" r:id="rId6" imgW="2082600" imgH="419040" progId="Equation.3">
                  <p:embed/>
                  <p:pic>
                    <p:nvPicPr>
                      <p:cNvPr id="21402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3213100"/>
                        <a:ext cx="4149725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4028" name="Text Box 12"/>
          <p:cNvSpPr txBox="1">
            <a:spLocks noChangeArrowheads="1"/>
          </p:cNvSpPr>
          <p:nvPr/>
        </p:nvSpPr>
        <p:spPr bwMode="auto">
          <a:xfrm>
            <a:off x="395288" y="4076700"/>
            <a:ext cx="84248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V 2. roce investujeme 33,3 </a:t>
            </a:r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• 1,1 = 36,70 Kč (protože g = 10%!)</a:t>
            </a:r>
          </a:p>
        </p:txBody>
      </p:sp>
      <p:sp>
        <p:nvSpPr>
          <p:cNvPr id="214029" name="Text Box 13"/>
          <p:cNvSpPr txBox="1">
            <a:spLocks noChangeArrowheads="1"/>
          </p:cNvSpPr>
          <p:nvPr/>
        </p:nvSpPr>
        <p:spPr bwMode="auto">
          <a:xfrm>
            <a:off x="539750" y="4797425"/>
            <a:ext cx="6696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čistá současná hodnota investic z 2. roku je</a:t>
            </a:r>
          </a:p>
        </p:txBody>
      </p:sp>
      <p:graphicFrame>
        <p:nvGraphicFramePr>
          <p:cNvPr id="214030" name="Object 14"/>
          <p:cNvGraphicFramePr>
            <a:graphicFrameLocks noChangeAspect="1"/>
          </p:cNvGraphicFramePr>
          <p:nvPr/>
        </p:nvGraphicFramePr>
        <p:xfrm>
          <a:off x="468313" y="5445125"/>
          <a:ext cx="779145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3911400" imgH="419040" progId="Equation.3">
                  <p:embed/>
                </p:oleObj>
              </mc:Choice>
              <mc:Fallback>
                <p:oleObj name="Rovnice" r:id="rId8" imgW="3911400" imgH="419040" progId="Equation.3">
                  <p:embed/>
                  <p:pic>
                    <p:nvPicPr>
                      <p:cNvPr id="21403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5445125"/>
                        <a:ext cx="7791450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9546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4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4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4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40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40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4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4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4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4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4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4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4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4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4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4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4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4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4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4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4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14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4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4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14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24" grpId="0"/>
      <p:bldP spid="214026" grpId="0"/>
      <p:bldP spid="214028" grpId="0"/>
      <p:bldP spid="21402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7092" name="Object 4"/>
          <p:cNvGraphicFramePr>
            <a:graphicFrameLocks noChangeAspect="1"/>
          </p:cNvGraphicFramePr>
          <p:nvPr/>
        </p:nvGraphicFramePr>
        <p:xfrm>
          <a:off x="900113" y="908050"/>
          <a:ext cx="7343775" cy="123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2489040" imgH="419040" progId="Equation.3">
                  <p:embed/>
                </p:oleObj>
              </mc:Choice>
              <mc:Fallback>
                <p:oleObj name="Rovnice" r:id="rId2" imgW="2489040" imgH="419040" progId="Equation.3">
                  <p:embed/>
                  <p:pic>
                    <p:nvPicPr>
                      <p:cNvPr id="2170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908050"/>
                        <a:ext cx="7343775" cy="123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7093" name="Text Box 5"/>
          <p:cNvSpPr txBox="1">
            <a:spLocks noChangeArrowheads="1"/>
          </p:cNvSpPr>
          <p:nvPr/>
        </p:nvSpPr>
        <p:spPr bwMode="auto">
          <a:xfrm>
            <a:off x="468313" y="3141663"/>
            <a:ext cx="7705725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Akcie je růstová, protože současná hodnota růstových možností vysvětluje větší část ceny, nikoli pro to, že dividenda roste!</a:t>
            </a:r>
          </a:p>
        </p:txBody>
      </p:sp>
    </p:spTree>
    <p:extLst>
      <p:ext uri="{BB962C8B-B14F-4D97-AF65-F5344CB8AC3E}">
        <p14:creationId xmlns:p14="http://schemas.microsoft.com/office/powerpoint/2010/main" val="388414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170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1709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709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17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7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17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7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sz="4000"/>
              <a:t>Jiný způsob určení ceny akcie (firmy)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4013" y="1938338"/>
            <a:ext cx="8435975" cy="2981325"/>
          </a:xfrm>
        </p:spPr>
        <p:txBody>
          <a:bodyPr>
            <a:normAutofit lnSpcReduction="10000"/>
          </a:bodyPr>
          <a:lstStyle/>
          <a:p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volný hotovostní tok FCF</a:t>
            </a:r>
          </a:p>
          <a:p>
            <a:pPr lvl="1"/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lze jej z firmy odebrat bez narušení podstaty firmy</a:t>
            </a:r>
          </a:p>
          <a:p>
            <a:pPr lvl="1"/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rozdíl od EPS bere v úvahu nezbytné investice</a:t>
            </a:r>
          </a:p>
          <a:p>
            <a:pPr lvl="1"/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zahrnuje i růstové možnosti firmy plynoucí ze současných aktiv</a:t>
            </a:r>
          </a:p>
          <a:p>
            <a:pPr lvl="1"/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příjem-náklady-nezbytné investice</a:t>
            </a:r>
          </a:p>
        </p:txBody>
      </p:sp>
      <p:graphicFrame>
        <p:nvGraphicFramePr>
          <p:cNvPr id="21811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258888" y="4868863"/>
          <a:ext cx="3776662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358640" imgH="431640" progId="Equation.3">
                  <p:embed/>
                </p:oleObj>
              </mc:Choice>
              <mc:Fallback>
                <p:oleObj name="Rovnice" r:id="rId2" imgW="1358640" imgH="431640" progId="Equation.3">
                  <p:embed/>
                  <p:pic>
                    <p:nvPicPr>
                      <p:cNvPr id="2181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4868863"/>
                        <a:ext cx="3776662" cy="120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8743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5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Význam ukazatele P/E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Investoři hodnotí </a:t>
            </a:r>
            <a:r>
              <a:rPr lang="cs-CZ" altLang="cs-CZ">
                <a:solidFill>
                  <a:srgbClr val="FFFF00"/>
                </a:solidFill>
              </a:rPr>
              <a:t>budoucí</a:t>
            </a:r>
            <a:r>
              <a:rPr lang="cs-CZ" altLang="cs-CZ"/>
              <a:t> výnosy, v novinách jsou </a:t>
            </a:r>
            <a:r>
              <a:rPr lang="cs-CZ" altLang="cs-CZ">
                <a:solidFill>
                  <a:srgbClr val="FFFF00"/>
                </a:solidFill>
              </a:rPr>
              <a:t>minulé</a:t>
            </a:r>
          </a:p>
          <a:p>
            <a:r>
              <a:rPr lang="cs-CZ" altLang="cs-CZ"/>
              <a:t>Vysoké P/E obvykle znamená i vysoké PVGO, ale …</a:t>
            </a:r>
          </a:p>
          <a:p>
            <a:r>
              <a:rPr lang="cs-CZ" altLang="cs-CZ"/>
              <a:t>Vztah mezi P/E a výnosem r platí pouze pro PVGO=0 a pro E=E(E)</a:t>
            </a:r>
          </a:p>
          <a:p>
            <a:r>
              <a:rPr lang="cs-CZ" altLang="cs-CZ"/>
              <a:t>Účetní hodnoty</a:t>
            </a:r>
          </a:p>
        </p:txBody>
      </p:sp>
    </p:spTree>
    <p:extLst>
      <p:ext uri="{BB962C8B-B14F-4D97-AF65-F5344CB8AC3E}">
        <p14:creationId xmlns:p14="http://schemas.microsoft.com/office/powerpoint/2010/main" val="401163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Hodnota firmy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3124200"/>
          </a:xfrm>
        </p:spPr>
        <p:txBody>
          <a:bodyPr/>
          <a:lstStyle/>
          <a:p>
            <a:r>
              <a:rPr lang="cs-CZ" altLang="cs-CZ"/>
              <a:t>Prognóza volného hotovostního toku</a:t>
            </a:r>
          </a:p>
          <a:p>
            <a:r>
              <a:rPr lang="cs-CZ" altLang="cs-CZ"/>
              <a:t>Volba horizontu hodnocení H</a:t>
            </a:r>
          </a:p>
          <a:p>
            <a:r>
              <a:rPr lang="cs-CZ" altLang="cs-CZ"/>
              <a:t>Výpočet hodnoty diskontováním hotovostních toků</a:t>
            </a:r>
          </a:p>
          <a:p>
            <a:r>
              <a:rPr lang="cs-CZ" altLang="cs-CZ"/>
              <a:t>Alternativní výpočty</a:t>
            </a:r>
          </a:p>
        </p:txBody>
      </p:sp>
    </p:spTree>
    <p:extLst>
      <p:ext uri="{BB962C8B-B14F-4D97-AF65-F5344CB8AC3E}">
        <p14:creationId xmlns:p14="http://schemas.microsoft.com/office/powerpoint/2010/main" val="1134124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1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1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1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1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1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1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cs-CZ" altLang="cs-CZ"/>
              <a:t>Příklad stanovení hodnoty firmy</a:t>
            </a:r>
          </a:p>
        </p:txBody>
      </p:sp>
      <p:graphicFrame>
        <p:nvGraphicFramePr>
          <p:cNvPr id="222279" name="Group 71"/>
          <p:cNvGraphicFramePr>
            <a:graphicFrameLocks noGrp="1"/>
          </p:cNvGraphicFramePr>
          <p:nvPr>
            <p:ph type="tbl" idx="1"/>
          </p:nvPr>
        </p:nvGraphicFramePr>
        <p:xfrm>
          <a:off x="457200" y="1095375"/>
          <a:ext cx="8229600" cy="2390400"/>
        </p:xfrm>
        <a:graphic>
          <a:graphicData uri="http://schemas.openxmlformats.org/drawingml/2006/table">
            <a:tbl>
              <a:tblPr/>
              <a:tblGrid>
                <a:gridCol w="2819400">
                  <a:extLst>
                    <a:ext uri="{9D8B030D-6E8A-4147-A177-3AD203B41FA5}">
                      <a16:colId xmlns:a16="http://schemas.microsoft.com/office/drawing/2014/main" val="1839712757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val="641943518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3157082528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345634083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3767609943"/>
                    </a:ext>
                  </a:extLst>
                </a:gridCol>
                <a:gridCol w="1090612">
                  <a:extLst>
                    <a:ext uri="{9D8B030D-6E8A-4147-A177-3AD203B41FA5}">
                      <a16:colId xmlns:a16="http://schemas.microsoft.com/office/drawing/2014/main" val="2860384238"/>
                    </a:ext>
                  </a:extLst>
                </a:gridCol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Rok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6291636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Hodnota aktiv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12,00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14,40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17,28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20,74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9685595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Výnosy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1,20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1,44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1,73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2,07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2,49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00247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Investice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2,00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2,40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2,88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3,46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2,70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6741225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Volný CF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-0,80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-0,96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-1,15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-1,39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-0,21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6165711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 g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4060144"/>
                  </a:ext>
                </a:extLst>
              </a:tr>
            </a:tbl>
          </a:graphicData>
        </a:graphic>
      </p:graphicFrame>
      <p:graphicFrame>
        <p:nvGraphicFramePr>
          <p:cNvPr id="222280" name="Group 72"/>
          <p:cNvGraphicFramePr>
            <a:graphicFrameLocks noGrp="1"/>
          </p:cNvGraphicFramePr>
          <p:nvPr/>
        </p:nvGraphicFramePr>
        <p:xfrm>
          <a:off x="457200" y="3716338"/>
          <a:ext cx="8229600" cy="2390400"/>
        </p:xfrm>
        <a:graphic>
          <a:graphicData uri="http://schemas.openxmlformats.org/drawingml/2006/table">
            <a:tbl>
              <a:tblPr/>
              <a:tblGrid>
                <a:gridCol w="2819400">
                  <a:extLst>
                    <a:ext uri="{9D8B030D-6E8A-4147-A177-3AD203B41FA5}">
                      <a16:colId xmlns:a16="http://schemas.microsoft.com/office/drawing/2014/main" val="2692741356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val="2977994357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1584632299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51958552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80923993"/>
                    </a:ext>
                  </a:extLst>
                </a:gridCol>
                <a:gridCol w="1090612">
                  <a:extLst>
                    <a:ext uri="{9D8B030D-6E8A-4147-A177-3AD203B41FA5}">
                      <a16:colId xmlns:a16="http://schemas.microsoft.com/office/drawing/2014/main" val="4144357545"/>
                    </a:ext>
                  </a:extLst>
                </a:gridCol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Rok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799102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Hodnota aktiv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23,44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26,49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28,08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29,76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31,55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4898854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Výnosy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2,81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3,18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3,37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3,57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3,79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9617316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Investice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3,05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1,59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1,68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1,79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1,89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0385345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Volný CF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-0,24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1,59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1,69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1,78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1,90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5454052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 g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0423697"/>
                  </a:ext>
                </a:extLst>
              </a:tr>
            </a:tbl>
          </a:graphicData>
        </a:graphic>
      </p:graphicFrame>
      <p:sp>
        <p:nvSpPr>
          <p:cNvPr id="222331" name="Text Box 123"/>
          <p:cNvSpPr txBox="1">
            <a:spLocks noChangeArrowheads="1"/>
          </p:cNvSpPr>
          <p:nvPr/>
        </p:nvSpPr>
        <p:spPr bwMode="auto">
          <a:xfrm>
            <a:off x="468313" y="6453188"/>
            <a:ext cx="7848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/>
              <a:t>Předpokládáme konstantní ROE=12% , diskont 10%</a:t>
            </a:r>
          </a:p>
        </p:txBody>
      </p:sp>
    </p:spTree>
    <p:extLst>
      <p:ext uri="{BB962C8B-B14F-4D97-AF65-F5344CB8AC3E}">
        <p14:creationId xmlns:p14="http://schemas.microsoft.com/office/powerpoint/2010/main" val="35153194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8356" name="Object 4"/>
          <p:cNvGraphicFramePr>
            <a:graphicFrameLocks noChangeAspect="1"/>
          </p:cNvGraphicFramePr>
          <p:nvPr/>
        </p:nvGraphicFramePr>
        <p:xfrm>
          <a:off x="1042988" y="1341438"/>
          <a:ext cx="5575300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2006280" imgH="431640" progId="Equation.3">
                  <p:embed/>
                </p:oleObj>
              </mc:Choice>
              <mc:Fallback>
                <p:oleObj name="Rovnice" r:id="rId2" imgW="2006280" imgH="431640" progId="Equation.3">
                  <p:embed/>
                  <p:pic>
                    <p:nvPicPr>
                      <p:cNvPr id="22835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341438"/>
                        <a:ext cx="5575300" cy="120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8358" name="Rectangle 6"/>
          <p:cNvSpPr>
            <a:spLocks noGrp="1" noChangeArrowheads="1"/>
          </p:cNvSpPr>
          <p:nvPr>
            <p:ph idx="1"/>
          </p:nvPr>
        </p:nvSpPr>
        <p:spPr>
          <a:xfrm>
            <a:off x="395288" y="404813"/>
            <a:ext cx="8229600" cy="792162"/>
          </a:xfrm>
        </p:spPr>
        <p:txBody>
          <a:bodyPr/>
          <a:lstStyle/>
          <a:p>
            <a:r>
              <a:rPr lang="cs-CZ" altLang="cs-CZ"/>
              <a:t>Zvolíme horizont hodnocení H = 6 let</a:t>
            </a:r>
          </a:p>
        </p:txBody>
      </p:sp>
      <p:sp>
        <p:nvSpPr>
          <p:cNvPr id="228359" name="Rectangle 7"/>
          <p:cNvSpPr>
            <a:spLocks noChangeArrowheads="1"/>
          </p:cNvSpPr>
          <p:nvPr/>
        </p:nvSpPr>
        <p:spPr bwMode="auto">
          <a:xfrm>
            <a:off x="250825" y="5013325"/>
            <a:ext cx="8518525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r>
              <a:rPr lang="cs-CZ" altLang="cs-CZ"/>
              <a:t>Hodnota podniku je -3,6 + 39,75/1,1</a:t>
            </a:r>
            <a:r>
              <a:rPr lang="cs-CZ" altLang="cs-CZ" baseline="30000"/>
              <a:t>6</a:t>
            </a:r>
            <a:r>
              <a:rPr lang="cs-CZ" altLang="cs-CZ"/>
              <a:t> = 18,8</a:t>
            </a:r>
            <a:endParaRPr lang="cs-CZ" altLang="cs-CZ" baseline="30000"/>
          </a:p>
        </p:txBody>
      </p:sp>
      <p:graphicFrame>
        <p:nvGraphicFramePr>
          <p:cNvPr id="228360" name="Object 8"/>
          <p:cNvGraphicFramePr>
            <a:graphicFrameLocks noChangeAspect="1"/>
          </p:cNvGraphicFramePr>
          <p:nvPr/>
        </p:nvGraphicFramePr>
        <p:xfrm>
          <a:off x="1892300" y="3446463"/>
          <a:ext cx="4306888" cy="1166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7" imgW="1549080" imgH="419040" progId="Equation.3">
                  <p:embed/>
                </p:oleObj>
              </mc:Choice>
              <mc:Fallback>
                <p:oleObj name="Rovnice" r:id="rId7" imgW="1549080" imgH="419040" progId="Equation.3">
                  <p:embed/>
                  <p:pic>
                    <p:nvPicPr>
                      <p:cNvPr id="22836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3446463"/>
                        <a:ext cx="4306888" cy="1166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172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8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Hotovostní tok obligace</a:t>
            </a:r>
          </a:p>
        </p:txBody>
      </p:sp>
      <p:graphicFrame>
        <p:nvGraphicFramePr>
          <p:cNvPr id="141353" name="Group 4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46666722"/>
              </p:ext>
            </p:extLst>
          </p:nvPr>
        </p:nvGraphicFramePr>
        <p:xfrm>
          <a:off x="569913" y="5157788"/>
          <a:ext cx="8002587" cy="1081088"/>
        </p:xfrm>
        <a:graphic>
          <a:graphicData uri="http://schemas.openxmlformats.org/drawingml/2006/table">
            <a:tbl>
              <a:tblPr/>
              <a:tblGrid>
                <a:gridCol w="1601787">
                  <a:extLst>
                    <a:ext uri="{9D8B030D-6E8A-4147-A177-3AD203B41FA5}">
                      <a16:colId xmlns:a16="http://schemas.microsoft.com/office/drawing/2014/main" val="368712157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16634911"/>
                    </a:ext>
                  </a:extLst>
                </a:gridCol>
                <a:gridCol w="1598613">
                  <a:extLst>
                    <a:ext uri="{9D8B030D-6E8A-4147-A177-3AD203B41FA5}">
                      <a16:colId xmlns:a16="http://schemas.microsoft.com/office/drawing/2014/main" val="2384431526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614448980"/>
                    </a:ext>
                  </a:extLst>
                </a:gridCol>
                <a:gridCol w="1601787">
                  <a:extLst>
                    <a:ext uri="{9D8B030D-6E8A-4147-A177-3AD203B41FA5}">
                      <a16:colId xmlns:a16="http://schemas.microsoft.com/office/drawing/2014/main" val="924807644"/>
                    </a:ext>
                  </a:extLst>
                </a:gridCol>
              </a:tblGrid>
              <a:tr h="554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2026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2027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2028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PV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1053472"/>
                  </a:ext>
                </a:extLst>
              </a:tr>
              <a:tr h="527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1250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1250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1250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11250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cs-CZ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2894347"/>
                  </a:ext>
                </a:extLst>
              </a:tr>
            </a:tbl>
          </a:graphicData>
        </a:graphic>
      </p:graphicFrame>
      <p:graphicFrame>
        <p:nvGraphicFramePr>
          <p:cNvPr id="141343" name="Object 31"/>
          <p:cNvGraphicFramePr>
            <a:graphicFrameLocks noGrp="1" noChangeAspect="1"/>
          </p:cNvGraphicFramePr>
          <p:nvPr>
            <p:ph sz="half" idx="2"/>
          </p:nvPr>
        </p:nvGraphicFramePr>
        <p:xfrm>
          <a:off x="1366838" y="1341438"/>
          <a:ext cx="6408737" cy="1312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2108160" imgH="431640" progId="Equation.3">
                  <p:embed/>
                </p:oleObj>
              </mc:Choice>
              <mc:Fallback>
                <p:oleObj name="Rovnice" r:id="rId2" imgW="2108160" imgH="431640" progId="Equation.3">
                  <p:embed/>
                  <p:pic>
                    <p:nvPicPr>
                      <p:cNvPr id="141343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1341438"/>
                        <a:ext cx="6408737" cy="1312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341" name="Text Box 29"/>
          <p:cNvSpPr txBox="1">
            <a:spLocks noChangeArrowheads="1"/>
          </p:cNvSpPr>
          <p:nvPr/>
        </p:nvSpPr>
        <p:spPr bwMode="auto">
          <a:xfrm>
            <a:off x="376238" y="2708275"/>
            <a:ext cx="8389937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dirty="0"/>
              <a:t>Ceny obligací jsou udávány obvykle jako % nominální hodnoty.</a:t>
            </a:r>
          </a:p>
          <a:p>
            <a:pPr>
              <a:spcBef>
                <a:spcPct val="50000"/>
              </a:spcBef>
            </a:pPr>
            <a:r>
              <a:rPr lang="cs-CZ" altLang="cs-CZ" sz="2400" dirty="0"/>
              <a:t>Příklad: Jaká je cena obligace OSA12,5/28 s nominální hodnotou 10 000 Kč. Obvyklé výnosy obdobných obligací jsou 10%?</a:t>
            </a:r>
          </a:p>
        </p:txBody>
      </p:sp>
      <p:graphicFrame>
        <p:nvGraphicFramePr>
          <p:cNvPr id="141354" name="Object 42"/>
          <p:cNvGraphicFramePr>
            <a:graphicFrameLocks noChangeAspect="1"/>
          </p:cNvGraphicFramePr>
          <p:nvPr/>
        </p:nvGraphicFramePr>
        <p:xfrm>
          <a:off x="517525" y="2901950"/>
          <a:ext cx="8110538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3225600" imgH="419040" progId="Equation.3">
                  <p:embed/>
                </p:oleObj>
              </mc:Choice>
              <mc:Fallback>
                <p:oleObj name="Rovnice" r:id="rId4" imgW="3225600" imgH="419040" progId="Equation.3">
                  <p:embed/>
                  <p:pic>
                    <p:nvPicPr>
                      <p:cNvPr id="141354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2901950"/>
                        <a:ext cx="8110538" cy="1052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355" name="Text Box 43"/>
          <p:cNvSpPr txBox="1">
            <a:spLocks noChangeArrowheads="1"/>
          </p:cNvSpPr>
          <p:nvPr/>
        </p:nvSpPr>
        <p:spPr bwMode="auto">
          <a:xfrm>
            <a:off x="7019925" y="5734050"/>
            <a:ext cx="2305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107,92%</a:t>
            </a:r>
          </a:p>
        </p:txBody>
      </p:sp>
      <p:sp>
        <p:nvSpPr>
          <p:cNvPr id="141356" name="Oval 44"/>
          <p:cNvSpPr>
            <a:spLocks noChangeArrowheads="1"/>
          </p:cNvSpPr>
          <p:nvPr/>
        </p:nvSpPr>
        <p:spPr bwMode="auto">
          <a:xfrm>
            <a:off x="6948488" y="5661025"/>
            <a:ext cx="1800225" cy="79216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141357" name="Line 45"/>
          <p:cNvSpPr>
            <a:spLocks noChangeShapeType="1"/>
          </p:cNvSpPr>
          <p:nvPr/>
        </p:nvSpPr>
        <p:spPr bwMode="auto">
          <a:xfrm>
            <a:off x="7812088" y="3429000"/>
            <a:ext cx="0" cy="21605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97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41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1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1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41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0"/>
                                        <p:tgtEl>
                                          <p:spTgt spid="141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41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1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1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1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1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1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1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41" grpId="0"/>
      <p:bldP spid="141341" grpId="1"/>
      <p:bldP spid="14135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620713"/>
            <a:ext cx="8229600" cy="55451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růst 8 % je hodnota firmy 26,3 mil. Kč, tj. 113 % hodnoty činí </a:t>
            </a:r>
            <a:r>
              <a:rPr lang="cs-CZ" altLang="cs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perpetuita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(sic!)</a:t>
            </a: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Jiný postup:</a:t>
            </a:r>
          </a:p>
          <a:p>
            <a:pPr lvl="1">
              <a:lnSpc>
                <a:spcPct val="90000"/>
              </a:lnSpc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stejné poměrné ukazatele jako jiné firmy v odvětví</a:t>
            </a:r>
          </a:p>
          <a:p>
            <a:pPr lvl="2">
              <a:lnSpc>
                <a:spcPct val="90000"/>
              </a:lnSpc>
            </a:pP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např. P/E = 9 (odkud to získáme?, chyba v knize - pozor)</a:t>
            </a:r>
          </a:p>
          <a:p>
            <a:pPr lvl="3">
              <a:lnSpc>
                <a:spcPct val="90000"/>
              </a:lnSpc>
            </a:pP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PV</a:t>
            </a:r>
            <a:r>
              <a:rPr lang="cs-CZ" altLang="cs-CZ" sz="1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pak 3,18*9 = 28,6 a hodnota firmy je -3,6 + 28,6/1,1</a:t>
            </a:r>
            <a:r>
              <a:rPr lang="cs-CZ" altLang="cs-CZ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12,7</a:t>
            </a:r>
          </a:p>
          <a:p>
            <a:pPr lvl="2">
              <a:lnSpc>
                <a:spcPct val="90000"/>
              </a:lnSpc>
            </a:pP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poměr tržní a účetní hodnoty např. 1,4</a:t>
            </a:r>
          </a:p>
          <a:p>
            <a:pPr lvl="3">
              <a:lnSpc>
                <a:spcPct val="90000"/>
              </a:lnSpc>
            </a:pP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PV</a:t>
            </a:r>
            <a:r>
              <a:rPr lang="cs-CZ" altLang="cs-CZ" sz="1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pak 1,4*23,43 = 32,8 a hodnota firmy je -3,6 + 32,8/1,1</a:t>
            </a:r>
            <a:r>
              <a:rPr lang="cs-CZ" altLang="cs-CZ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14,9</a:t>
            </a: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úprava horizontu hodnocení H na dobu, kdy se naše vyhlídky vyrovnají s konkurencí (např. H = 8), PVGO=0, tj. g=0 % a pak je PV</a:t>
            </a:r>
            <a:r>
              <a:rPr lang="cs-CZ" altLang="cs-CZ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=35,7 a hodnota firmy je -2,0 + 35,7/1,1</a:t>
            </a:r>
            <a:r>
              <a:rPr lang="cs-CZ" altLang="cs-CZ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14,1</a:t>
            </a:r>
          </a:p>
        </p:txBody>
      </p:sp>
    </p:spTree>
    <p:extLst>
      <p:ext uri="{BB962C8B-B14F-4D97-AF65-F5344CB8AC3E}">
        <p14:creationId xmlns:p14="http://schemas.microsoft.com/office/powerpoint/2010/main" val="636570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230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8" dur="500"/>
                                        <p:tgtEl>
                                          <p:spTgt spid="230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0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Rekapitulace výsledků výpočtů</a:t>
            </a:r>
          </a:p>
        </p:txBody>
      </p:sp>
      <p:graphicFrame>
        <p:nvGraphicFramePr>
          <p:cNvPr id="225319" name="Group 39"/>
          <p:cNvGraphicFramePr>
            <a:graphicFrameLocks noGrp="1"/>
          </p:cNvGraphicFramePr>
          <p:nvPr>
            <p:ph type="tbl" idx="1"/>
          </p:nvPr>
        </p:nvGraphicFramePr>
        <p:xfrm>
          <a:off x="457200" y="1412875"/>
          <a:ext cx="8229600" cy="5144202"/>
        </p:xfrm>
        <a:graphic>
          <a:graphicData uri="http://schemas.openxmlformats.org/drawingml/2006/table">
            <a:tbl>
              <a:tblPr/>
              <a:tblGrid>
                <a:gridCol w="4835525">
                  <a:extLst>
                    <a:ext uri="{9D8B030D-6E8A-4147-A177-3AD203B41FA5}">
                      <a16:colId xmlns:a16="http://schemas.microsoft.com/office/drawing/2014/main" val="3293237463"/>
                    </a:ext>
                  </a:extLst>
                </a:gridCol>
                <a:gridCol w="3394075">
                  <a:extLst>
                    <a:ext uri="{9D8B030D-6E8A-4147-A177-3AD203B41FA5}">
                      <a16:colId xmlns:a16="http://schemas.microsoft.com/office/drawing/2014/main" val="3636777594"/>
                    </a:ext>
                  </a:extLst>
                </a:gridCol>
              </a:tblGrid>
              <a:tr h="922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Metoda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r = 10%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Hodnota podniku mil. Kč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046465"/>
                  </a:ext>
                </a:extLst>
              </a:tr>
              <a:tr h="738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FCF pro H = 6, g = 6%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18,8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094669"/>
                  </a:ext>
                </a:extLst>
              </a:tr>
              <a:tr h="739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FCF pro H = 6, g = 8%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26,3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2384005"/>
                  </a:ext>
                </a:extLst>
              </a:tr>
              <a:tr h="739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Podobné P/E = 9 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12,7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7424604"/>
                  </a:ext>
                </a:extLst>
              </a:tr>
              <a:tr h="754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Podobný poměr tržní a účetní hodnoty (1,4)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14,9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4305197"/>
                  </a:ext>
                </a:extLst>
              </a:tr>
              <a:tr h="755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Horizont hodnocení, kde se srovnáme s konkurencí H = 8 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14,1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6163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2349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Výnos do doby splatnosti</a:t>
            </a:r>
          </a:p>
        </p:txBody>
      </p:sp>
      <p:graphicFrame>
        <p:nvGraphicFramePr>
          <p:cNvPr id="179205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827088" y="3789363"/>
          <a:ext cx="6840537" cy="1401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2108160" imgH="431640" progId="Equation.3">
                  <p:embed/>
                </p:oleObj>
              </mc:Choice>
              <mc:Fallback>
                <p:oleObj name="Rovnice" r:id="rId2" imgW="2108160" imgH="431640" progId="Equation.3">
                  <p:embed/>
                  <p:pic>
                    <p:nvPicPr>
                      <p:cNvPr id="17920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3789363"/>
                        <a:ext cx="6840537" cy="1401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9204" name="Text Box 4"/>
          <p:cNvSpPr txBox="1">
            <a:spLocks noChangeArrowheads="1"/>
          </p:cNvSpPr>
          <p:nvPr/>
        </p:nvSpPr>
        <p:spPr bwMode="auto">
          <a:xfrm>
            <a:off x="468313" y="2133600"/>
            <a:ext cx="7559675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Známe cenu (např. z burzy) a hledáme r (ve skutečnosti jde o vnitřní výnosové procento z hotovostního toku obligace).</a:t>
            </a:r>
          </a:p>
        </p:txBody>
      </p:sp>
      <p:sp>
        <p:nvSpPr>
          <p:cNvPr id="179207" name="Oval 7"/>
          <p:cNvSpPr>
            <a:spLocks noChangeArrowheads="1"/>
          </p:cNvSpPr>
          <p:nvPr/>
        </p:nvSpPr>
        <p:spPr bwMode="auto">
          <a:xfrm>
            <a:off x="3995738" y="4149725"/>
            <a:ext cx="576262" cy="71913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179212" name="Oval 12"/>
          <p:cNvSpPr>
            <a:spLocks noChangeArrowheads="1"/>
          </p:cNvSpPr>
          <p:nvPr/>
        </p:nvSpPr>
        <p:spPr bwMode="auto">
          <a:xfrm>
            <a:off x="6588125" y="4149725"/>
            <a:ext cx="576263" cy="71913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179213" name="Oval 13"/>
          <p:cNvSpPr>
            <a:spLocks noChangeArrowheads="1"/>
          </p:cNvSpPr>
          <p:nvPr/>
        </p:nvSpPr>
        <p:spPr bwMode="auto">
          <a:xfrm>
            <a:off x="468313" y="2060575"/>
            <a:ext cx="2232025" cy="6477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179214" name="Line 14"/>
          <p:cNvSpPr>
            <a:spLocks noChangeShapeType="1"/>
          </p:cNvSpPr>
          <p:nvPr/>
        </p:nvSpPr>
        <p:spPr bwMode="auto">
          <a:xfrm flipH="1">
            <a:off x="1258888" y="2708275"/>
            <a:ext cx="73025" cy="144145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9215" name="Line 15"/>
          <p:cNvSpPr>
            <a:spLocks noChangeShapeType="1"/>
          </p:cNvSpPr>
          <p:nvPr/>
        </p:nvSpPr>
        <p:spPr bwMode="auto">
          <a:xfrm flipH="1">
            <a:off x="4572000" y="2565400"/>
            <a:ext cx="2232025" cy="15843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9216" name="Line 16"/>
          <p:cNvSpPr>
            <a:spLocks noChangeShapeType="1"/>
          </p:cNvSpPr>
          <p:nvPr/>
        </p:nvSpPr>
        <p:spPr bwMode="auto">
          <a:xfrm>
            <a:off x="6804025" y="2565400"/>
            <a:ext cx="73025" cy="15113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253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9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9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9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9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9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9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9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9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9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9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9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9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9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9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9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9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9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Akcie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základní typy</a:t>
            </a:r>
          </a:p>
          <a:p>
            <a:pPr lvl="1"/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kmenové</a:t>
            </a:r>
          </a:p>
          <a:p>
            <a:pPr lvl="1"/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preferenční</a:t>
            </a:r>
          </a:p>
          <a:p>
            <a:pPr lvl="1"/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zaměstnanecké</a:t>
            </a:r>
          </a:p>
          <a:p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míra tržní kapitalizace</a:t>
            </a:r>
          </a:p>
          <a:p>
            <a:pPr lvl="1"/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altLang="cs-CZ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prodejní cena</a:t>
            </a:r>
          </a:p>
          <a:p>
            <a:pPr lvl="1"/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altLang="cs-CZ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kupní cena</a:t>
            </a:r>
          </a:p>
          <a:p>
            <a:pPr lvl="1"/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DIV</a:t>
            </a:r>
            <a:r>
              <a:rPr lang="cs-CZ" altLang="cs-CZ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dividenda</a:t>
            </a:r>
          </a:p>
        </p:txBody>
      </p:sp>
      <p:graphicFrame>
        <p:nvGraphicFramePr>
          <p:cNvPr id="18125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572000" y="4292600"/>
          <a:ext cx="4103688" cy="158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117440" imgH="431640" progId="Equation.3">
                  <p:embed/>
                </p:oleObj>
              </mc:Choice>
              <mc:Fallback>
                <p:oleObj name="Rovnice" r:id="rId2" imgW="1117440" imgH="431640" progId="Equation.3">
                  <p:embed/>
                  <p:pic>
                    <p:nvPicPr>
                      <p:cNvPr id="1812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292600"/>
                        <a:ext cx="4103688" cy="158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1254" name="Oval 6"/>
          <p:cNvSpPr>
            <a:spLocks noChangeArrowheads="1"/>
          </p:cNvSpPr>
          <p:nvPr/>
        </p:nvSpPr>
        <p:spPr bwMode="auto">
          <a:xfrm>
            <a:off x="5292725" y="4005263"/>
            <a:ext cx="2159000" cy="22320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181255" name="Line 7"/>
          <p:cNvSpPr>
            <a:spLocks noChangeShapeType="1"/>
          </p:cNvSpPr>
          <p:nvPr/>
        </p:nvSpPr>
        <p:spPr bwMode="auto">
          <a:xfrm flipV="1">
            <a:off x="6804025" y="3213100"/>
            <a:ext cx="215900" cy="9366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81256" name="Text Box 8"/>
          <p:cNvSpPr txBox="1">
            <a:spLocks noChangeArrowheads="1"/>
          </p:cNvSpPr>
          <p:nvPr/>
        </p:nvSpPr>
        <p:spPr bwMode="auto">
          <a:xfrm>
            <a:off x="5076825" y="2708275"/>
            <a:ext cx="3168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kapitálový výnos</a:t>
            </a:r>
          </a:p>
        </p:txBody>
      </p:sp>
      <p:sp>
        <p:nvSpPr>
          <p:cNvPr id="181257" name="Oval 9"/>
          <p:cNvSpPr>
            <a:spLocks noChangeArrowheads="1"/>
          </p:cNvSpPr>
          <p:nvPr/>
        </p:nvSpPr>
        <p:spPr bwMode="auto">
          <a:xfrm>
            <a:off x="6732588" y="3933825"/>
            <a:ext cx="2087562" cy="24479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181258" name="Line 10"/>
          <p:cNvSpPr>
            <a:spLocks noChangeShapeType="1"/>
          </p:cNvSpPr>
          <p:nvPr/>
        </p:nvSpPr>
        <p:spPr bwMode="auto">
          <a:xfrm flipH="1" flipV="1">
            <a:off x="7308850" y="2997200"/>
            <a:ext cx="503238" cy="9366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81259" name="Text Box 11"/>
          <p:cNvSpPr txBox="1">
            <a:spLocks noChangeArrowheads="1"/>
          </p:cNvSpPr>
          <p:nvPr/>
        </p:nvSpPr>
        <p:spPr bwMode="auto">
          <a:xfrm>
            <a:off x="5076825" y="2420938"/>
            <a:ext cx="31686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dividendový výnos</a:t>
            </a:r>
          </a:p>
        </p:txBody>
      </p:sp>
    </p:spTree>
    <p:extLst>
      <p:ext uri="{BB962C8B-B14F-4D97-AF65-F5344CB8AC3E}">
        <p14:creationId xmlns:p14="http://schemas.microsoft.com/office/powerpoint/2010/main" val="947507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1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1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1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1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1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1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1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1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1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1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1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1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1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1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1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1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1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1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1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1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81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1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81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81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81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1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1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81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1" grpId="0" uiExpand="1" build="p"/>
      <p:bldP spid="181256" grpId="0"/>
      <p:bldP spid="181256" grpId="1"/>
      <p:bldP spid="1812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Cena akcie</a:t>
            </a:r>
          </a:p>
        </p:txBody>
      </p:sp>
      <p:graphicFrame>
        <p:nvGraphicFramePr>
          <p:cNvPr id="183301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755650" y="1628775"/>
          <a:ext cx="3167063" cy="1363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914400" imgH="393480" progId="Equation.3">
                  <p:embed/>
                </p:oleObj>
              </mc:Choice>
              <mc:Fallback>
                <p:oleObj name="Rovnice" r:id="rId2" imgW="914400" imgH="393480" progId="Equation.3">
                  <p:embed/>
                  <p:pic>
                    <p:nvPicPr>
                      <p:cNvPr id="1833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628775"/>
                        <a:ext cx="3167063" cy="1363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3" name="Object 7"/>
          <p:cNvGraphicFramePr>
            <a:graphicFrameLocks noChangeAspect="1"/>
          </p:cNvGraphicFramePr>
          <p:nvPr/>
        </p:nvGraphicFramePr>
        <p:xfrm>
          <a:off x="4960938" y="1628775"/>
          <a:ext cx="3254375" cy="1363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939600" imgH="393480" progId="Equation.3">
                  <p:embed/>
                </p:oleObj>
              </mc:Choice>
              <mc:Fallback>
                <p:oleObj name="Rovnice" r:id="rId4" imgW="939600" imgH="393480" progId="Equation.3">
                  <p:embed/>
                  <p:pic>
                    <p:nvPicPr>
                      <p:cNvPr id="1833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1628775"/>
                        <a:ext cx="3254375" cy="1363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3304" name="Oval 8"/>
          <p:cNvSpPr>
            <a:spLocks noChangeArrowheads="1"/>
          </p:cNvSpPr>
          <p:nvPr/>
        </p:nvSpPr>
        <p:spPr bwMode="auto">
          <a:xfrm>
            <a:off x="4572000" y="1484313"/>
            <a:ext cx="4248150" cy="18002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183305" name="Line 9"/>
          <p:cNvSpPr>
            <a:spLocks noChangeShapeType="1"/>
          </p:cNvSpPr>
          <p:nvPr/>
        </p:nvSpPr>
        <p:spPr bwMode="auto">
          <a:xfrm flipH="1" flipV="1">
            <a:off x="2339975" y="2205038"/>
            <a:ext cx="2232025" cy="431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graphicFrame>
        <p:nvGraphicFramePr>
          <p:cNvPr id="183306" name="Object 10"/>
          <p:cNvGraphicFramePr>
            <a:graphicFrameLocks noChangeAspect="1"/>
          </p:cNvGraphicFramePr>
          <p:nvPr/>
        </p:nvGraphicFramePr>
        <p:xfrm>
          <a:off x="755650" y="3284538"/>
          <a:ext cx="6332538" cy="145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828800" imgH="419040" progId="Equation.3">
                  <p:embed/>
                </p:oleObj>
              </mc:Choice>
              <mc:Fallback>
                <p:oleObj name="Rovnice" r:id="rId6" imgW="1828800" imgH="419040" progId="Equation.3">
                  <p:embed/>
                  <p:pic>
                    <p:nvPicPr>
                      <p:cNvPr id="18330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284538"/>
                        <a:ext cx="6332538" cy="145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7" name="Object 11"/>
          <p:cNvGraphicFramePr>
            <a:graphicFrameLocks noChangeAspect="1"/>
          </p:cNvGraphicFramePr>
          <p:nvPr/>
        </p:nvGraphicFramePr>
        <p:xfrm>
          <a:off x="2219325" y="5013325"/>
          <a:ext cx="4705350" cy="149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358640" imgH="431640" progId="Equation.3">
                  <p:embed/>
                </p:oleObj>
              </mc:Choice>
              <mc:Fallback>
                <p:oleObj name="Rovnice" r:id="rId8" imgW="1358640" imgH="431640" progId="Equation.3">
                  <p:embed/>
                  <p:pic>
                    <p:nvPicPr>
                      <p:cNvPr id="1833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325" y="5013325"/>
                        <a:ext cx="4705350" cy="1495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3308" name="Text Box 12"/>
          <p:cNvSpPr txBox="1">
            <a:spLocks noChangeArrowheads="1"/>
          </p:cNvSpPr>
          <p:nvPr/>
        </p:nvSpPr>
        <p:spPr bwMode="auto">
          <a:xfrm>
            <a:off x="755650" y="3429000"/>
            <a:ext cx="7237413" cy="1216025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Pozor! Dividendy v jednotlivých letech nejsou všechny budoucí vyplácené dividendy, ale jen dividendy z již existujících akcií.</a:t>
            </a:r>
          </a:p>
        </p:txBody>
      </p:sp>
    </p:spTree>
    <p:extLst>
      <p:ext uri="{BB962C8B-B14F-4D97-AF65-F5344CB8AC3E}">
        <p14:creationId xmlns:p14="http://schemas.microsoft.com/office/powerpoint/2010/main" val="205285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3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3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3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3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3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3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3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3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3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3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3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1833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18330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330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183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3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183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3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Konstantní dividendový model</a:t>
            </a:r>
          </a:p>
        </p:txBody>
      </p:sp>
      <p:graphicFrame>
        <p:nvGraphicFramePr>
          <p:cNvPr id="186373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2339975" y="1700213"/>
          <a:ext cx="3917950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155600" imgH="431640" progId="Equation.3">
                  <p:embed/>
                </p:oleObj>
              </mc:Choice>
              <mc:Fallback>
                <p:oleObj name="Rovnice" r:id="rId2" imgW="1155600" imgH="431640" progId="Equation.3">
                  <p:embed/>
                  <p:pic>
                    <p:nvPicPr>
                      <p:cNvPr id="1863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1700213"/>
                        <a:ext cx="3917950" cy="146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6375" name="Object 7"/>
          <p:cNvGraphicFramePr>
            <a:graphicFrameLocks noChangeAspect="1"/>
          </p:cNvGraphicFramePr>
          <p:nvPr/>
        </p:nvGraphicFramePr>
        <p:xfrm>
          <a:off x="1858963" y="3429000"/>
          <a:ext cx="542607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600200" imgH="215640" progId="Equation.3">
                  <p:embed/>
                </p:oleObj>
              </mc:Choice>
              <mc:Fallback>
                <p:oleObj name="Rovnice" r:id="rId4" imgW="1600200" imgH="215640" progId="Equation.3">
                  <p:embed/>
                  <p:pic>
                    <p:nvPicPr>
                      <p:cNvPr id="1863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963" y="3429000"/>
                        <a:ext cx="5426075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6376" name="Object 8"/>
          <p:cNvGraphicFramePr>
            <a:graphicFrameLocks noChangeAspect="1"/>
          </p:cNvGraphicFramePr>
          <p:nvPr/>
        </p:nvGraphicFramePr>
        <p:xfrm>
          <a:off x="3033713" y="5005388"/>
          <a:ext cx="2239962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660240" imgH="393480" progId="Equation.3">
                  <p:embed/>
                </p:oleObj>
              </mc:Choice>
              <mc:Fallback>
                <p:oleObj name="Rovnice" r:id="rId6" imgW="660240" imgH="393480" progId="Equation.3">
                  <p:embed/>
                  <p:pic>
                    <p:nvPicPr>
                      <p:cNvPr id="18637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713" y="5005388"/>
                        <a:ext cx="2239962" cy="133508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6764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6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6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6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6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6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6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6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6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6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4000"/>
              <a:t>Model s konstantním růstem dividendy o g% ročně</a:t>
            </a:r>
          </a:p>
        </p:txBody>
      </p:sp>
      <p:graphicFrame>
        <p:nvGraphicFramePr>
          <p:cNvPr id="189443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404938" y="1700213"/>
          <a:ext cx="6332537" cy="157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739880" imgH="431640" progId="Equation.3">
                  <p:embed/>
                </p:oleObj>
              </mc:Choice>
              <mc:Fallback>
                <p:oleObj name="Rovnice" r:id="rId2" imgW="1739880" imgH="431640" progId="Equation.3">
                  <p:embed/>
                  <p:pic>
                    <p:nvPicPr>
                      <p:cNvPr id="1894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1700213"/>
                        <a:ext cx="6332537" cy="157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445" name="Object 5"/>
          <p:cNvGraphicFramePr>
            <a:graphicFrameLocks noChangeAspect="1"/>
          </p:cNvGraphicFramePr>
          <p:nvPr/>
        </p:nvGraphicFramePr>
        <p:xfrm>
          <a:off x="3203575" y="4221163"/>
          <a:ext cx="2239963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660240" imgH="419040" progId="Equation.3">
                  <p:embed/>
                </p:oleObj>
              </mc:Choice>
              <mc:Fallback>
                <p:oleObj name="Rovnice" r:id="rId4" imgW="660240" imgH="419040" progId="Equation.3">
                  <p:embed/>
                  <p:pic>
                    <p:nvPicPr>
                      <p:cNvPr id="1894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4221163"/>
                        <a:ext cx="2239963" cy="1422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9446" name="Text Box 6"/>
          <p:cNvSpPr txBox="1">
            <a:spLocks noChangeArrowheads="1"/>
          </p:cNvSpPr>
          <p:nvPr/>
        </p:nvSpPr>
        <p:spPr bwMode="auto">
          <a:xfrm>
            <a:off x="1150938" y="3429000"/>
            <a:ext cx="79930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Podmínka konvergence je, že g </a:t>
            </a:r>
            <a:r>
              <a:rPr lang="en-US" altLang="cs-CZ" sz="2800"/>
              <a:t>&lt;</a:t>
            </a:r>
            <a:r>
              <a:rPr lang="cs-CZ" altLang="cs-CZ" sz="2800"/>
              <a:t> </a:t>
            </a:r>
            <a:r>
              <a:rPr lang="en-US" altLang="cs-CZ" sz="2800"/>
              <a:t>r</a:t>
            </a:r>
            <a:r>
              <a:rPr lang="cs-CZ" altLang="cs-CZ" sz="2800"/>
              <a:t>.</a:t>
            </a:r>
          </a:p>
        </p:txBody>
      </p:sp>
      <p:sp>
        <p:nvSpPr>
          <p:cNvPr id="189447" name="Text Box 7"/>
          <p:cNvSpPr txBox="1">
            <a:spLocks noChangeArrowheads="1"/>
          </p:cNvSpPr>
          <p:nvPr/>
        </p:nvSpPr>
        <p:spPr bwMode="auto">
          <a:xfrm>
            <a:off x="142875" y="5949950"/>
            <a:ext cx="4429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Součet geometrické řady:</a:t>
            </a:r>
          </a:p>
        </p:txBody>
      </p:sp>
      <p:graphicFrame>
        <p:nvGraphicFramePr>
          <p:cNvPr id="189448" name="Object 8"/>
          <p:cNvGraphicFramePr>
            <a:graphicFrameLocks noChangeAspect="1"/>
          </p:cNvGraphicFramePr>
          <p:nvPr/>
        </p:nvGraphicFramePr>
        <p:xfrm>
          <a:off x="4572000" y="5734050"/>
          <a:ext cx="3960813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600200" imgH="393480" progId="Equation.3">
                  <p:embed/>
                </p:oleObj>
              </mc:Choice>
              <mc:Fallback>
                <p:oleObj name="Rovnice" r:id="rId6" imgW="1600200" imgH="393480" progId="Equation.3">
                  <p:embed/>
                  <p:pic>
                    <p:nvPicPr>
                      <p:cNvPr id="18944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734050"/>
                        <a:ext cx="3960813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451" name="Object 11"/>
          <p:cNvGraphicFramePr>
            <a:graphicFrameLocks noChangeAspect="1"/>
          </p:cNvGraphicFramePr>
          <p:nvPr/>
        </p:nvGraphicFramePr>
        <p:xfrm>
          <a:off x="1331913" y="4005263"/>
          <a:ext cx="2024062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596880" imgH="393480" progId="Equation.3">
                  <p:embed/>
                </p:oleObj>
              </mc:Choice>
              <mc:Fallback>
                <p:oleObj name="Rovnice" r:id="rId8" imgW="596880" imgH="393480" progId="Equation.3">
                  <p:embed/>
                  <p:pic>
                    <p:nvPicPr>
                      <p:cNvPr id="18945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005263"/>
                        <a:ext cx="2024062" cy="133508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9452" name="Line 12"/>
          <p:cNvSpPr>
            <a:spLocks noChangeShapeType="1"/>
          </p:cNvSpPr>
          <p:nvPr/>
        </p:nvSpPr>
        <p:spPr bwMode="auto">
          <a:xfrm flipH="1" flipV="1">
            <a:off x="3203575" y="5373688"/>
            <a:ext cx="1368425" cy="863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89453" name="Oval 13"/>
          <p:cNvSpPr>
            <a:spLocks noChangeArrowheads="1"/>
          </p:cNvSpPr>
          <p:nvPr/>
        </p:nvSpPr>
        <p:spPr bwMode="auto">
          <a:xfrm>
            <a:off x="2916238" y="1916113"/>
            <a:ext cx="2808287" cy="12239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189454" name="Line 14"/>
          <p:cNvSpPr>
            <a:spLocks noChangeShapeType="1"/>
          </p:cNvSpPr>
          <p:nvPr/>
        </p:nvSpPr>
        <p:spPr bwMode="auto">
          <a:xfrm flipV="1">
            <a:off x="3132138" y="3141663"/>
            <a:ext cx="647700" cy="863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graphicFrame>
        <p:nvGraphicFramePr>
          <p:cNvPr id="189455" name="Object 15"/>
          <p:cNvGraphicFramePr>
            <a:graphicFrameLocks noChangeAspect="1"/>
          </p:cNvGraphicFramePr>
          <p:nvPr/>
        </p:nvGraphicFramePr>
        <p:xfrm>
          <a:off x="4879975" y="4005263"/>
          <a:ext cx="1981200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583920" imgH="393480" progId="Equation.3">
                  <p:embed/>
                </p:oleObj>
              </mc:Choice>
              <mc:Fallback>
                <p:oleObj name="Rovnice" r:id="rId10" imgW="583920" imgH="393480" progId="Equation.3">
                  <p:embed/>
                  <p:pic>
                    <p:nvPicPr>
                      <p:cNvPr id="18945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975" y="4005263"/>
                        <a:ext cx="1981200" cy="133508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9456" name="Line 16"/>
          <p:cNvSpPr>
            <a:spLocks noChangeShapeType="1"/>
          </p:cNvSpPr>
          <p:nvPr/>
        </p:nvSpPr>
        <p:spPr bwMode="auto">
          <a:xfrm flipV="1">
            <a:off x="5795963" y="5373688"/>
            <a:ext cx="0" cy="792162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89457" name="Line 17"/>
          <p:cNvSpPr>
            <a:spLocks noChangeShapeType="1"/>
          </p:cNvSpPr>
          <p:nvPr/>
        </p:nvSpPr>
        <p:spPr bwMode="auto">
          <a:xfrm flipH="1" flipV="1">
            <a:off x="5867400" y="3141663"/>
            <a:ext cx="360363" cy="863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89458" name="Oval 18"/>
          <p:cNvSpPr>
            <a:spLocks noChangeArrowheads="1"/>
          </p:cNvSpPr>
          <p:nvPr/>
        </p:nvSpPr>
        <p:spPr bwMode="auto">
          <a:xfrm>
            <a:off x="3779838" y="1700213"/>
            <a:ext cx="4032250" cy="14398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graphicFrame>
        <p:nvGraphicFramePr>
          <p:cNvPr id="189459" name="Object 19"/>
          <p:cNvGraphicFramePr>
            <a:graphicFrameLocks noChangeAspect="1"/>
          </p:cNvGraphicFramePr>
          <p:nvPr/>
        </p:nvGraphicFramePr>
        <p:xfrm>
          <a:off x="1057275" y="1773238"/>
          <a:ext cx="1836738" cy="207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672840" imgH="761760" progId="Equation.3">
                  <p:embed/>
                </p:oleObj>
              </mc:Choice>
              <mc:Fallback>
                <p:oleObj name="Rovnice" r:id="rId12" imgW="672840" imgH="761760" progId="Equation.3">
                  <p:embed/>
                  <p:pic>
                    <p:nvPicPr>
                      <p:cNvPr id="18945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1773238"/>
                        <a:ext cx="1836738" cy="2078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460" name="Object 20"/>
          <p:cNvGraphicFramePr>
            <a:graphicFrameLocks noChangeAspect="1"/>
          </p:cNvGraphicFramePr>
          <p:nvPr/>
        </p:nvGraphicFramePr>
        <p:xfrm>
          <a:off x="2913063" y="2246313"/>
          <a:ext cx="4816475" cy="159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1765080" imgH="583920" progId="Equation.3">
                  <p:embed/>
                </p:oleObj>
              </mc:Choice>
              <mc:Fallback>
                <p:oleObj name="Rovnice" r:id="rId14" imgW="1765080" imgH="583920" progId="Equation.3">
                  <p:embed/>
                  <p:pic>
                    <p:nvPicPr>
                      <p:cNvPr id="18946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3063" y="2246313"/>
                        <a:ext cx="4816475" cy="159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031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9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9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9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9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9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9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9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9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9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9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9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9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9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9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9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9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9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89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9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9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9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9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9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9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9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9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9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9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9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89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9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89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89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9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9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8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8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89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89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8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8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8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8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6" grpId="0"/>
      <p:bldP spid="189446" grpId="1"/>
      <p:bldP spid="1894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ffectLst/>
              </a:rPr>
              <a:t>Odhad budoucího růstu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47050" cy="1323975"/>
          </a:xfrm>
        </p:spPr>
        <p:txBody>
          <a:bodyPr/>
          <a:lstStyle/>
          <a:p>
            <a:r>
              <a:rPr lang="cs-CZ" altLang="cs-CZ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z míry tržní kapitalizace</a:t>
            </a:r>
          </a:p>
          <a:p>
            <a:r>
              <a:rPr lang="cs-CZ" altLang="cs-CZ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z výnosu vlastního jmění</a:t>
            </a:r>
          </a:p>
        </p:txBody>
      </p:sp>
      <p:graphicFrame>
        <p:nvGraphicFramePr>
          <p:cNvPr id="190468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835150" y="3644900"/>
          <a:ext cx="2446338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825480" imgH="431640" progId="Equation.3">
                  <p:embed/>
                </p:oleObj>
              </mc:Choice>
              <mc:Fallback>
                <p:oleObj name="Rovnice" r:id="rId2" imgW="825480" imgH="431640" progId="Equation.3">
                  <p:embed/>
                  <p:pic>
                    <p:nvPicPr>
                      <p:cNvPr id="1904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644900"/>
                        <a:ext cx="2446338" cy="1279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0470" name="Oval 6"/>
          <p:cNvSpPr>
            <a:spLocks noChangeArrowheads="1"/>
          </p:cNvSpPr>
          <p:nvPr/>
        </p:nvSpPr>
        <p:spPr bwMode="auto">
          <a:xfrm>
            <a:off x="1763713" y="4005263"/>
            <a:ext cx="433387" cy="503237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190471" name="Oval 7"/>
          <p:cNvSpPr>
            <a:spLocks noChangeArrowheads="1"/>
          </p:cNvSpPr>
          <p:nvPr/>
        </p:nvSpPr>
        <p:spPr bwMode="auto">
          <a:xfrm>
            <a:off x="2411413" y="3429000"/>
            <a:ext cx="1152525" cy="9366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190472" name="Oval 8"/>
          <p:cNvSpPr>
            <a:spLocks noChangeArrowheads="1"/>
          </p:cNvSpPr>
          <p:nvPr/>
        </p:nvSpPr>
        <p:spPr bwMode="auto">
          <a:xfrm>
            <a:off x="2627313" y="4292600"/>
            <a:ext cx="865187" cy="64928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190473" name="Line 9"/>
          <p:cNvSpPr>
            <a:spLocks noChangeShapeType="1"/>
          </p:cNvSpPr>
          <p:nvPr/>
        </p:nvSpPr>
        <p:spPr bwMode="auto">
          <a:xfrm flipH="1">
            <a:off x="1763713" y="4508500"/>
            <a:ext cx="144462" cy="1225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0474" name="Line 10"/>
          <p:cNvSpPr>
            <a:spLocks noChangeShapeType="1"/>
          </p:cNvSpPr>
          <p:nvPr/>
        </p:nvSpPr>
        <p:spPr bwMode="auto">
          <a:xfrm flipH="1">
            <a:off x="1763713" y="4292600"/>
            <a:ext cx="863600" cy="13684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0475" name="Line 11"/>
          <p:cNvSpPr>
            <a:spLocks noChangeShapeType="1"/>
          </p:cNvSpPr>
          <p:nvPr/>
        </p:nvSpPr>
        <p:spPr bwMode="auto">
          <a:xfrm>
            <a:off x="3419475" y="4797425"/>
            <a:ext cx="1152525" cy="6477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90476" name="Oval 12"/>
          <p:cNvSpPr>
            <a:spLocks noChangeArrowheads="1"/>
          </p:cNvSpPr>
          <p:nvPr/>
        </p:nvSpPr>
        <p:spPr bwMode="auto">
          <a:xfrm>
            <a:off x="3779838" y="3933825"/>
            <a:ext cx="792162" cy="6477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190478" name="Text Box 14"/>
          <p:cNvSpPr txBox="1">
            <a:spLocks noChangeArrowheads="1"/>
          </p:cNvSpPr>
          <p:nvPr/>
        </p:nvSpPr>
        <p:spPr bwMode="auto">
          <a:xfrm>
            <a:off x="539750" y="5589588"/>
            <a:ext cx="23764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odhadneme</a:t>
            </a:r>
          </a:p>
        </p:txBody>
      </p:sp>
      <p:sp>
        <p:nvSpPr>
          <p:cNvPr id="190479" name="Text Box 15"/>
          <p:cNvSpPr txBox="1">
            <a:spLocks noChangeArrowheads="1"/>
          </p:cNvSpPr>
          <p:nvPr/>
        </p:nvSpPr>
        <p:spPr bwMode="auto">
          <a:xfrm>
            <a:off x="4572000" y="5157788"/>
            <a:ext cx="23764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/>
              <a:t>známe</a:t>
            </a:r>
          </a:p>
        </p:txBody>
      </p:sp>
    </p:spTree>
    <p:extLst>
      <p:ext uri="{BB962C8B-B14F-4D97-AF65-F5344CB8AC3E}">
        <p14:creationId xmlns:p14="http://schemas.microsoft.com/office/powerpoint/2010/main" val="906824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0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9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90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90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90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0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90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90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90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770" decel="100000"/>
                                        <p:tgtEl>
                                          <p:spTgt spid="1904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770" decel="100000"/>
                                        <p:tgtEl>
                                          <p:spTgt spid="19047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047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190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0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190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0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7" grpId="0" uiExpand="1" build="p"/>
      <p:bldP spid="190478" grpId="0"/>
      <p:bldP spid="190479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PMA01">
  <a:themeElements>
    <a:clrScheme name="PMA01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PMA0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FF0000"/>
          </a:solidFill>
          <a:prstDash val="solid"/>
          <a:round/>
          <a:headEnd type="none" w="med" len="med"/>
          <a:tailEnd type="triangle" w="lg" len="lg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00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FF0000"/>
          </a:solidFill>
          <a:prstDash val="solid"/>
          <a:round/>
          <a:headEnd type="none" w="med" len="med"/>
          <a:tailEnd type="triangle" w="lg" len="lg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00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MA01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bvod">
  <a:themeElements>
    <a:clrScheme name="Obvod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Obvod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bvod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PMA01</Template>
  <TotalTime>1968</TotalTime>
  <Words>1327</Words>
  <Application>Microsoft Macintosh PowerPoint</Application>
  <PresentationFormat>Předvádění na obrazovce (4:3)</PresentationFormat>
  <Paragraphs>312</Paragraphs>
  <Slides>31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8" baseType="lpstr">
      <vt:lpstr>Arial</vt:lpstr>
      <vt:lpstr>Times New Roman</vt:lpstr>
      <vt:lpstr>Tw Cen MT</vt:lpstr>
      <vt:lpstr>Wingdings</vt:lpstr>
      <vt:lpstr>PMA01</vt:lpstr>
      <vt:lpstr>Obvod</vt:lpstr>
      <vt:lpstr>Rovnice</vt:lpstr>
      <vt:lpstr>Základy finanční ho managementu</vt:lpstr>
      <vt:lpstr>Obligace</vt:lpstr>
      <vt:lpstr>Hotovostní tok obligace</vt:lpstr>
      <vt:lpstr>Výnos do doby splatnosti</vt:lpstr>
      <vt:lpstr>Akcie</vt:lpstr>
      <vt:lpstr>Cena akcie</vt:lpstr>
      <vt:lpstr>Konstantní dividendový model</vt:lpstr>
      <vt:lpstr>Model s konstantním růstem dividendy o g% ročně</vt:lpstr>
      <vt:lpstr>Odhad budoucího růstu</vt:lpstr>
      <vt:lpstr>Dělení zisku (výnosu)</vt:lpstr>
      <vt:lpstr>Prezentace aplikace PowerPoint</vt:lpstr>
      <vt:lpstr>Výpočet růstu dividend g:</vt:lpstr>
      <vt:lpstr>Prezentace aplikace PowerPoint</vt:lpstr>
      <vt:lpstr>Prezentace aplikace PowerPoint</vt:lpstr>
      <vt:lpstr>Prezentace aplikace PowerPoint</vt:lpstr>
      <vt:lpstr>Konstantní růst?</vt:lpstr>
      <vt:lpstr>Prezentace aplikace PowerPoint</vt:lpstr>
      <vt:lpstr>Prezentace aplikace PowerPoint</vt:lpstr>
      <vt:lpstr>Vztah mezi cenou akcie a EPS</vt:lpstr>
      <vt:lpstr>Současná hodnota růstových možností PVGO</vt:lpstr>
      <vt:lpstr>Důchodová a růstová akcie</vt:lpstr>
      <vt:lpstr>Prezentace aplikace PowerPoint</vt:lpstr>
      <vt:lpstr>Podrobnější analýza PVGO</vt:lpstr>
      <vt:lpstr>Prezentace aplikace PowerPoint</vt:lpstr>
      <vt:lpstr>Jiný způsob určení ceny akcie (firmy)</vt:lpstr>
      <vt:lpstr>Význam ukazatele P/E</vt:lpstr>
      <vt:lpstr>Hodnota firmy</vt:lpstr>
      <vt:lpstr>Příklad stanovení hodnoty firmy</vt:lpstr>
      <vt:lpstr>Prezentace aplikace PowerPoint</vt:lpstr>
      <vt:lpstr>Prezentace aplikace PowerPoint</vt:lpstr>
      <vt:lpstr>Rekapitulace výsledků výpočtů</vt:lpstr>
    </vt:vector>
  </TitlesOfParts>
  <Company>ČVUT fakulta elektrotechnická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Podnikový management</dc:title>
  <dc:creator>StaryO</dc:creator>
  <cp:lastModifiedBy>Stary, Oldrich</cp:lastModifiedBy>
  <cp:revision>270</cp:revision>
  <dcterms:created xsi:type="dcterms:W3CDTF">2004-09-17T11:11:15Z</dcterms:created>
  <dcterms:modified xsi:type="dcterms:W3CDTF">2025-04-24T05:49:19Z</dcterms:modified>
</cp:coreProperties>
</file>