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98" r:id="rId2"/>
    <p:sldId id="299" r:id="rId3"/>
    <p:sldId id="300" r:id="rId4"/>
    <p:sldId id="301" r:id="rId5"/>
    <p:sldId id="302" r:id="rId6"/>
    <p:sldId id="256" r:id="rId7"/>
    <p:sldId id="257" r:id="rId8"/>
    <p:sldId id="258" r:id="rId9"/>
    <p:sldId id="261" r:id="rId10"/>
    <p:sldId id="259" r:id="rId11"/>
    <p:sldId id="260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9" r:id="rId22"/>
    <p:sldId id="278" r:id="rId23"/>
    <p:sldId id="280" r:id="rId24"/>
    <p:sldId id="271" r:id="rId25"/>
    <p:sldId id="272" r:id="rId26"/>
    <p:sldId id="274" r:id="rId27"/>
    <p:sldId id="281" r:id="rId28"/>
    <p:sldId id="273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1" r:id="rId37"/>
    <p:sldId id="292" r:id="rId38"/>
    <p:sldId id="293" r:id="rId39"/>
    <p:sldId id="294" r:id="rId40"/>
    <p:sldId id="295" r:id="rId41"/>
    <p:sldId id="303" r:id="rId42"/>
    <p:sldId id="296" r:id="rId43"/>
    <p:sldId id="297" r:id="rId44"/>
    <p:sldId id="275" r:id="rId45"/>
    <p:sldId id="276" r:id="rId46"/>
    <p:sldId id="277" r:id="rId4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666F7-3321-4196-86AF-39126BF6F7E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07B45-7630-48CC-AA0B-2D4ACCA660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34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55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77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875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11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65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1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98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86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7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54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57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65DCA82-56C8-4CF9-BDDC-7A0B3BC336F8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0309E1-C589-4609-B204-0683BC2EAF35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30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D6EC4-7378-79D3-A5CB-F410BEE0A7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Hodnocení projektu</a:t>
            </a:r>
            <a:endParaRPr lang="en-GB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39F42A2-55CF-6C1E-2347-78637B7076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422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CD7E05-5304-4786-ABB3-FD96A19D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Obchodní úvěr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FAC26B-A68F-4F15-B702-CC002BDB1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Odběratel zaplatí za odebrané zboží nebo služby později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Plnění probíhá formou dodávky zboží, poskytnutí služeb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Splácí se obvykle v penězích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Trvalý i dočasný způsob krytí oběžného majetku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Faktura vs. daňový doklad</a:t>
            </a:r>
          </a:p>
          <a:p>
            <a:pPr marL="0" indent="0">
              <a:buNone/>
            </a:pP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0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AA239-32A9-4316-AAC2-A2419DCAE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Směnka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BBFBD3-9D43-4A1A-AA8D-1F51900F1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Převoditelný cenný papír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Dle výstavce	- směnka vlastní</a:t>
            </a:r>
          </a:p>
          <a:p>
            <a:pPr marL="0" indent="0">
              <a:buNone/>
            </a:pPr>
            <a:r>
              <a:rPr lang="cs-CZ" sz="2400" dirty="0"/>
              <a:t>		- směnka cizí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Dle doby splatnosti	- na viděnou (vistasměnka)</a:t>
            </a:r>
          </a:p>
          <a:p>
            <a:pPr marL="384048" lvl="2" indent="0">
              <a:buNone/>
            </a:pPr>
            <a:r>
              <a:rPr lang="cs-CZ" sz="2400" dirty="0"/>
              <a:t>			- na určitý čas po viděné (časová vistasměnka)</a:t>
            </a:r>
          </a:p>
          <a:p>
            <a:pPr marL="384048" lvl="2" indent="0">
              <a:buNone/>
            </a:pPr>
            <a:r>
              <a:rPr lang="cs-CZ" sz="2400" dirty="0"/>
              <a:t>			- na určitý čas po vystavení (</a:t>
            </a:r>
            <a:r>
              <a:rPr lang="cs-CZ" sz="2400" dirty="0" err="1"/>
              <a:t>dato</a:t>
            </a:r>
            <a:r>
              <a:rPr lang="cs-CZ" sz="2400" dirty="0"/>
              <a:t> směnka)</a:t>
            </a:r>
          </a:p>
          <a:p>
            <a:pPr marL="384048" lvl="2" indent="0">
              <a:buNone/>
            </a:pPr>
            <a:r>
              <a:rPr lang="cs-CZ" sz="2400" dirty="0"/>
              <a:t>			- na určitý den (fixní nebo denní směnka)</a:t>
            </a:r>
          </a:p>
        </p:txBody>
      </p:sp>
    </p:spTree>
    <p:extLst>
      <p:ext uri="{BB962C8B-B14F-4D97-AF65-F5344CB8AC3E}">
        <p14:creationId xmlns:p14="http://schemas.microsoft.com/office/powerpoint/2010/main" val="3891731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7C1E51-A338-456A-A552-634E1B857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Právní úprava  směnky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7191B7-9565-4B78-8A54-2F30973AE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Zákon směnečný a šekový 191/1950 Sb.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dle Ženevské směnečné úmluvy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angloamerické směnečné právo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Ze zákona je směnka cenný papír na řad, tj. je převoditelná rubopisem (indosamentem)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/>
              <a:t> Dva základní principy 	- bona fide – poskytuje ochranu poctivému nabyvateli směnky                  </a:t>
            </a:r>
          </a:p>
          <a:p>
            <a:pPr marL="1471400" lvl="8" indent="0">
              <a:buNone/>
            </a:pPr>
            <a:r>
              <a:rPr lang="cs-CZ" sz="2200" dirty="0"/>
              <a:t>      	- </a:t>
            </a:r>
            <a:r>
              <a:rPr lang="cs-CZ" sz="2200" dirty="0" err="1"/>
              <a:t>rigor</a:t>
            </a:r>
            <a:r>
              <a:rPr lang="cs-CZ" sz="2200" dirty="0"/>
              <a:t> </a:t>
            </a:r>
            <a:r>
              <a:rPr lang="cs-CZ" sz="2200" dirty="0" err="1"/>
              <a:t>cambialis</a:t>
            </a:r>
            <a:r>
              <a:rPr lang="cs-CZ" sz="2200" dirty="0"/>
              <a:t> – směnečná přísnost jak pro věřitele tak pro  					   dlužníka</a:t>
            </a:r>
          </a:p>
          <a:p>
            <a:pPr marL="1471400" lvl="8" indent="0">
              <a:buNone/>
            </a:pPr>
            <a:endParaRPr lang="cs-CZ" sz="2000" dirty="0"/>
          </a:p>
          <a:p>
            <a:pPr marL="1471400" lvl="8" indent="0">
              <a:buNone/>
            </a:pPr>
            <a:endParaRPr lang="cs-CZ" sz="2000" dirty="0"/>
          </a:p>
          <a:p>
            <a:pPr marL="1471400" lvl="8" indent="0">
              <a:buNone/>
            </a:pPr>
            <a:endParaRPr lang="cs-CZ" sz="2000" dirty="0"/>
          </a:p>
          <a:p>
            <a:pPr marL="1471400" lvl="8" indent="0">
              <a:buNone/>
            </a:pPr>
            <a:endParaRPr lang="cs-CZ" sz="2000" dirty="0"/>
          </a:p>
          <a:p>
            <a:pPr marL="1471400" lvl="8" indent="0">
              <a:buNone/>
            </a:pPr>
            <a:endParaRPr lang="cs-CZ" sz="2000" dirty="0"/>
          </a:p>
          <a:p>
            <a:pPr marL="1471400" lvl="8" indent="0">
              <a:buNone/>
            </a:pPr>
            <a:endParaRPr lang="cs-CZ" sz="2000" dirty="0"/>
          </a:p>
          <a:p>
            <a:pPr lvl="8"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230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576C7-3653-4C1B-A151-558C48120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Převoditelnost směnky  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A065AC-BAA2-4AE7-A61F-CAD9707C7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sz="2400" dirty="0"/>
              <a:t>např. z  držitele směnky na osobu X.Y.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blankoindosament – neobsahuje jméno indosatáře (nabyvatele) směnky, z cenného papíru na řad se stává cenný papír na majitele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rektaindosament („nikoliv na řad“)  indosant ručí pouze osobě, na kterou směnku převedl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bez ručení (sin obligo) zbavuje ručení indosanta i vůči osobě, na kterou směnku převedl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45795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83D46C-3A58-4EEC-9EB9-4F31D69D7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Náležitosti směnky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485F08-EC9C-43FB-BFAB-DC231E370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244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2200" dirty="0"/>
              <a:t>označení listiny jako směnka zakomponované do textu listiny (směnka může být sepsána na čemkoliv) v jazyce, v jakém je směnka napsaná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u cizí směnky bezpodmínečný příkaz zaplatit určitou peněžní částku / u vlastní směnky slib zaplatím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jméno toho, kdo má platit (směnečník, trasát)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(splatnost směnky), jinak na viděnou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(místo, kde má být zaplaceno), jinak směnečníkovo sídlo či bydliště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datum a (místo vystavení směnky) jinak místo u jména výstavce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vlastnoruční podpis výstavce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 přijetí směnky – dlužník musí akceptovat směnku podpisem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143496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2D176-01DF-4524-9A94-652AEA22F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Zaplacení směnky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8F4798-26C4-476F-9926-A789C6CDE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sz="2400" dirty="0"/>
              <a:t>předložení směnky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splatná do dvou pracovních dní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Pokud nezaplatí, je nutné směnku protestovat, tj. zjistit odepření směnky veřejnou listinou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Lze se protestování směnky vyhnout doložkou „bez protestu“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Po odepření směnky soud – zjistí zda je směnka platná, případně zda byla protestována a nařídí její zaplacení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63974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AA9C5E-5C02-4F41-A82F-EF978944E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Příklady použití směnky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70F6E3-3F4E-4AE0-A5A9-7D9AC9847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sz="2400" dirty="0"/>
              <a:t>podnikatelský úvěr (bianco směnka)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pojištění pohledávky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zahraniční obchod – banka ručí za úvěr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v osobním životě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148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E52128-3A37-4ECC-8B09-909E00A07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Dlouhodobé financování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4149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1D874D-008B-434F-ACBF-1974DBF61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Obligace – cenný papír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8F5B7A-EECD-4743-BF16-E6477729B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cs-CZ" dirty="0"/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 </a:t>
            </a:r>
            <a:r>
              <a:rPr lang="cs-CZ" sz="2400" b="1" dirty="0"/>
              <a:t>Plášť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nominální hodnota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úrok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termín splacení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název emitenta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série a číslo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Kuponový arch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kupóny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talon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567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65B3C-3206-4761-A519-8F302DC8A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Typy obligací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F1CBBE-B4C2-4AF2-983E-206F7A796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en-US" sz="2400" dirty="0"/>
              <a:t>s p</a:t>
            </a:r>
            <a:r>
              <a:rPr lang="cs-CZ" sz="2400" dirty="0" err="1"/>
              <a:t>evný</a:t>
            </a:r>
            <a:r>
              <a:rPr lang="en-US" sz="2400" dirty="0"/>
              <a:t>m</a:t>
            </a:r>
            <a:r>
              <a:rPr lang="cs-CZ" sz="2400" dirty="0"/>
              <a:t> úrok</a:t>
            </a:r>
            <a:r>
              <a:rPr lang="en-US" sz="2400" dirty="0" err="1"/>
              <a:t>em</a:t>
            </a:r>
            <a:r>
              <a:rPr lang="cs-CZ" sz="2400" dirty="0"/>
              <a:t> (</a:t>
            </a:r>
            <a:r>
              <a:rPr lang="cs-CZ" sz="2400" dirty="0" err="1"/>
              <a:t>plain</a:t>
            </a:r>
            <a:r>
              <a:rPr lang="cs-CZ" sz="2400" dirty="0"/>
              <a:t> </a:t>
            </a:r>
            <a:r>
              <a:rPr lang="cs-CZ" sz="2400" dirty="0" err="1"/>
              <a:t>vanilla</a:t>
            </a:r>
            <a:r>
              <a:rPr lang="cs-CZ" sz="2400" dirty="0"/>
              <a:t> bond)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en-US" sz="2400" dirty="0"/>
              <a:t>s </a:t>
            </a:r>
            <a:r>
              <a:rPr lang="cs-CZ" sz="2400" dirty="0"/>
              <a:t>proměnný</a:t>
            </a:r>
            <a:r>
              <a:rPr lang="en-US" sz="2400" dirty="0"/>
              <a:t>m</a:t>
            </a:r>
            <a:r>
              <a:rPr lang="cs-CZ" sz="2400" dirty="0"/>
              <a:t> úrok</a:t>
            </a:r>
            <a:r>
              <a:rPr lang="en-US" sz="2400" dirty="0" err="1"/>
              <a:t>em</a:t>
            </a: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en-US" sz="2400" dirty="0"/>
              <a:t>s </a:t>
            </a:r>
            <a:r>
              <a:rPr lang="cs-CZ" sz="2400" dirty="0"/>
              <a:t>nulový</a:t>
            </a:r>
            <a:r>
              <a:rPr lang="en-US" sz="2400" dirty="0"/>
              <a:t>m</a:t>
            </a:r>
            <a:r>
              <a:rPr lang="cs-CZ" sz="2400" dirty="0"/>
              <a:t> kupón</a:t>
            </a:r>
            <a:r>
              <a:rPr lang="en-US" sz="2400" dirty="0" err="1"/>
              <a:t>em</a:t>
            </a:r>
            <a:r>
              <a:rPr lang="cs-CZ" sz="2400" dirty="0"/>
              <a:t> (</a:t>
            </a:r>
            <a:r>
              <a:rPr lang="cs-CZ" sz="2400" dirty="0" err="1"/>
              <a:t>zero-coupon</a:t>
            </a:r>
            <a:r>
              <a:rPr lang="cs-CZ" sz="2400" dirty="0"/>
              <a:t> bond)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převoditelné (opční), tzv. warrant</a:t>
            </a:r>
            <a:r>
              <a:rPr lang="en-US" sz="2400" dirty="0"/>
              <a:t>y</a:t>
            </a: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bez termínu splatnosti – konzol</a:t>
            </a:r>
            <a:r>
              <a:rPr lang="en-US" sz="2400" dirty="0"/>
              <a:t>a - </a:t>
            </a:r>
            <a:r>
              <a:rPr lang="cs-CZ" sz="2400" dirty="0"/>
              <a:t>věčný dluhopis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26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3FF028-E853-E282-0E50-31A51AC56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Dělení efektu projektu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37874E-7EE3-36E6-7A33-6D3877569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617785" cy="15832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/>
              <a:t> stát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/>
              <a:t> věřitelé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/>
              <a:t> vlastníci</a:t>
            </a:r>
          </a:p>
          <a:p>
            <a:endParaRPr lang="en-GB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0A5B44-7657-7472-1121-B580DC4CD1DF}"/>
              </a:ext>
            </a:extLst>
          </p:cNvPr>
          <p:cNvSpPr txBox="1"/>
          <p:nvPr/>
        </p:nvSpPr>
        <p:spPr>
          <a:xfrm>
            <a:off x="1097280" y="3537374"/>
            <a:ext cx="8637563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 dirty="0"/>
              <a:t>Hledisko projektu: </a:t>
            </a:r>
            <a:r>
              <a:rPr lang="cs-CZ" altLang="cs-CZ" dirty="0"/>
              <a:t>celkový efekt, žádné daně, žádné financování EBIT </a:t>
            </a:r>
          </a:p>
          <a:p>
            <a:pPr>
              <a:spcBef>
                <a:spcPct val="50000"/>
              </a:spcBef>
            </a:pPr>
            <a:r>
              <a:rPr lang="cs-CZ" altLang="cs-CZ" dirty="0"/>
              <a:t>– investiční rozhodnutí</a:t>
            </a:r>
          </a:p>
          <a:p>
            <a:pPr>
              <a:spcBef>
                <a:spcPct val="50000"/>
              </a:spcBef>
            </a:pPr>
            <a:endParaRPr lang="cs-CZ" altLang="cs-CZ" dirty="0"/>
          </a:p>
          <a:p>
            <a:pPr>
              <a:spcBef>
                <a:spcPct val="50000"/>
              </a:spcBef>
            </a:pPr>
            <a:r>
              <a:rPr lang="cs-CZ" altLang="cs-CZ" b="1" dirty="0"/>
              <a:t>Hledisko celkového kapitálu</a:t>
            </a:r>
            <a:r>
              <a:rPr lang="cs-CZ" altLang="cs-CZ" dirty="0"/>
              <a:t>: diskont je WACC, EAT+ IAT</a:t>
            </a:r>
          </a:p>
          <a:p>
            <a:pPr>
              <a:spcBef>
                <a:spcPct val="50000"/>
              </a:spcBef>
            </a:pPr>
            <a:endParaRPr lang="cs-CZ" altLang="cs-CZ" dirty="0"/>
          </a:p>
          <a:p>
            <a:pPr>
              <a:spcBef>
                <a:spcPct val="50000"/>
              </a:spcBef>
            </a:pPr>
            <a:r>
              <a:rPr lang="cs-CZ" altLang="cs-CZ" b="1" dirty="0"/>
              <a:t>Hledisko investora: </a:t>
            </a:r>
            <a:r>
              <a:rPr lang="cs-CZ" altLang="cs-CZ" dirty="0"/>
              <a:t>pohled vlastníka, diskont je r</a:t>
            </a:r>
            <a:r>
              <a:rPr lang="cs-CZ" altLang="cs-CZ" baseline="-25000" dirty="0"/>
              <a:t>e,</a:t>
            </a:r>
            <a:r>
              <a:rPr lang="cs-CZ" altLang="cs-CZ" dirty="0"/>
              <a:t>, EA(I)T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101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458E2D-AFD8-4468-971E-9EA2C31D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Hotovostní tok obligace</a:t>
            </a:r>
            <a:endParaRPr lang="en-GB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A5DA7D2-1FB7-4734-95B8-3BFC8794D6D9}"/>
              </a:ext>
            </a:extLst>
          </p:cNvPr>
          <p:cNvSpPr txBox="1"/>
          <p:nvPr/>
        </p:nvSpPr>
        <p:spPr>
          <a:xfrm>
            <a:off x="4685968" y="3900370"/>
            <a:ext cx="50835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N 	nominální hodnota obligace</a:t>
            </a:r>
          </a:p>
          <a:p>
            <a:r>
              <a:rPr lang="cs-CZ" sz="2000" dirty="0"/>
              <a:t>C 	kupónová platba</a:t>
            </a:r>
          </a:p>
          <a:p>
            <a:r>
              <a:rPr lang="cs-CZ" sz="2000" dirty="0"/>
              <a:t>T 	doba dospělosti (maturity) obligace</a:t>
            </a:r>
          </a:p>
          <a:p>
            <a:r>
              <a:rPr lang="cs-CZ" sz="2000" dirty="0"/>
              <a:t>PV 	současná hodnota obligace (</a:t>
            </a:r>
            <a:r>
              <a:rPr lang="en-GB" sz="2000" dirty="0"/>
              <a:t>present value</a:t>
            </a:r>
            <a:r>
              <a:rPr lang="cs-CZ" sz="2000" dirty="0"/>
              <a:t>)</a:t>
            </a:r>
          </a:p>
          <a:p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32FA7BAD-9F69-39F1-F58D-6B7D8E9B402A}"/>
                  </a:ext>
                </a:extLst>
              </p:cNvPr>
              <p:cNvSpPr txBox="1"/>
              <p:nvPr/>
            </p:nvSpPr>
            <p:spPr>
              <a:xfrm>
                <a:off x="1473640" y="2222798"/>
                <a:ext cx="6319861" cy="12202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cs-CZ" sz="2800" b="0" i="0" smtClean="0">
                          <a:latin typeface="Cambria Math" panose="02040503050406030204" pitchFamily="18" charset="0"/>
                        </a:rPr>
                        <m:t>PV</m:t>
                      </m:r>
                      <m:r>
                        <a:rPr lang="cs-CZ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cs-CZ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cs-CZ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cs-CZ" sz="2800" b="0" i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cs-CZ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  <m:e>
                          <m:sSub>
                            <m:sSubPr>
                              <m:ctrlPr>
                                <a:rPr lang="cs-CZ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</m:e>
                      </m:nary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m:rPr>
                                  <m:sty m:val="p"/>
                                </m:rPr>
                                <a:rPr lang="en-US" sz="2800" i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32FA7BAD-9F69-39F1-F58D-6B7D8E9B4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640" y="2222798"/>
                <a:ext cx="6319861" cy="12202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001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DFB715-82EA-A286-9EDB-D889E13FA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2" y="1603513"/>
            <a:ext cx="10042497" cy="426558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400" b="1" dirty="0"/>
              <a:t>Příklad: </a:t>
            </a:r>
            <a:r>
              <a:rPr lang="cs-CZ" sz="2400" dirty="0"/>
              <a:t>Určete cenu obligace ZBS 14/27 s nominální hodnotou 10 000 Kč. Obvyklé výnosy obdobných obligací jsou 10 %.</a:t>
            </a:r>
            <a:endParaRPr lang="en-US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6092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2B4D59-640B-C7EF-8E65-67F57C0AE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70" y="1590260"/>
            <a:ext cx="10122010" cy="4278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b="1" dirty="0"/>
              <a:t>Příklad: </a:t>
            </a:r>
            <a:r>
              <a:rPr lang="cs-CZ" sz="2400" dirty="0"/>
              <a:t>Určete cenu obligace ZBS 14/27 s nominální hodnotou 10 000 Kč. Obvyklé výnosy obdobných obligací jsou 10 %.</a:t>
            </a:r>
            <a:endParaRPr lang="en-US" sz="2400" dirty="0"/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A6EE965D-B885-E0B6-3A9A-8989638A0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239604"/>
              </p:ext>
            </p:extLst>
          </p:nvPr>
        </p:nvGraphicFramePr>
        <p:xfrm>
          <a:off x="1197112" y="2910840"/>
          <a:ext cx="8128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8099912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8015396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42221922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27804886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734896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2024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2025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2026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2027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PV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195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1 400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1 400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1400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11 400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/>
                        <a:t>112,68 %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64349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84B735A5-8222-2581-3EF5-14CFEDE59C7E}"/>
                  </a:ext>
                </a:extLst>
              </p:cNvPr>
              <p:cNvSpPr txBox="1"/>
              <p:nvPr/>
            </p:nvSpPr>
            <p:spPr>
              <a:xfrm>
                <a:off x="1775789" y="4581975"/>
                <a:ext cx="8322367" cy="8517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 i="1" smtClean="0">
                          <a:latin typeface="Cambria Math" panose="02040503050406030204" pitchFamily="18" charset="0"/>
                        </a:rPr>
                        <m:t>𝑃𝑉</m:t>
                      </m:r>
                      <m:r>
                        <a:rPr lang="cs-CZ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1 400</m:t>
                          </m:r>
                        </m:num>
                        <m:den>
                          <m:r>
                            <a:rPr lang="cs-CZ" sz="2400" i="1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0,1</m:t>
                          </m:r>
                          <m:r>
                            <a:rPr lang="cs-CZ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cs-CZ" sz="2400" i="1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1 400</m:t>
                          </m:r>
                        </m:num>
                        <m:den>
                          <m:sSup>
                            <m:sSup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1 400</m:t>
                          </m:r>
                        </m:num>
                        <m:den>
                          <m:sSup>
                            <m:sSup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cs-CZ" sz="2400" i="1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cs-CZ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11 400</m:t>
                          </m:r>
                        </m:num>
                        <m:den>
                          <m:sSup>
                            <m:sSupPr>
                              <m:ctrlPr>
                                <a:rPr lang="cs-CZ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  <m:r>
                                <a:rPr lang="cs-CZ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84B735A5-8222-2581-3EF5-14CFEDE59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789" y="4581975"/>
                <a:ext cx="8322367" cy="8517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5632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10A7D-B3C8-C1D3-D596-E339B76C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73351"/>
            <a:ext cx="10058400" cy="1450757"/>
          </a:xfrm>
        </p:spPr>
        <p:txBody>
          <a:bodyPr/>
          <a:lstStyle/>
          <a:p>
            <a:r>
              <a:rPr lang="en-US" b="1" dirty="0"/>
              <a:t>V</a:t>
            </a:r>
            <a:r>
              <a:rPr lang="cs-CZ" b="1" dirty="0" err="1"/>
              <a:t>ýnos</a:t>
            </a:r>
            <a:r>
              <a:rPr lang="cs-CZ" b="1" dirty="0"/>
              <a:t> do doby splatnosti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E25E83-DDA8-5EB9-C883-FFF015631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 hledáme výši r, tzv. indukovaný výnos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 jedná se o vnitřní výnosové procento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 informace, nakolik si investoři cení ten který typ obligace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635517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DE63CE-6266-4310-8F6F-1585F50EE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Akcie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74459B-786B-47CE-854D-2E2BB98C4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982" y="1845734"/>
            <a:ext cx="9737697" cy="40233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cs-CZ" sz="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cs-CZ" sz="2400" dirty="0"/>
              <a:t> Cenný papír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cs-CZ" sz="2400" dirty="0"/>
              <a:t> Základní typy akcií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200" dirty="0"/>
              <a:t> kmenové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200" dirty="0"/>
              <a:t> preferenční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200" dirty="0"/>
              <a:t> zaměstnanecké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556480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F826E-5656-4826-AB59-4EA80798C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Práva akcionáře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C59D4-009D-454A-8C13-6E00BC4F8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endParaRPr lang="cs-CZ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Účastnit se a hlasovat na valných hromadách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Výplata dividend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Kontrola hospodaření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Převod (prodej) akcie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Při konkurzu právo na přiměřenou část zůstatku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616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AAA502-5435-489E-9538-3A40E6C71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9E65B6-8EEA-4427-8638-80EB479F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Srovnání</a:t>
            </a:r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akcie</a:t>
            </a:r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3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obligace</a:t>
            </a:r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 </a:t>
            </a:r>
            <a:r>
              <a:rPr lang="en-US" sz="3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pohledu</a:t>
            </a:r>
            <a:r>
              <a:rPr lang="en-US" sz="3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držitele</a:t>
            </a:r>
            <a:br>
              <a:rPr lang="en-US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AC0290-4702-4519-B0F4-C2A46880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E42378B-2E28-4810-8421-7A473A40E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D91DD17-237F-4811-BC0E-128EB1BD7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417FF2E-8969-4341-AFE3-253433953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762288"/>
              </p:ext>
            </p:extLst>
          </p:nvPr>
        </p:nvGraphicFramePr>
        <p:xfrm>
          <a:off x="635457" y="988662"/>
          <a:ext cx="10916464" cy="2905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1278">
                  <a:extLst>
                    <a:ext uri="{9D8B030D-6E8A-4147-A177-3AD203B41FA5}">
                      <a16:colId xmlns:a16="http://schemas.microsoft.com/office/drawing/2014/main" val="2347187022"/>
                    </a:ext>
                  </a:extLst>
                </a:gridCol>
                <a:gridCol w="5425186">
                  <a:extLst>
                    <a:ext uri="{9D8B030D-6E8A-4147-A177-3AD203B41FA5}">
                      <a16:colId xmlns:a16="http://schemas.microsoft.com/office/drawing/2014/main" val="2013647011"/>
                    </a:ext>
                  </a:extLst>
                </a:gridCol>
              </a:tblGrid>
              <a:tr h="350605">
                <a:tc>
                  <a:txBody>
                    <a:bodyPr/>
                    <a:lstStyle/>
                    <a:p>
                      <a:r>
                        <a:rPr lang="cs-CZ" sz="1900">
                          <a:effectLst/>
                        </a:rPr>
                        <a:t>Akcie</a:t>
                      </a:r>
                      <a:endParaRPr lang="cs-CZ" sz="19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tc>
                  <a:txBody>
                    <a:bodyPr/>
                    <a:lstStyle/>
                    <a:p>
                      <a:r>
                        <a:rPr lang="cs-CZ" sz="1900">
                          <a:effectLst/>
                        </a:rPr>
                        <a:t>Obligace</a:t>
                      </a:r>
                      <a:endParaRPr lang="cs-CZ" sz="19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extLst>
                  <a:ext uri="{0D108BD9-81ED-4DB2-BD59-A6C34878D82A}">
                    <a16:rowId xmlns:a16="http://schemas.microsoft.com/office/drawing/2014/main" val="817429504"/>
                  </a:ext>
                </a:extLst>
              </a:tr>
              <a:tr h="432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Podíl na majetku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Dluh, závazek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extLst>
                  <a:ext uri="{0D108BD9-81ED-4DB2-BD59-A6C34878D82A}">
                    <a16:rowId xmlns:a16="http://schemas.microsoft.com/office/drawing/2014/main" val="3331144645"/>
                  </a:ext>
                </a:extLst>
              </a:tr>
              <a:tr h="432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Nominále se nevrací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Nominále se v daném termínu vrací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extLst>
                  <a:ext uri="{0D108BD9-81ED-4DB2-BD59-A6C34878D82A}">
                    <a16:rowId xmlns:a16="http://schemas.microsoft.com/office/drawing/2014/main" val="1771149852"/>
                  </a:ext>
                </a:extLst>
              </a:tr>
              <a:tr h="432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Může dostat dividendu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Musí dostat úrok – kupón.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extLst>
                  <a:ext uri="{0D108BD9-81ED-4DB2-BD59-A6C34878D82A}">
                    <a16:rowId xmlns:a16="http://schemas.microsoft.com/office/drawing/2014/main" val="128558162"/>
                  </a:ext>
                </a:extLst>
              </a:tr>
              <a:tr h="823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 dirty="0">
                          <a:effectLst/>
                        </a:rPr>
                        <a:t>Dividendy jsou vypláceny ze zisku po zdanění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 dirty="0">
                          <a:effectLst/>
                        </a:rPr>
                        <a:t>Úroky jsou náklad danění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extLst>
                  <a:ext uri="{0D108BD9-81ED-4DB2-BD59-A6C34878D82A}">
                    <a16:rowId xmlns:a16="http://schemas.microsoft.com/office/drawing/2014/main" val="523213280"/>
                  </a:ext>
                </a:extLst>
              </a:tr>
              <a:tr h="432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>
                          <a:effectLst/>
                        </a:rPr>
                        <a:t>Držitel může ovlivnit chod podniku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200" dirty="0">
                          <a:effectLst/>
                        </a:rPr>
                        <a:t>Držitel nemůže ovlivnit chod podniku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68" marR="82468" marT="0" marB="0"/>
                </a:tc>
                <a:extLst>
                  <a:ext uri="{0D108BD9-81ED-4DB2-BD59-A6C34878D82A}">
                    <a16:rowId xmlns:a16="http://schemas.microsoft.com/office/drawing/2014/main" val="2642417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0018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50B75-A34A-A3F4-B58C-DBA2607C6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Míra tržní kapitalizace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D355F7EF-BE70-D042-7F03-96FB782A39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058400" cy="4023360"/>
              </a:xfrm>
            </p:spPr>
            <p:txBody>
              <a:bodyPr/>
              <a:lstStyle/>
              <a:p>
                <a:endParaRPr lang="cs-CZ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8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cs-CZ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cs-CZ" sz="28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cs-CZ" sz="28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cs-CZ" sz="28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cs-CZ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cs-CZ" sz="28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cs-CZ" sz="28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kde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cs-CZ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cs-CZ" sz="24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cs-CZ" sz="24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cs-CZ" sz="2400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cs-CZ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cs-CZ" sz="24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cs-CZ" sz="24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2400" dirty="0"/>
                  <a:t>  je </a:t>
                </a:r>
                <a:r>
                  <a:rPr lang="en-GB" sz="2400" dirty="0" err="1"/>
                  <a:t>kapit</a:t>
                </a:r>
                <a:r>
                  <a:rPr lang="cs-CZ" sz="2400" dirty="0" err="1"/>
                  <a:t>álový</a:t>
                </a:r>
                <a:r>
                  <a:rPr lang="cs-CZ" sz="2400" dirty="0"/>
                  <a:t> výnos a</a:t>
                </a:r>
                <a:r>
                  <a:rPr lang="en-US" sz="2400" dirty="0"/>
                  <a:t> </a:t>
                </a:r>
                <a:r>
                  <a:rPr lang="cs-CZ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sz="2400" dirty="0"/>
                  <a:t> </a:t>
                </a:r>
                <a:r>
                  <a:rPr lang="en-US" sz="2400" dirty="0"/>
                  <a:t> </a:t>
                </a:r>
                <a:r>
                  <a:rPr lang="cs-CZ" sz="2400" dirty="0"/>
                  <a:t>je dividendový výnos</a:t>
                </a:r>
              </a:p>
              <a:p>
                <a:r>
                  <a:rPr lang="cs-CZ" i="1" dirty="0"/>
                  <a:t> </a:t>
                </a:r>
                <a:endParaRPr lang="en-US" i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cs-CZ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cs-CZ" i="1" dirty="0"/>
                  <a:t>prodejní cena</a:t>
                </a:r>
              </a:p>
              <a:p>
                <a:r>
                  <a:rPr lang="cs-CZ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cs-CZ" i="1" dirty="0"/>
                  <a:t> kupní cena</a:t>
                </a:r>
              </a:p>
              <a:p>
                <a:r>
                  <a:rPr lang="cs-CZ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𝐷𝐼𝑉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cs-CZ" i="1" dirty="0"/>
                  <a:t> dividenda</a:t>
                </a:r>
              </a:p>
              <a:p>
                <a:endParaRPr lang="cs-CZ" sz="2400" dirty="0"/>
              </a:p>
              <a:p>
                <a:endParaRPr lang="en-GB" sz="28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D355F7EF-BE70-D042-7F03-96FB782A39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058400" cy="40233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4541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57906-E0D1-47E7-BF50-4BC4981F1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Cena akcie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5AD177-CA87-4114-8A36-4B9CD01AA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780477"/>
            <a:ext cx="10058400" cy="579414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Předpoklad: </a:t>
            </a:r>
            <a:r>
              <a:rPr lang="cs-CZ" sz="2400" dirty="0" err="1"/>
              <a:t>going</a:t>
            </a:r>
            <a:r>
              <a:rPr lang="cs-CZ" sz="2400" dirty="0"/>
              <a:t> on </a:t>
            </a:r>
            <a:r>
              <a:rPr lang="cs-CZ" sz="2400" dirty="0" err="1"/>
              <a:t>concern</a:t>
            </a:r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cs-CZ" sz="2400" dirty="0"/>
          </a:p>
          <a:p>
            <a:pPr marL="0" indent="0" algn="just">
              <a:buNone/>
            </a:pP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D033C7C9-E01B-4538-9CEA-40292181874E}"/>
                  </a:ext>
                </a:extLst>
              </p:cNvPr>
              <p:cNvSpPr/>
              <p:nvPr/>
            </p:nvSpPr>
            <p:spPr>
              <a:xfrm>
                <a:off x="1277305" y="2464905"/>
                <a:ext cx="2159053" cy="849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cs-CZ" sz="24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IV</m:t>
                              </m:r>
                            </m:e>
                            <m:sub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Obdélník 3">
                <a:extLst>
                  <a:ext uri="{FF2B5EF4-FFF2-40B4-BE49-F238E27FC236}">
                    <a16:creationId xmlns:a16="http://schemas.microsoft.com/office/drawing/2014/main" id="{D033C7C9-E01B-4538-9CEA-402921818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305" y="2464905"/>
                <a:ext cx="2159053" cy="8492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68F2F811-9883-2EDA-ABE0-20B333D97502}"/>
                  </a:ext>
                </a:extLst>
              </p:cNvPr>
              <p:cNvSpPr txBox="1"/>
              <p:nvPr/>
            </p:nvSpPr>
            <p:spPr>
              <a:xfrm>
                <a:off x="5049079" y="2493368"/>
                <a:ext cx="2398643" cy="849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cs-CZ" sz="24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IV</m:t>
                              </m:r>
                            </m:e>
                            <m:sub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68F2F811-9883-2EDA-ABE0-20B333D97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079" y="2493368"/>
                <a:ext cx="2398643" cy="849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E2650AAD-36A4-B398-29B4-D199D1B5ADC7}"/>
                  </a:ext>
                </a:extLst>
              </p:cNvPr>
              <p:cNvSpPr txBox="1"/>
              <p:nvPr/>
            </p:nvSpPr>
            <p:spPr>
              <a:xfrm>
                <a:off x="1097280" y="4432913"/>
                <a:ext cx="7635903" cy="1267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DIV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E2650AAD-36A4-B398-29B4-D199D1B5A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4432913"/>
                <a:ext cx="7635903" cy="12671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545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86E9E-B5BA-BF86-9C41-B060BDAB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Konsta</a:t>
            </a:r>
            <a:r>
              <a:rPr lang="cs-CZ" b="1" dirty="0"/>
              <a:t>n</a:t>
            </a:r>
            <a:r>
              <a:rPr lang="en-US" b="1" dirty="0" err="1"/>
              <a:t>tn</a:t>
            </a:r>
            <a:r>
              <a:rPr lang="cs-CZ" b="1" dirty="0"/>
              <a:t>í dividendový model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79CC40-8685-17CC-86FB-6080C3B0D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E71063DB-7334-E928-4781-290ECF3410C6}"/>
                  </a:ext>
                </a:extLst>
              </p:cNvPr>
              <p:cNvSpPr txBox="1"/>
              <p:nvPr/>
            </p:nvSpPr>
            <p:spPr>
              <a:xfrm>
                <a:off x="1097280" y="2147120"/>
                <a:ext cx="4124077" cy="12671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cs-CZ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DIV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E71063DB-7334-E928-4781-290ECF341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2147120"/>
                <a:ext cx="4124077" cy="12671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ovéPole 5">
            <a:extLst>
              <a:ext uri="{FF2B5EF4-FFF2-40B4-BE49-F238E27FC236}">
                <a16:creationId xmlns:a16="http://schemas.microsoft.com/office/drawing/2014/main" id="{32FF8884-83DA-5473-2DB1-23880D5CE920}"/>
              </a:ext>
            </a:extLst>
          </p:cNvPr>
          <p:cNvSpPr txBox="1"/>
          <p:nvPr/>
        </p:nvSpPr>
        <p:spPr>
          <a:xfrm>
            <a:off x="5490376" y="2549858"/>
            <a:ext cx="566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kde DIV = DIV</a:t>
            </a:r>
            <a:r>
              <a:rPr lang="cs-CZ" sz="2400" baseline="-25000" dirty="0"/>
              <a:t>1</a:t>
            </a:r>
            <a:r>
              <a:rPr lang="cs-CZ" sz="2400" dirty="0"/>
              <a:t> = DIV</a:t>
            </a:r>
            <a:r>
              <a:rPr lang="cs-CZ" sz="2400" baseline="-25000" dirty="0"/>
              <a:t>2</a:t>
            </a:r>
            <a:r>
              <a:rPr lang="cs-CZ" sz="2400" dirty="0"/>
              <a:t> = … </a:t>
            </a:r>
            <a:endParaRPr lang="en-GB" sz="24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2F5A862-338E-AF85-1EE4-60590E83ACD9}"/>
                  </a:ext>
                </a:extLst>
              </p:cNvPr>
              <p:cNvSpPr txBox="1"/>
              <p:nvPr/>
            </p:nvSpPr>
            <p:spPr>
              <a:xfrm>
                <a:off x="1335819" y="3692771"/>
                <a:ext cx="6096000" cy="8961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800" i="1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 i="1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IV</m:t>
                              </m:r>
                            </m:e>
                            <m:sub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2800" i="1">
                              <a:latin typeface="Cambria Math" panose="02040503050406030204" pitchFamily="18" charset="0"/>
                            </a:rPr>
                            <m:t>r</m:t>
                          </m:r>
                        </m:den>
                      </m:f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2F5A862-338E-AF85-1EE4-60590E83A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819" y="3692771"/>
                <a:ext cx="6096000" cy="896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ovéPole 9">
            <a:extLst>
              <a:ext uri="{FF2B5EF4-FFF2-40B4-BE49-F238E27FC236}">
                <a16:creationId xmlns:a16="http://schemas.microsoft.com/office/drawing/2014/main" id="{23C7671D-7508-92A9-4A31-D5ABFAB9C79A}"/>
              </a:ext>
            </a:extLst>
          </p:cNvPr>
          <p:cNvSpPr txBox="1"/>
          <p:nvPr/>
        </p:nvSpPr>
        <p:spPr>
          <a:xfrm>
            <a:off x="1669774" y="4966934"/>
            <a:ext cx="8507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Předpoklady:</a:t>
            </a:r>
          </a:p>
          <a:p>
            <a:r>
              <a:rPr lang="cs-CZ" dirty="0"/>
              <a:t>			DIV jsou konstantní</a:t>
            </a:r>
          </a:p>
          <a:p>
            <a:r>
              <a:rPr lang="cs-CZ" dirty="0"/>
              <a:t>			r je konstantní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886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72D22-296D-3180-D3EF-8E61C0831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Vážená cena kapitálu - WACC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9E2646-DB56-0C24-1458-E26984354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958276"/>
            <a:ext cx="9917723" cy="4023360"/>
          </a:xfrm>
        </p:spPr>
        <p:txBody>
          <a:bodyPr>
            <a:normAutofit/>
          </a:bodyPr>
          <a:lstStyle/>
          <a:p>
            <a:r>
              <a:rPr lang="cs-CZ" altLang="cs-CZ" sz="2600" dirty="0"/>
              <a:t>předpokládá se neměnný poměr mezi cizím a vlastním kapitálem</a:t>
            </a:r>
          </a:p>
          <a:p>
            <a:endParaRPr lang="cs-CZ" altLang="cs-CZ" dirty="0"/>
          </a:p>
          <a:p>
            <a:endParaRPr lang="cs-CZ" altLang="cs-CZ" sz="2000" dirty="0"/>
          </a:p>
          <a:p>
            <a:endParaRPr lang="cs-CZ" altLang="cs-CZ" dirty="0"/>
          </a:p>
          <a:p>
            <a:endParaRPr lang="cs-CZ" altLang="cs-CZ" sz="2000" dirty="0"/>
          </a:p>
          <a:p>
            <a:endParaRPr lang="en-GB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02C83C1F-6DB4-8E31-FD64-574A00036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92190"/>
              </p:ext>
            </p:extLst>
          </p:nvPr>
        </p:nvGraphicFramePr>
        <p:xfrm>
          <a:off x="1563401" y="2663624"/>
          <a:ext cx="54737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2374560" imgH="393480" progId="Equation.3">
                  <p:embed/>
                </p:oleObj>
              </mc:Choice>
              <mc:Fallback>
                <p:oleObj name="Rovnice" r:id="rId2" imgW="2374560" imgH="393480" progId="Equation.3">
                  <p:embed/>
                  <p:pic>
                    <p:nvPicPr>
                      <p:cNvPr id="2519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401" y="2663624"/>
                        <a:ext cx="5473700" cy="908050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7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7CC33F4E-6CBA-D6A0-9A08-BCA59B23523C}"/>
              </a:ext>
            </a:extLst>
          </p:cNvPr>
          <p:cNvSpPr txBox="1"/>
          <p:nvPr/>
        </p:nvSpPr>
        <p:spPr>
          <a:xfrm>
            <a:off x="7197251" y="3699803"/>
            <a:ext cx="3474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200" dirty="0"/>
              <a:t>E- vlastní kapitál</a:t>
            </a:r>
          </a:p>
          <a:p>
            <a:r>
              <a:rPr lang="cs-CZ" altLang="cs-CZ" sz="2200" dirty="0"/>
              <a:t>D – cizí kapitál</a:t>
            </a:r>
          </a:p>
          <a:p>
            <a:r>
              <a:rPr lang="cs-CZ" sz="2200" dirty="0"/>
              <a:t>r</a:t>
            </a:r>
            <a:r>
              <a:rPr lang="cs-CZ" sz="2200" baseline="-25000" dirty="0"/>
              <a:t>e</a:t>
            </a:r>
            <a:r>
              <a:rPr lang="cs-CZ" sz="2200" dirty="0"/>
              <a:t> – náklady na vlastní kapitál</a:t>
            </a:r>
          </a:p>
          <a:p>
            <a:r>
              <a:rPr lang="cs-CZ" sz="2200" dirty="0"/>
              <a:t>r</a:t>
            </a:r>
            <a:r>
              <a:rPr lang="cs-CZ" sz="2200" baseline="-25000" dirty="0"/>
              <a:t>d</a:t>
            </a:r>
            <a:r>
              <a:rPr lang="cs-CZ" sz="2200" dirty="0"/>
              <a:t> – náklady na cizí kapitál</a:t>
            </a:r>
          </a:p>
          <a:p>
            <a:r>
              <a:rPr lang="cs-CZ" sz="2200" dirty="0"/>
              <a:t>τ – daňová sazba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96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3E2B2-92EE-8FD7-9804-1EC446B04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Gordonův</a:t>
            </a:r>
            <a:r>
              <a:rPr lang="cs-CZ" b="1" dirty="0"/>
              <a:t> růstový </a:t>
            </a:r>
            <a:r>
              <a:rPr lang="en-US" b="1" dirty="0" err="1"/>
              <a:t>dividendov</a:t>
            </a:r>
            <a:r>
              <a:rPr lang="cs-CZ" b="1" dirty="0"/>
              <a:t>ý model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E099F6-346E-0563-0631-492ABB70B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Růst dividendy o g % ročně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sz="2400" dirty="0" err="1"/>
              <a:t>Podm</a:t>
            </a:r>
            <a:r>
              <a:rPr lang="cs-CZ" sz="2400" dirty="0" err="1"/>
              <a:t>ínkou</a:t>
            </a:r>
            <a:r>
              <a:rPr lang="cs-CZ" sz="2400" dirty="0"/>
              <a:t> konvergence modelu je, že g</a:t>
            </a:r>
            <a:r>
              <a:rPr lang="en-US" sz="2400" dirty="0"/>
              <a:t> &lt; r.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DF835DD6-6071-218B-2007-A2B9A020340C}"/>
                  </a:ext>
                </a:extLst>
              </p:cNvPr>
              <p:cNvSpPr txBox="1"/>
              <p:nvPr/>
            </p:nvSpPr>
            <p:spPr>
              <a:xfrm>
                <a:off x="1298711" y="2280940"/>
                <a:ext cx="7659758" cy="12671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cs-CZ" sz="2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DIV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cs-CZ" sz="2800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e>
                      </m:nary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a:rPr lang="en-US" sz="2800" i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cs-CZ" sz="28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DF835DD6-6071-218B-2007-A2B9A0203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11" y="2280940"/>
                <a:ext cx="7659758" cy="12671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8CAB3632-5F9A-B4AB-D1AE-1E85367DEE8D}"/>
                  </a:ext>
                </a:extLst>
              </p:cNvPr>
              <p:cNvSpPr txBox="1"/>
              <p:nvPr/>
            </p:nvSpPr>
            <p:spPr>
              <a:xfrm>
                <a:off x="1298711" y="4894596"/>
                <a:ext cx="2955237" cy="974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800" i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GB" sz="28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8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 i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  <m:r>
                                <m:rPr>
                                  <m:sty m:val="p"/>
                                </m:rPr>
                                <a:rPr lang="en-US" sz="2800" i="0">
                                  <a:latin typeface="Cambria Math" panose="02040503050406030204" pitchFamily="18" charset="0"/>
                                </a:rPr>
                                <m:t>IV</m:t>
                              </m:r>
                            </m:e>
                            <m:sub>
                              <m:r>
                                <a:rPr lang="en-GB" sz="28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US" sz="2800" i="0">
                              <a:latin typeface="Cambria Math" panose="02040503050406030204" pitchFamily="18" charset="0"/>
                            </a:rPr>
                            <m:t>r</m:t>
                          </m:r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g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8CAB3632-5F9A-B4AB-D1AE-1E85367DE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11" y="4894596"/>
                <a:ext cx="2955237" cy="9744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737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7B2698-ACD0-1759-1148-F8D4C043A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 odhadnout budoucí růst g?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0EBB7FBF-53BE-B302-EB22-D87FE2F9E4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cs-CZ" dirty="0"/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cs-CZ" sz="2800" dirty="0"/>
                  <a:t> z míry tržní kapitalizace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cs-CZ" sz="2800" dirty="0"/>
                  <a:t> z výnosu vlastního jmění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endParaRPr lang="cs-CZ" dirty="0"/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800" i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28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800" i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2800" dirty="0">
                    <a:latin typeface="Cambria Math" panose="02040503050406030204" pitchFamily="18" charset="0"/>
                  </a:rPr>
                  <a:t> - g </a:t>
                </a:r>
                <a:r>
                  <a:rPr lang="en-GB" sz="2800" dirty="0"/>
                  <a:t>, </a:t>
                </a:r>
                <a:r>
                  <a:rPr lang="en-GB" sz="2400" dirty="0"/>
                  <a:t>P</a:t>
                </a:r>
                <a:r>
                  <a:rPr lang="en-GB" sz="2400" baseline="-25000" dirty="0"/>
                  <a:t>0</a:t>
                </a:r>
                <a:r>
                  <a:rPr lang="en-GB" sz="2400" dirty="0"/>
                  <a:t> </a:t>
                </a:r>
                <a:r>
                  <a:rPr lang="cs-CZ" sz="2400" dirty="0"/>
                  <a:t>známe, r a DIV</a:t>
                </a:r>
                <a:r>
                  <a:rPr lang="cs-CZ" sz="2400" baseline="-25000" dirty="0"/>
                  <a:t>1</a:t>
                </a:r>
                <a:r>
                  <a:rPr lang="cs-CZ" sz="2400" dirty="0"/>
                  <a:t> odhadneme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0EBB7FBF-53BE-B302-EB22-D87FE2F9E4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9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7215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2720E2-7B97-2C96-7EDE-C507F9E0D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Rozdělení zisku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64706BC3-CA6D-9ECF-6970-1CCB479B7F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cs-CZ" dirty="0"/>
              </a:p>
              <a:p>
                <a:r>
                  <a:rPr lang="cs-CZ" sz="2800" dirty="0"/>
                  <a:t>EPS – zisk (výnos) na jednu akcii</a:t>
                </a:r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cs-CZ" sz="2800" dirty="0"/>
                  <a:t>Rozdělíme mezi majitele  - tzv. </a:t>
                </a:r>
                <a:r>
                  <a:rPr lang="cs-CZ" sz="2800" b="1" dirty="0"/>
                  <a:t>výplatní poměr - v</a:t>
                </a:r>
                <a:endParaRPr lang="cs-CZ" sz="2800" dirty="0"/>
              </a:p>
              <a:p>
                <a:pPr lvl="1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cs-CZ" sz="2800" dirty="0"/>
                  <a:t>Ponecháme ve firmě – tzv. </a:t>
                </a:r>
                <a:r>
                  <a:rPr lang="cs-CZ" sz="2800" b="1" dirty="0"/>
                  <a:t>aktivační poměr – a</a:t>
                </a:r>
              </a:p>
              <a:p>
                <a:pPr marL="201168" lvl="1" indent="0">
                  <a:buNone/>
                </a:pPr>
                <a:endParaRPr lang="en-US" sz="2800" dirty="0"/>
              </a:p>
              <a:p>
                <a:pPr marL="201168" lvl="1" indent="0">
                  <a:buNone/>
                </a:pPr>
                <a:r>
                  <a:rPr lang="cs-CZ" sz="2800" dirty="0"/>
                  <a:t>Platí:</a:t>
                </a:r>
              </a:p>
              <a:p>
                <a:pPr marL="201168" lvl="1" indent="0">
                  <a:buNone/>
                </a:pPr>
                <a:r>
                  <a:rPr lang="en-US" sz="2800" dirty="0">
                    <a:latin typeface="Cambria Math" panose="02040503050406030204" pitchFamily="18" charset="0"/>
                  </a:rPr>
                  <a:t>a + v = 1      </a:t>
                </a:r>
                <a:r>
                  <a:rPr lang="en-US" sz="2800" dirty="0"/>
                  <a:t>a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DIV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EPS</m:t>
                        </m:r>
                      </m:den>
                    </m:f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64706BC3-CA6D-9ECF-6970-1CCB479B7F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126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7DF4D6D-BCBD-4B8C-9810-A6C8923992B8}"/>
              </a:ext>
            </a:extLst>
          </p:cNvPr>
          <p:cNvSpPr txBox="1"/>
          <p:nvPr/>
        </p:nvSpPr>
        <p:spPr>
          <a:xfrm>
            <a:off x="681925" y="720671"/>
            <a:ext cx="100235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altLang="cs-CZ" sz="2800" dirty="0"/>
              <a:t>Určete míru tržní kapitalizace r pro firmu </a:t>
            </a:r>
            <a:r>
              <a:rPr lang="cs-CZ" altLang="cs-CZ" sz="2800" dirty="0" err="1"/>
              <a:t>Ener</a:t>
            </a:r>
            <a:r>
              <a:rPr lang="cs-CZ" altLang="cs-CZ" sz="2800" dirty="0"/>
              <a:t>, a. s., když víte, že současná cena akcie je 1150 Kč. Akcionáři očekávají dividendu </a:t>
            </a:r>
            <a:r>
              <a:rPr lang="en-US" altLang="cs-CZ" sz="2800" dirty="0" err="1"/>
              <a:t>ve</a:t>
            </a:r>
            <a:r>
              <a:rPr lang="en-US" altLang="cs-CZ" sz="2800" dirty="0"/>
              <a:t> v</a:t>
            </a:r>
            <a:r>
              <a:rPr lang="cs-CZ" altLang="cs-CZ" sz="2800" dirty="0" err="1"/>
              <a:t>ýši</a:t>
            </a:r>
            <a:r>
              <a:rPr lang="cs-CZ" altLang="cs-CZ" sz="2800" dirty="0"/>
              <a:t> 60 Kč. Firma obvykle reinvestuje 60 % svých výnosů. Za posledních 5 let měla firma průměrný výnos 15%.</a:t>
            </a:r>
          </a:p>
          <a:p>
            <a:endParaRPr lang="cs-CZ" sz="2800" dirty="0"/>
          </a:p>
          <a:p>
            <a:r>
              <a:rPr lang="cs-CZ" sz="2800" dirty="0"/>
              <a:t>Předpoklad: ROE a aktivační poměr a se nemění.</a:t>
            </a:r>
          </a:p>
        </p:txBody>
      </p:sp>
    </p:spTree>
    <p:extLst>
      <p:ext uri="{BB962C8B-B14F-4D97-AF65-F5344CB8AC3E}">
        <p14:creationId xmlns:p14="http://schemas.microsoft.com/office/powerpoint/2010/main" val="727487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2">
            <a:extLst>
              <a:ext uri="{FF2B5EF4-FFF2-40B4-BE49-F238E27FC236}">
                <a16:creationId xmlns:a16="http://schemas.microsoft.com/office/drawing/2014/main" id="{4263EF97-8413-FD66-293A-A75F67E245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255782"/>
              </p:ext>
            </p:extLst>
          </p:nvPr>
        </p:nvGraphicFramePr>
        <p:xfrm>
          <a:off x="1413022" y="1702190"/>
          <a:ext cx="860630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923">
                  <a:extLst>
                    <a:ext uri="{9D8B030D-6E8A-4147-A177-3AD203B41FA5}">
                      <a16:colId xmlns:a16="http://schemas.microsoft.com/office/drawing/2014/main" val="4166495927"/>
                    </a:ext>
                  </a:extLst>
                </a:gridCol>
                <a:gridCol w="2052128">
                  <a:extLst>
                    <a:ext uri="{9D8B030D-6E8A-4147-A177-3AD203B41FA5}">
                      <a16:colId xmlns:a16="http://schemas.microsoft.com/office/drawing/2014/main" val="1875948646"/>
                    </a:ext>
                  </a:extLst>
                </a:gridCol>
                <a:gridCol w="2457762">
                  <a:extLst>
                    <a:ext uri="{9D8B030D-6E8A-4147-A177-3AD203B41FA5}">
                      <a16:colId xmlns:a16="http://schemas.microsoft.com/office/drawing/2014/main" val="461927964"/>
                    </a:ext>
                  </a:extLst>
                </a:gridCol>
                <a:gridCol w="1981104">
                  <a:extLst>
                    <a:ext uri="{9D8B030D-6E8A-4147-A177-3AD203B41FA5}">
                      <a16:colId xmlns:a16="http://schemas.microsoft.com/office/drawing/2014/main" val="3163960265"/>
                    </a:ext>
                  </a:extLst>
                </a:gridCol>
                <a:gridCol w="1418385">
                  <a:extLst>
                    <a:ext uri="{9D8B030D-6E8A-4147-A177-3AD203B41FA5}">
                      <a16:colId xmlns:a16="http://schemas.microsoft.com/office/drawing/2014/main" val="28021345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dirty="0"/>
                        <a:t>rok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Vlastní jmění E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Výnos (ROE = 1</a:t>
                      </a:r>
                      <a:r>
                        <a:rPr lang="en-US" sz="2200" dirty="0"/>
                        <a:t>5</a:t>
                      </a:r>
                      <a:r>
                        <a:rPr lang="cs-CZ" sz="2200" dirty="0"/>
                        <a:t> %)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Aktivace (60 %)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/>
                        <a:t>Dividenda</a:t>
                      </a:r>
                      <a:endParaRPr lang="en-GB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560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/>
                        <a:t>0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</a:t>
                      </a:r>
                      <a:r>
                        <a:rPr lang="cs-CZ" sz="2200" dirty="0"/>
                        <a:t>000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15</a:t>
                      </a:r>
                      <a:r>
                        <a:rPr lang="cs-CZ" sz="2200" dirty="0"/>
                        <a:t>0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90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60</a:t>
                      </a:r>
                      <a:endParaRPr lang="en-GB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43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1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1090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163,5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98,1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65,4</a:t>
                      </a:r>
                      <a:endParaRPr lang="en-GB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12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2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1188,1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178,2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106,9</a:t>
                      </a:r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71,3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51088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>
                <a:extLst>
                  <a:ext uri="{FF2B5EF4-FFF2-40B4-BE49-F238E27FC236}">
                    <a16:creationId xmlns:a16="http://schemas.microsoft.com/office/drawing/2014/main" id="{692E5182-2AD4-B87E-34CB-D67BC8252F1E}"/>
                  </a:ext>
                </a:extLst>
              </p:cNvPr>
              <p:cNvSpPr txBox="1"/>
              <p:nvPr/>
            </p:nvSpPr>
            <p:spPr>
              <a:xfrm>
                <a:off x="1413022" y="3818596"/>
                <a:ext cx="5844209" cy="16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</m:t>
                    </m:r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ROE</m:t>
                    </m:r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=9 %</m:t>
                    </m:r>
                  </m:oMath>
                </a14:m>
                <a:endParaRPr lang="en-US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GB" sz="2800" dirty="0"/>
              </a:p>
              <a:p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+ 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sz="28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1150</m:t>
                        </m:r>
                      </m:den>
                    </m:f>
                  </m:oMath>
                </a14:m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+0,09 = 14,22 %</a:t>
                </a:r>
              </a:p>
            </p:txBody>
          </p:sp>
        </mc:Choice>
        <mc:Fallback xmlns="">
          <p:sp>
            <p:nvSpPr>
              <p:cNvPr id="3" name="TextovéPole 2">
                <a:extLst>
                  <a:ext uri="{FF2B5EF4-FFF2-40B4-BE49-F238E27FC236}">
                    <a16:creationId xmlns:a16="http://schemas.microsoft.com/office/drawing/2014/main" id="{692E5182-2AD4-B87E-34CB-D67BC8252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022" y="3818596"/>
                <a:ext cx="5844209" cy="1627433"/>
              </a:xfrm>
              <a:prstGeom prst="rect">
                <a:avLst/>
              </a:prstGeom>
              <a:blipFill>
                <a:blip r:embed="rId2"/>
                <a:stretch>
                  <a:fillRect l="-21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ovéPole 3">
            <a:extLst>
              <a:ext uri="{FF2B5EF4-FFF2-40B4-BE49-F238E27FC236}">
                <a16:creationId xmlns:a16="http://schemas.microsoft.com/office/drawing/2014/main" id="{CB2949EF-5EEF-8D1B-2A94-BFA059EEC574}"/>
              </a:ext>
            </a:extLst>
          </p:cNvPr>
          <p:cNvSpPr txBox="1"/>
          <p:nvPr/>
        </p:nvSpPr>
        <p:spPr>
          <a:xfrm>
            <a:off x="1266092" y="495655"/>
            <a:ext cx="7877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Např. firma má vlastní jmění 1 mld. Kč</a:t>
            </a:r>
          </a:p>
          <a:p>
            <a:endParaRPr lang="cs-CZ" sz="2400" dirty="0"/>
          </a:p>
          <a:p>
            <a:r>
              <a:rPr lang="cs-CZ" sz="2400" dirty="0"/>
              <a:t>v mil. Kč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646837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BB3A50-2AD1-B164-88B7-8C54C5790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Je </a:t>
            </a:r>
            <a:r>
              <a:rPr lang="en-US" b="1" dirty="0" err="1"/>
              <a:t>spr</a:t>
            </a:r>
            <a:r>
              <a:rPr lang="cs-CZ" b="1" dirty="0" err="1"/>
              <a:t>ávné</a:t>
            </a:r>
            <a:r>
              <a:rPr lang="cs-CZ" b="1" dirty="0"/>
              <a:t> uvažovat </a:t>
            </a:r>
            <a:r>
              <a:rPr lang="cs-CZ" b="1" dirty="0" err="1"/>
              <a:t>konstatní</a:t>
            </a:r>
            <a:r>
              <a:rPr lang="cs-CZ" b="1" dirty="0"/>
              <a:t> růst?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5DC1A5-6687-774C-1A11-64CF12F77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206"/>
            <a:ext cx="10058400" cy="39558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jednoduchý vzorec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někdy průměr přes odvětví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využití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 regulaci cen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stanovení hodnoty firmy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další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vysoká g?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dlouhodobě neudržitelné</a:t>
            </a:r>
          </a:p>
          <a:p>
            <a:pPr lvl="1">
              <a:lnSpc>
                <a:spcPct val="90000"/>
              </a:lnSpc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Rozdělení výpočtu na část s vysokým g a dále předpoklad poklesu, viz. životní cyklus firmy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731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E5071BC-81FB-0E00-B0D8-1FA9698228E2}"/>
              </a:ext>
            </a:extLst>
          </p:cNvPr>
          <p:cNvSpPr txBox="1"/>
          <p:nvPr/>
        </p:nvSpPr>
        <p:spPr>
          <a:xfrm>
            <a:off x="829994" y="815926"/>
            <a:ext cx="93268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altLang="cs-CZ" sz="2800" dirty="0"/>
              <a:t>Jaká je hodnota akcie pro r = 10 %? Aktivace je 80 % a očekávaná dividenda je 5 Kč/akcii, ROE je 25 %. Co se stane, když se firmě sníží ROE na 16 % (za tři roky) a firma zareaguje snížením aktivace na 50 %?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56206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E5071BC-81FB-0E00-B0D8-1FA9698228E2}"/>
              </a:ext>
            </a:extLst>
          </p:cNvPr>
          <p:cNvSpPr txBox="1"/>
          <p:nvPr/>
        </p:nvSpPr>
        <p:spPr>
          <a:xfrm>
            <a:off x="829994" y="815926"/>
            <a:ext cx="9326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altLang="cs-CZ" sz="2400" dirty="0"/>
              <a:t>Jaká je hodnota akcie pro r = 10 %? Aktivace je 80 % a očekávaná dividenda je 5 Kč/akcii, ROE je 25 %. Co se stane, když se firmě sníží ROE na 16 % (za tři roky) a firma zareaguje snížením aktivace na 50 %?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0F3BB70B-9C07-ABF5-A4E7-0AAD1BF6445F}"/>
                  </a:ext>
                </a:extLst>
              </p:cNvPr>
              <p:cNvSpPr txBox="1"/>
              <p:nvPr/>
            </p:nvSpPr>
            <p:spPr>
              <a:xfrm>
                <a:off x="829994" y="2436607"/>
                <a:ext cx="10874326" cy="36092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= 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0,8*0,25 = 20 %</a:t>
                </a:r>
              </a:p>
              <a:p>
                <a:endParaRPr lang="en-US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cs-CZ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</a:t>
                </a:r>
                <a:r>
                  <a:rPr lang="en-US" sz="28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cs-CZ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0,5*0,16 = 8 %</a:t>
                </a:r>
              </a:p>
              <a:p>
                <a:endParaRPr lang="en-US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(1+</m:t>
                            </m:r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r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(1+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r</m:t>
                            </m:r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(1+</m:t>
                            </m:r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r</m:t>
                            </m:r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kde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g</m:t>
                            </m:r>
                          </m:e>
                          <m:sub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en-US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(1+0,1)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(1+0,1)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11,52</m:t>
                        </m:r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(1+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11,52∗(1+0,08)</m:t>
                        </m:r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(1+</m:t>
                            </m:r>
                            <m:r>
                              <a:rPr lang="en-US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0,1</m:t>
                            </m:r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∗(0,1−0,08)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=485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a:rPr lang="cs-CZ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č</m:t>
                    </m:r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0F3BB70B-9C07-ABF5-A4E7-0AAD1BF6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994" y="2436607"/>
                <a:ext cx="10874326" cy="3609258"/>
              </a:xfrm>
              <a:prstGeom prst="rect">
                <a:avLst/>
              </a:prstGeom>
              <a:blipFill>
                <a:blip r:embed="rId2"/>
                <a:stretch>
                  <a:fillRect l="-1121" t="-18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6763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259E99-5B37-DCD3-86D5-6DB59D9D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Vztah mezi cenou akcie a EPS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D5152A25-BB22-3DCD-E3A0-0811D6C6C7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q"/>
                </a:pPr>
                <a:r>
                  <a:rPr lang="cs-CZ" sz="2400" dirty="0"/>
                  <a:t> Firma neinvestuje, tj. a = 0 a v = 1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cs-CZ" sz="2400" dirty="0"/>
                  <a:t> EPS = dividenda/akcie  </a:t>
                </a:r>
              </a:p>
              <a:p>
                <a:pPr marL="0" indent="0">
                  <a:buNone/>
                </a:pPr>
                <a:r>
                  <a:rPr lang="cs-CZ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cs-C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𝐷𝐼𝑉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cs-CZ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𝐸𝑃𝑆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cs-CZ" sz="2400" dirty="0"/>
              </a:p>
              <a:p>
                <a:pPr marL="0" indent="0">
                  <a:buNone/>
                </a:pPr>
                <a:r>
                  <a:rPr lang="cs-CZ" sz="2400" dirty="0"/>
                  <a:t>Příklad: Současná cena akcie je 100, dividenda v 1. roce je 10.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4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cs-CZ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DIV</m:t>
                            </m:r>
                          </m:e>
                          <m:sub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cs-CZ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10 %</m:t>
                    </m:r>
                  </m:oMath>
                </a14:m>
                <a:endParaRPr lang="en-US" sz="24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2400" dirty="0"/>
                  <a:t>M</a:t>
                </a:r>
                <a:r>
                  <a:rPr lang="cs-CZ" sz="2400" dirty="0" err="1"/>
                  <a:t>ůžu</a:t>
                </a:r>
                <a:r>
                  <a:rPr lang="cs-CZ" sz="2400" dirty="0"/>
                  <a:t> investovat do projektu tu dividendu 10 a ponese mi </a:t>
                </a:r>
                <a:r>
                  <a:rPr lang="cs-CZ" sz="2400" dirty="0" err="1"/>
                  <a:t>perpetuitu</a:t>
                </a:r>
                <a:r>
                  <a:rPr lang="cs-CZ" sz="2400" dirty="0"/>
                  <a:t> 1.  Jaký je vliv na cenu akcie?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400" b="0" i="0" smtClean="0">
                        <a:latin typeface="Cambria Math" panose="02040503050406030204" pitchFamily="18" charset="0"/>
                      </a:rPr>
                      <m:t>NPV</m:t>
                    </m:r>
                    <m:r>
                      <a:rPr lang="cs-CZ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−10+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∗1,1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en-US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D5152A25-BB22-3DCD-E3A0-0811D6C6C7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18" t="-21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55865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DA91EA-2867-A4E9-7D58-9D7D9CAC0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Sou</a:t>
            </a:r>
            <a:r>
              <a:rPr lang="cs-CZ" b="1" dirty="0"/>
              <a:t>časná hodnota růstových možností PVGO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266AE773-EB23-A8EE-26D1-65A4EEF9A7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cs-C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𝐷𝐼𝑉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𝑃𝑉𝐺𝑂</m:t>
                    </m:r>
                    <m:r>
                      <a:rPr lang="cs-C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baseline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EPS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PVGO</m:t>
                    </m:r>
                  </m:oMath>
                </a14:m>
                <a:endParaRPr lang="en-GB" sz="2800" dirty="0"/>
              </a:p>
              <a:p>
                <a:endParaRPr lang="en-GB" sz="2800" dirty="0"/>
              </a:p>
              <a:p>
                <a:r>
                  <a:rPr lang="en-GB" sz="2800" dirty="0" err="1"/>
                  <a:t>Rozd</a:t>
                </a:r>
                <a:r>
                  <a:rPr lang="cs-CZ" sz="2800" dirty="0" err="1"/>
                  <a:t>íl</a:t>
                </a:r>
                <a:r>
                  <a:rPr lang="cs-CZ" sz="2800" dirty="0"/>
                  <a:t> mezi současnou cenou akcie a cenou vysvětlitelnou zisky je hodnota NPV budoucích projektů, tzv. PVGO.</a:t>
                </a:r>
                <a:endParaRPr lang="en-GB" sz="28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266AE773-EB23-A8EE-26D1-65A4EEF9A7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147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2E7C5-6949-AF77-F5B6-88A7C2EE2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Požadovaný výnos vlastního kapitálu r</a:t>
            </a:r>
            <a:r>
              <a:rPr lang="cs-CZ" b="1" baseline="-25000" dirty="0"/>
              <a:t>e</a:t>
            </a:r>
            <a:endParaRPr lang="en-GB" b="1" baseline="-25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0BF48B-A44B-19A8-A257-87926752B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/>
              <a:t> cena ušlé příležitosti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/>
              <a:t> nejvíce používaným přístupem je CAPM – model oceňování kapitálových aktiv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/>
              <a:t> vstupy jsou – bezrizikový výnos </a:t>
            </a:r>
            <a:r>
              <a:rPr lang="cs-CZ" altLang="cs-CZ" sz="2400" dirty="0" err="1"/>
              <a:t>r</a:t>
            </a:r>
            <a:r>
              <a:rPr lang="cs-CZ" altLang="cs-CZ" sz="2400" baseline="-25000" dirty="0" err="1"/>
              <a:t>f</a:t>
            </a:r>
            <a:r>
              <a:rPr lang="cs-CZ" altLang="cs-CZ" sz="2400" dirty="0"/>
              <a:t>, očekávaný výnos kapitálového trhu </a:t>
            </a:r>
            <a:r>
              <a:rPr lang="cs-CZ" altLang="cs-CZ" sz="2400" dirty="0" err="1"/>
              <a:t>r</a:t>
            </a:r>
            <a:r>
              <a:rPr lang="cs-CZ" altLang="cs-CZ" sz="2400" baseline="-25000" dirty="0" err="1"/>
              <a:t>m</a:t>
            </a:r>
            <a:r>
              <a:rPr lang="cs-CZ" altLang="cs-CZ" sz="2400" dirty="0"/>
              <a:t> a tzv. </a:t>
            </a:r>
            <a:r>
              <a:rPr lang="el-GR" altLang="cs-CZ" sz="2400" dirty="0"/>
              <a:t>β</a:t>
            </a:r>
            <a:r>
              <a:rPr lang="cs-CZ" altLang="cs-CZ" sz="2400" dirty="0"/>
              <a:t> koeficient</a:t>
            </a:r>
          </a:p>
          <a:p>
            <a:endParaRPr lang="en-GB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1606BA0A-7DB0-6EA1-9C6A-70407867E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378206"/>
              </p:ext>
            </p:extLst>
          </p:nvPr>
        </p:nvGraphicFramePr>
        <p:xfrm>
          <a:off x="1097280" y="3116262"/>
          <a:ext cx="34210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320480" imgH="241200" progId="Equation.3">
                  <p:embed/>
                </p:oleObj>
              </mc:Choice>
              <mc:Fallback>
                <p:oleObj name="Rovnice" r:id="rId2" imgW="1320480" imgH="241200" progId="Equation.3">
                  <p:embed/>
                  <p:pic>
                    <p:nvPicPr>
                      <p:cNvPr id="2836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80" y="3116262"/>
                        <a:ext cx="3421063" cy="625475"/>
                      </a:xfrm>
                      <a:prstGeom prst="rect">
                        <a:avLst/>
                      </a:prstGeom>
                      <a:solidFill>
                        <a:schemeClr val="accent1">
                          <a:alpha val="57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6822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949E8FB-D343-B4ED-D16C-3FD2FB24C215}"/>
              </a:ext>
            </a:extLst>
          </p:cNvPr>
          <p:cNvSpPr txBox="1"/>
          <p:nvPr/>
        </p:nvSpPr>
        <p:spPr>
          <a:xfrm>
            <a:off x="436098" y="731520"/>
            <a:ext cx="101568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dirty="0"/>
              <a:t>Příklad:</a:t>
            </a:r>
          </a:p>
          <a:p>
            <a:pPr>
              <a:spcBef>
                <a:spcPct val="50000"/>
              </a:spcBef>
            </a:pPr>
            <a:r>
              <a:rPr lang="cs-CZ" altLang="cs-CZ" sz="2400" dirty="0"/>
              <a:t>Předpokládejte následující údaje pro firmu: Očekávaná dividenda je 50 Kč, požadovaný výnos je 15%, růst dividendy 10%. Očekávaný výnos je 83,30 Kč na akcii .</a:t>
            </a:r>
          </a:p>
          <a:p>
            <a:endParaRPr lang="cs-CZ" dirty="0"/>
          </a:p>
          <a:p>
            <a:endParaRPr lang="en-GB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772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>
                <a:extLst>
                  <a:ext uri="{FF2B5EF4-FFF2-40B4-BE49-F238E27FC236}">
                    <a16:creationId xmlns:a16="http://schemas.microsoft.com/office/drawing/2014/main" id="{1949E8FB-D343-B4ED-D16C-3FD2FB24C215}"/>
                  </a:ext>
                </a:extLst>
              </p:cNvPr>
              <p:cNvSpPr txBox="1"/>
              <p:nvPr/>
            </p:nvSpPr>
            <p:spPr>
              <a:xfrm>
                <a:off x="436098" y="731520"/>
                <a:ext cx="10156874" cy="6046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cs-CZ" altLang="cs-CZ" sz="2400" dirty="0"/>
                  <a:t>Příklad:</a:t>
                </a:r>
              </a:p>
              <a:p>
                <a:pPr>
                  <a:spcBef>
                    <a:spcPct val="50000"/>
                  </a:spcBef>
                </a:pPr>
                <a:r>
                  <a:rPr lang="cs-CZ" altLang="cs-CZ" sz="2400" dirty="0"/>
                  <a:t>Předpokládejte následující údaje pro firmu: Očekávaná dividenda je 50 Kč, požadovaný výnos je 15%, růst dividendy 10%. Očekávaný výnos je 83,30 Kč na akcii .</a:t>
                </a:r>
              </a:p>
              <a:p>
                <a:endParaRPr lang="cs-CZ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cs-CZ" sz="28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</m:t>
                        </m:r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83,30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=60</m:t>
                    </m:r>
                  </m:oMath>
                </a14:m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%</a:t>
                </a:r>
              </a:p>
              <a:p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= a * ROE  0,1=0,4*ROE, </a:t>
                </a:r>
                <a:r>
                  <a:rPr lang="en-GB" sz="28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tj</a:t>
                </a:r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 ROE = 25 %</a:t>
                </a:r>
              </a:p>
              <a:p>
                <a:endParaRPr lang="en-GB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GB" sz="28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Kolik</a:t>
                </a:r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je PVGO?</a:t>
                </a:r>
                <a:endParaRPr lang="cs-CZ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GB" sz="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cs-C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EPS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83,30</m:t>
                        </m:r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  <m:r>
                          <a:rPr lang="cs-CZ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555,60 K</a:t>
                </a:r>
                <a:r>
                  <a:rPr lang="cs-CZ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č</a:t>
                </a:r>
              </a:p>
              <a:p>
                <a:endParaRPr lang="cs-CZ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cs-CZ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PVGO = 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1000 – 555,60 = 444,40 K</a:t>
                </a:r>
                <a:r>
                  <a:rPr lang="cs-CZ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č</a:t>
                </a:r>
              </a:p>
              <a:p>
                <a:endParaRPr lang="en-GB" sz="2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ovéPole 1">
                <a:extLst>
                  <a:ext uri="{FF2B5EF4-FFF2-40B4-BE49-F238E27FC236}">
                    <a16:creationId xmlns:a16="http://schemas.microsoft.com/office/drawing/2014/main" id="{1949E8FB-D343-B4ED-D16C-3FD2FB24C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8" y="731520"/>
                <a:ext cx="10156874" cy="6046655"/>
              </a:xfrm>
              <a:prstGeom prst="rect">
                <a:avLst/>
              </a:prstGeom>
              <a:blipFill>
                <a:blip r:embed="rId2"/>
                <a:stretch>
                  <a:fillRect l="-1261" t="-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5406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E820E-042D-3FF7-03E5-60D38DE86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Analýza PVGO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9F1938D6-CFB8-730E-6F62-5A684A17F6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80" y="1845734"/>
                <a:ext cx="10536702" cy="4470660"/>
              </a:xfrm>
            </p:spPr>
            <p:txBody>
              <a:bodyPr>
                <a:normAutofit/>
              </a:bodyPr>
              <a:lstStyle/>
              <a:p>
                <a:r>
                  <a:rPr lang="cs-CZ" sz="2400" dirty="0"/>
                  <a:t>V 1. roce investujeme:</a:t>
                </a:r>
              </a:p>
              <a:p>
                <a:r>
                  <a:rPr lang="en-US" sz="2400" dirty="0"/>
                  <a:t>0,4 *83,30 = 33,30 K</a:t>
                </a:r>
                <a:r>
                  <a:rPr lang="cs-CZ" sz="2400" dirty="0"/>
                  <a:t>č a získáme </a:t>
                </a:r>
                <a:r>
                  <a:rPr lang="en-US" sz="2400" dirty="0"/>
                  <a:t>33,30 * 0,25 = 8,33 K</a:t>
                </a:r>
                <a:r>
                  <a:rPr lang="cs-CZ" sz="2400" dirty="0"/>
                  <a:t>č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𝑁𝑃𝑉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33,30+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8,33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=22,22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cs-C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č</m:t>
                    </m:r>
                  </m:oMath>
                </a14:m>
                <a:endParaRPr lang="en-GB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GB" sz="2400" dirty="0"/>
                  <a:t>V 2. </a:t>
                </a:r>
                <a:r>
                  <a:rPr lang="en-GB" sz="2400" dirty="0" err="1"/>
                  <a:t>roce</a:t>
                </a:r>
                <a:r>
                  <a:rPr lang="en-GB" sz="2400" dirty="0"/>
                  <a:t> </a:t>
                </a:r>
                <a:r>
                  <a:rPr lang="en-GB" sz="2400" dirty="0" err="1"/>
                  <a:t>investujeme</a:t>
                </a:r>
                <a:r>
                  <a:rPr lang="en-GB" sz="2400" dirty="0"/>
                  <a:t> 33,3 *1,1 = 36,70 (g = 10 %)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cs-CZ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NPV</m:t>
                        </m:r>
                      </m:e>
                      <m:sub>
                        <m:r>
                          <a:rPr lang="en-US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cs-CZ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33,30∗1,1+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8,33∗1,1</m:t>
                        </m:r>
                      </m:num>
                      <m:den>
                        <m:r>
                          <a:rPr lang="en-US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0,15</m:t>
                        </m:r>
                      </m:den>
                    </m:f>
                    <m:r>
                      <a:rPr lang="en-US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=22,22∗1,1=24,40 </m:t>
                    </m:r>
                    <m:r>
                      <m:rPr>
                        <m:sty m:val="p"/>
                      </m:rPr>
                      <a:rPr lang="en-US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a:rPr lang="cs-CZ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č</m:t>
                    </m:r>
                    <m:r>
                      <a:rPr lang="en-US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cs-CZ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cs-CZ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NPV</m:t>
                        </m:r>
                      </m:e>
                      <m:sub>
                        <m:r>
                          <a:rPr lang="cs-CZ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*1,1</a:t>
                </a:r>
              </a:p>
              <a:p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𝑃𝑉𝐺𝑂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𝑁𝑃𝑉</m:t>
                            </m:r>
                          </m:e>
                          <m:sub>
                            <m:r>
                              <a:rPr lang="cs-CZ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22,22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0,15−0,1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444,40 K</a:t>
                </a:r>
                <a:r>
                  <a:rPr lang="cs-CZ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č</a:t>
                </a:r>
                <a:endParaRPr lang="en-GB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cs-CZ" altLang="cs-CZ" sz="2400" dirty="0"/>
                  <a:t>Akcie je růstová, protože současná hodnota růstových možností vysvětluje větší část ceny, nikoli pro to, že dividenda roste!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9F1938D6-CFB8-730E-6F62-5A684A17F6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80" y="1845734"/>
                <a:ext cx="10536702" cy="4470660"/>
              </a:xfrm>
              <a:blipFill>
                <a:blip r:embed="rId2"/>
                <a:stretch>
                  <a:fillRect l="-868" t="-1910" r="-12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37247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5B596-D49C-A5BB-06AC-6143DEC7C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800" b="1" dirty="0"/>
              <a:t>Jiný způsob určení ceny akcie (firmy)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5B4B5A41-E5A0-7791-15F1-C3746B6199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altLang="cs-CZ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volný hotovostní tok FCF</a:t>
                </a:r>
              </a:p>
              <a:p>
                <a:pPr lvl="1"/>
                <a:r>
                  <a:rPr lang="cs-CZ" altLang="cs-CZ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lze jej z firmy odebrat bez narušení chodu firmy</a:t>
                </a:r>
              </a:p>
              <a:p>
                <a:pPr lvl="1"/>
                <a:r>
                  <a:rPr lang="cs-CZ" altLang="cs-CZ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 rozdíl od EPS bere v úvahu nezbytné investice</a:t>
                </a:r>
              </a:p>
              <a:p>
                <a:pPr lvl="1"/>
                <a:r>
                  <a:rPr lang="cs-CZ" altLang="cs-CZ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zahrnuje i růstové možnosti firmy plynoucí ze současných aktiv</a:t>
                </a:r>
              </a:p>
              <a:p>
                <a:pPr lvl="1"/>
                <a:r>
                  <a:rPr lang="cs-CZ" altLang="cs-CZ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příjmy - výdaje-nezbytné investice</a:t>
                </a:r>
              </a:p>
              <a:p>
                <a:pPr marL="201168" lvl="1" indent="0">
                  <a:buNone/>
                </a:pPr>
                <a:endParaRPr lang="cs-CZ" altLang="cs-CZ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01168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cs-CZ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FCF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cs-CZ" sz="2400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cs-CZ" altLang="cs-CZ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5B4B5A41-E5A0-7791-15F1-C3746B6199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2" t="-27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13100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0CA3A-6514-4325-BB1C-6ECDDA18F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Franchising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B9B663-756D-4E9B-A0A9-9308273C9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781006" cy="4023360"/>
          </a:xfrm>
        </p:spPr>
        <p:txBody>
          <a:bodyPr/>
          <a:lstStyle/>
          <a:p>
            <a:endParaRPr lang="cs-CZ" dirty="0"/>
          </a:p>
          <a:p>
            <a:r>
              <a:rPr lang="cs-CZ" sz="2400" b="1" dirty="0"/>
              <a:t>Výhody: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Otevřený systém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Známé jméno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/>
              <a:t> Finanční pomoc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Výcvik personálu</a:t>
            </a:r>
            <a:endParaRPr lang="en-GB" sz="2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0AF083C-9C5E-44F1-949F-04D53DFCFEAA}"/>
              </a:ext>
            </a:extLst>
          </p:cNvPr>
          <p:cNvSpPr txBox="1"/>
          <p:nvPr/>
        </p:nvSpPr>
        <p:spPr>
          <a:xfrm>
            <a:off x="6313716" y="1914635"/>
            <a:ext cx="4310743" cy="320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Nevýhody: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Kontrola podniku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Splátky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Vstupní poplatek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Špatný business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7608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3DFFA-FD58-4A2D-A356-A5AB63B4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Leasing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9D7F3B-3B8C-439B-B982-9A094CF41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56" y="1845734"/>
            <a:ext cx="9980023" cy="4023360"/>
          </a:xfrm>
        </p:spPr>
        <p:txBody>
          <a:bodyPr numCol="2"/>
          <a:lstStyle/>
          <a:p>
            <a:r>
              <a:rPr lang="cs-CZ" sz="2400" b="1" dirty="0"/>
              <a:t>Dle majetkoprávních vztahů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operativní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finanční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zpětný </a:t>
            </a:r>
          </a:p>
          <a:p>
            <a:pPr marL="0" indent="0">
              <a:buNone/>
            </a:pPr>
            <a:r>
              <a:rPr lang="cs-CZ" sz="2400" dirty="0"/>
              <a:t>  </a:t>
            </a:r>
          </a:p>
          <a:p>
            <a:pPr marL="0" indent="0">
              <a:buNone/>
            </a:pPr>
            <a:r>
              <a:rPr lang="cs-CZ" sz="2400" b="1" dirty="0"/>
              <a:t>Dle zůstatkové hodnoty na konci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s plnou amortizací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se zůstatkovou hodnotou</a:t>
            </a:r>
          </a:p>
          <a:p>
            <a:pPr marL="0" indent="0">
              <a:buNone/>
            </a:pPr>
            <a:r>
              <a:rPr lang="cs-CZ" sz="2400" b="1" dirty="0"/>
              <a:t>Dle pronajímatele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podnikatelský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komunální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spotřebitelský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29919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37F051-367D-4CD5-94CC-9D4A28C24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Výhody a nevýhody leasingu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A4A406-9959-4A6F-B548-407D567A7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cs-CZ" sz="2400" b="1" dirty="0"/>
              <a:t>Výhody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/>
              <a:t> lze získat rychleji než úvěr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/>
              <a:t> není nutné mít kapitál na investici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/>
              <a:t> lze sjednat individuální splátky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altLang="cs-CZ" sz="2400" dirty="0"/>
              <a:t> může být levnější než úvěr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b="1" dirty="0"/>
              <a:t>Nevýhody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Majitelem je leasingová firma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Riziko poškození/ odcizení je na nájemci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Nevýhodná výpověď leasingu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/>
              <a:t> U </a:t>
            </a:r>
            <a:r>
              <a:rPr lang="cs-CZ" sz="2400" dirty="0"/>
              <a:t>finančního leasingu mohou fyzické osoby odstoupit do 14 dnů od  podpisu od smlouvy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41687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FBD32F-8C4B-5290-B926-C1920F71A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Závislost </a:t>
            </a:r>
            <a:r>
              <a:rPr lang="el-GR" altLang="cs-CZ" sz="4800" b="1" dirty="0"/>
              <a:t>β</a:t>
            </a:r>
            <a:r>
              <a:rPr lang="cs-CZ" altLang="cs-CZ" sz="4800" b="1" dirty="0"/>
              <a:t> koeficientu na zadluženosti</a:t>
            </a:r>
            <a:r>
              <a:rPr lang="cs-CZ" b="1" dirty="0"/>
              <a:t> 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751192D1-D796-6DAF-88F8-373556D59A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cs-CZ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cs-CZ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cs-C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endParaRPr lang="en-US" sz="2800" b="0" dirty="0">
                  <a:ea typeface="Cambria Math" panose="02040503050406030204" pitchFamily="18" charset="0"/>
                </a:endParaRPr>
              </a:p>
              <a:p>
                <a:endParaRPr lang="en-GB" sz="2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den>
                        </m:f>
                      </m:den>
                    </m:f>
                  </m:oMath>
                </a14:m>
                <a:endParaRPr lang="en-GB" sz="2800" dirty="0"/>
              </a:p>
              <a:p>
                <a:endParaRPr lang="en-GB" sz="2800" dirty="0"/>
              </a:p>
              <a:p>
                <a:endParaRPr lang="en-GB" sz="2800" dirty="0"/>
              </a:p>
            </p:txBody>
          </p:sp>
        </mc:Choice>
        <mc:Fallback xmlns="">
          <p:sp>
            <p:nvSpPr>
              <p:cNvPr id="3" name="Zástupný obsah 2">
                <a:extLst>
                  <a:ext uri="{FF2B5EF4-FFF2-40B4-BE49-F238E27FC236}">
                    <a16:creationId xmlns:a16="http://schemas.microsoft.com/office/drawing/2014/main" id="{751192D1-D796-6DAF-88F8-373556D59A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7621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601AD-8270-4494-AD13-FAD3ED502B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Krátkodobé a dlouhodobé financování</a:t>
            </a:r>
            <a:endParaRPr lang="en-GB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A812A2E-808F-4EAF-89C5-43FC2C2BEB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Ing. Blanka Kučerková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084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8E122C-DA6C-4A6D-B352-44A2260D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Financování podniku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2E2643-1E35-4822-BDE0-C739E3DB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Základní financování podniku: </a:t>
            </a:r>
          </a:p>
          <a:p>
            <a:pPr lvl="0"/>
            <a:r>
              <a:rPr lang="cs-CZ" sz="2400" dirty="0"/>
              <a:t>do čeho má podnik investovat (majetek – aktiva),</a:t>
            </a:r>
          </a:p>
          <a:p>
            <a:pPr lvl="0"/>
            <a:r>
              <a:rPr lang="cs-CZ" sz="2400" dirty="0"/>
              <a:t>z čeho má podnik investovat (kapitál – pasiva)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b="1" dirty="0"/>
              <a:t>Rozšířené financování</a:t>
            </a:r>
          </a:p>
          <a:p>
            <a:r>
              <a:rPr lang="cs-CZ" sz="2400" dirty="0"/>
              <a:t>kolik získaných prostředků (přínosů, zisků) ponechat v podniku.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91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63B22-823F-453F-AA9A-F81F1C792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Zdroje financování</a:t>
            </a:r>
            <a:endParaRPr lang="en-GB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86A95-0E6B-460F-83A4-878486902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Dle zdroje:</a:t>
            </a:r>
          </a:p>
          <a:p>
            <a:pPr lvl="0"/>
            <a:r>
              <a:rPr lang="cs-CZ" sz="2400" dirty="0"/>
              <a:t>Vlastní  	- samofinancování: tj. využití odpisů a zisků po zdanění</a:t>
            </a:r>
          </a:p>
          <a:p>
            <a:pPr marL="0" indent="0">
              <a:buNone/>
            </a:pPr>
            <a:r>
              <a:rPr lang="cs-CZ" sz="2400" dirty="0"/>
              <a:t>		- kapitálové vklady: tj firemní podíly (s.r.o.) nebo akcie (a.s.)</a:t>
            </a:r>
          </a:p>
          <a:p>
            <a:pPr lvl="0"/>
            <a:r>
              <a:rPr lang="cs-CZ" sz="2400" dirty="0"/>
              <a:t>cizí: 		obchodní a bankovní úvěry </a:t>
            </a:r>
          </a:p>
          <a:p>
            <a:pPr marL="0" lvl="0" indent="0">
              <a:buNone/>
            </a:pPr>
            <a:r>
              <a:rPr lang="cs-CZ" sz="2400" b="1" dirty="0"/>
              <a:t>Dle doby trvání</a:t>
            </a:r>
          </a:p>
          <a:p>
            <a:pPr lvl="0"/>
            <a:r>
              <a:rPr lang="cs-CZ" sz="2400" dirty="0"/>
              <a:t>krátkodobé - kratší než 1 rok, dodavatelské úvěry, mzdové a daňové 				    závazky, krátkodobé úvěry, směnky</a:t>
            </a:r>
          </a:p>
          <a:p>
            <a:pPr lvl="0"/>
            <a:r>
              <a:rPr lang="cs-CZ" sz="2400" dirty="0"/>
              <a:t>Dlouhodobé - delší než 1 rok, leasing, hypotéky, úvěry, obligace, akcie,  			       </a:t>
            </a:r>
            <a:r>
              <a:rPr lang="cs-CZ" sz="2400" dirty="0" err="1"/>
              <a:t>franchising</a:t>
            </a:r>
            <a:endParaRPr lang="cs-CZ" sz="24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4150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D380E3-D5E5-4EAA-A541-E53EAC7A8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Krátkodobé financování</a:t>
            </a:r>
            <a:br>
              <a:rPr lang="cs-CZ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262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995</TotalTime>
  <Words>2027</Words>
  <Application>Microsoft Office PowerPoint</Application>
  <PresentationFormat>Širokoúhlá obrazovka</PresentationFormat>
  <Paragraphs>353</Paragraphs>
  <Slides>46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4" baseType="lpstr">
      <vt:lpstr>Arial</vt:lpstr>
      <vt:lpstr>Calibri</vt:lpstr>
      <vt:lpstr>Calibri Light</vt:lpstr>
      <vt:lpstr>Cambria Math</vt:lpstr>
      <vt:lpstr>Times New Roman</vt:lpstr>
      <vt:lpstr>Wingdings</vt:lpstr>
      <vt:lpstr>Retrospektiva</vt:lpstr>
      <vt:lpstr>Rovnice</vt:lpstr>
      <vt:lpstr>Hodnocení projektu</vt:lpstr>
      <vt:lpstr>Dělení efektu projektu</vt:lpstr>
      <vt:lpstr>Vážená cena kapitálu - WACC</vt:lpstr>
      <vt:lpstr>Požadovaný výnos vlastního kapitálu re</vt:lpstr>
      <vt:lpstr>Závislost β koeficientu na zadluženosti </vt:lpstr>
      <vt:lpstr>Krátkodobé a dlouhodobé financování</vt:lpstr>
      <vt:lpstr>Financování podniku</vt:lpstr>
      <vt:lpstr>Zdroje financování</vt:lpstr>
      <vt:lpstr>Krátkodobé financování </vt:lpstr>
      <vt:lpstr>Obchodní úvěr</vt:lpstr>
      <vt:lpstr>Směnka</vt:lpstr>
      <vt:lpstr>Právní úprava  směnky</vt:lpstr>
      <vt:lpstr>Převoditelnost směnky  </vt:lpstr>
      <vt:lpstr>Náležitosti směnky</vt:lpstr>
      <vt:lpstr>Zaplacení směnky</vt:lpstr>
      <vt:lpstr>Příklady použití směnky</vt:lpstr>
      <vt:lpstr>Dlouhodobé financování</vt:lpstr>
      <vt:lpstr>Obligace – cenný papír</vt:lpstr>
      <vt:lpstr>Typy obligací</vt:lpstr>
      <vt:lpstr>Hotovostní tok obligace</vt:lpstr>
      <vt:lpstr>Prezentace aplikace PowerPoint</vt:lpstr>
      <vt:lpstr>Prezentace aplikace PowerPoint</vt:lpstr>
      <vt:lpstr>Výnos do doby splatnosti</vt:lpstr>
      <vt:lpstr>Akcie</vt:lpstr>
      <vt:lpstr>Práva akcionáře</vt:lpstr>
      <vt:lpstr>Srovnání akcie a obligace z pohledu držitele </vt:lpstr>
      <vt:lpstr>Míra tržní kapitalizace</vt:lpstr>
      <vt:lpstr>Cena akcie</vt:lpstr>
      <vt:lpstr>Konstantní dividendový model</vt:lpstr>
      <vt:lpstr>Gordonův růstový dividendový model</vt:lpstr>
      <vt:lpstr>Jak odhadnout budoucí růst g?</vt:lpstr>
      <vt:lpstr>Rozdělení zisku</vt:lpstr>
      <vt:lpstr>Prezentace aplikace PowerPoint</vt:lpstr>
      <vt:lpstr>Prezentace aplikace PowerPoint</vt:lpstr>
      <vt:lpstr>Je správné uvažovat konstatní růst?</vt:lpstr>
      <vt:lpstr>Prezentace aplikace PowerPoint</vt:lpstr>
      <vt:lpstr>Prezentace aplikace PowerPoint</vt:lpstr>
      <vt:lpstr>Vztah mezi cenou akcie a EPS</vt:lpstr>
      <vt:lpstr>Současná hodnota růstových možností PVGO</vt:lpstr>
      <vt:lpstr>Prezentace aplikace PowerPoint</vt:lpstr>
      <vt:lpstr>Prezentace aplikace PowerPoint</vt:lpstr>
      <vt:lpstr>Analýza PVGO</vt:lpstr>
      <vt:lpstr>Jiný způsob určení ceny akcie (firmy)</vt:lpstr>
      <vt:lpstr>Franchising</vt:lpstr>
      <vt:lpstr>Leasing</vt:lpstr>
      <vt:lpstr>Výhody a nevýhody leasingu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Krátkodobé a dlouhodobé financování</dc:title>
  <dc:creator>Kucerkova, Blanka</dc:creator>
  <cp:lastModifiedBy>Kucerkova, Blanka</cp:lastModifiedBy>
  <cp:revision>44</cp:revision>
  <cp:lastPrinted>2021-04-15T20:19:06Z</cp:lastPrinted>
  <dcterms:created xsi:type="dcterms:W3CDTF">2021-04-15T14:18:05Z</dcterms:created>
  <dcterms:modified xsi:type="dcterms:W3CDTF">2023-05-04T10:03:09Z</dcterms:modified>
</cp:coreProperties>
</file>