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09" r:id="rId2"/>
  </p:sldMasterIdLst>
  <p:sldIdLst>
    <p:sldId id="260" r:id="rId3"/>
    <p:sldId id="266" r:id="rId4"/>
    <p:sldId id="271" r:id="rId5"/>
    <p:sldId id="267" r:id="rId6"/>
    <p:sldId id="268" r:id="rId7"/>
    <p:sldId id="269" r:id="rId8"/>
    <p:sldId id="270" r:id="rId9"/>
    <p:sldId id="272" r:id="rId10"/>
    <p:sldId id="274" r:id="rId11"/>
    <p:sldId id="275" r:id="rId12"/>
    <p:sldId id="276" r:id="rId13"/>
    <p:sldId id="277" r:id="rId14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FF"/>
    <a:srgbClr val="FF0000"/>
    <a:srgbClr val="0000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43" autoAdjust="0"/>
  </p:normalViewPr>
  <p:slideViewPr>
    <p:cSldViewPr>
      <p:cViewPr varScale="1">
        <p:scale>
          <a:sx n="109" d="100"/>
          <a:sy n="109" d="100"/>
        </p:scale>
        <p:origin x="88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515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6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16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cs-CZ" altLang="cs-CZ" noProof="0" smtClean="0"/>
              <a:t>Klepnutím lze upravit styl předlohy nadpisů.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cs-CZ" altLang="cs-CZ" noProof="0" smtClean="0"/>
              <a:t>Klepnutím lze upravit styl předlohy podnadpisů.</a:t>
            </a:r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dt" sz="quarter" idx="2"/>
          </p:nvPr>
        </p:nvSpPr>
        <p:spPr>
          <a:xfrm>
            <a:off x="755650" y="6400800"/>
            <a:ext cx="47625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ftr" sz="quarter" idx="3"/>
          </p:nvPr>
        </p:nvSpPr>
        <p:spPr>
          <a:xfrm>
            <a:off x="5580063" y="6400800"/>
            <a:ext cx="2895600" cy="457200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r>
              <a:rPr lang="en-US" altLang="cs-CZ"/>
              <a:t>©</a:t>
            </a:r>
            <a:r>
              <a:rPr lang="cs-CZ" altLang="cs-CZ"/>
              <a:t> Oldřich Starý, 2012</a:t>
            </a:r>
            <a:endParaRPr lang="en-US" altLang="cs-CZ"/>
          </a:p>
        </p:txBody>
      </p:sp>
      <p:sp>
        <p:nvSpPr>
          <p:cNvPr id="516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-</a:t>
            </a:r>
            <a:fld id="{8A221EFF-B572-4201-A1CB-2E3E2C9B0BB4}" type="slidenum">
              <a:rPr lang="cs-CZ" altLang="cs-CZ"/>
              <a:pPr/>
              <a:t>‹#›</a:t>
            </a:fld>
            <a:r>
              <a:rPr lang="cs-CZ" altLang="cs-CZ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ACD80F-4C05-46D1-A600-E8AB9986F90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55547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BD72B-75FC-428E-88BB-7A1D3C094B0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15679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3456F-E517-4D2C-96D0-7BD192B184A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07914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E0876D-0F95-437E-B3BC-277DF7E7461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4311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AB8E15-EF77-4817-95D0-4A223E7ED55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0783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AECE5-7EB1-4A48-86E2-08528790B7B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7921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1D0E36-6CB1-45FD-B1CA-9F19AB8AF6C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1623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CFE0AD-3277-4CAE-A183-6F3723B3C03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7832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C890C-051E-4B52-9688-2D9EBA1AFD3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1671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68BCA-2A5F-44FB-B121-E09FD069753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55893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cs-CZ" smtClean="0"/>
              <a:t>FEL ČVUT, katedra ekonomiky, manažerství a humanitních věd</a:t>
            </a:r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cs-CZ" smtClean="0"/>
              <a:t>©</a:t>
            </a:r>
            <a:r>
              <a:rPr lang="cs-CZ" altLang="cs-CZ" smtClean="0"/>
              <a:t> Oldřich Starý, 2012</a:t>
            </a:r>
            <a:endParaRPr lang="en-US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 altLang="cs-CZ" smtClean="0"/>
              <a:t>-</a:t>
            </a:r>
            <a:fld id="{8A221EFF-B572-4201-A1CB-2E3E2C9B0BB4}" type="slidenum">
              <a:rPr lang="cs-CZ" altLang="cs-CZ" smtClean="0"/>
              <a:pPr/>
              <a:t>‹#›</a:t>
            </a:fld>
            <a:r>
              <a:rPr lang="cs-CZ" altLang="cs-CZ" smtClean="0"/>
              <a:t>-</a:t>
            </a: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28421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58811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BD72B-75FC-428E-88BB-7A1D3C094B04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75505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3456F-E517-4D2C-96D0-7BD192B184AB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76214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876D-0F95-437E-B3BC-277DF7E74615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886874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8E15-EF77-4817-95D0-4A223E7ED557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22605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AECE5-7EB1-4A48-86E2-08528790B7B6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8832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0E36-6CB1-45FD-B1CA-9F19AB8AF6C2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32733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0AD-3277-4CAE-A183-6F3723B3C039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67343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0326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758313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53899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6444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46896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40052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890C-051E-4B52-9688-2D9EBA1AFD3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373005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68BCA-2A5F-44FB-B121-E09FD0697533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03859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413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D33271A-A0D0-4DEA-98F3-E254B92353DD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4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5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974604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 dirty="0" smtClean="0"/>
              <a:t>Základy finančního</a:t>
            </a:r>
            <a:br>
              <a:rPr lang="cs-CZ" altLang="cs-CZ" dirty="0" smtClean="0"/>
            </a:br>
            <a:r>
              <a:rPr lang="cs-CZ" altLang="cs-CZ" dirty="0" smtClean="0"/>
              <a:t>managementu</a:t>
            </a:r>
            <a:endParaRPr lang="cs-CZ" altLang="cs-CZ" dirty="0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altLang="cs-CZ" sz="3200" b="1" dirty="0" smtClean="0"/>
              <a:t>Časová cena peněz</a:t>
            </a:r>
            <a:endParaRPr lang="cs-CZ" altLang="cs-CZ" sz="3200" b="1" dirty="0"/>
          </a:p>
          <a:p>
            <a:r>
              <a:rPr lang="cs-CZ" altLang="cs-CZ" sz="3200" b="1" dirty="0"/>
              <a:t>Základy úrokového počtu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00800"/>
            <a:ext cx="4762500" cy="457200"/>
          </a:xfrm>
        </p:spPr>
        <p:txBody>
          <a:bodyPr/>
          <a:lstStyle/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r>
              <a:rPr lang="en-US" altLang="cs-CZ" dirty="0"/>
              <a:t>©</a:t>
            </a:r>
            <a:r>
              <a:rPr lang="cs-CZ" altLang="cs-CZ" dirty="0"/>
              <a:t> Oldřich Starý, </a:t>
            </a:r>
            <a:r>
              <a:rPr lang="cs-CZ" altLang="cs-CZ" dirty="0" smtClean="0"/>
              <a:t>2018</a:t>
            </a:r>
            <a:endParaRPr lang="en-US" alt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rmAutofit/>
          </a:bodyPr>
          <a:lstStyle/>
          <a:p>
            <a:r>
              <a:rPr lang="cs-CZ" altLang="cs-CZ" sz="4000"/>
              <a:t>Proč právě čistá současná hodnota?</a:t>
            </a:r>
          </a:p>
        </p:txBody>
      </p:sp>
      <p:sp>
        <p:nvSpPr>
          <p:cNvPr id="61445" name="Line 5"/>
          <p:cNvSpPr>
            <a:spLocks noChangeShapeType="1"/>
          </p:cNvSpPr>
          <p:nvPr/>
        </p:nvSpPr>
        <p:spPr bwMode="auto">
          <a:xfrm>
            <a:off x="971550" y="5661025"/>
            <a:ext cx="698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6084888" y="5805488"/>
            <a:ext cx="1944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peníze dnes</a:t>
            </a:r>
          </a:p>
        </p:txBody>
      </p:sp>
      <p:sp>
        <p:nvSpPr>
          <p:cNvPr id="61447" name="Line 7"/>
          <p:cNvSpPr>
            <a:spLocks noChangeShapeType="1"/>
          </p:cNvSpPr>
          <p:nvPr/>
        </p:nvSpPr>
        <p:spPr bwMode="auto">
          <a:xfrm flipV="1">
            <a:off x="971550" y="476250"/>
            <a:ext cx="0" cy="518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 rot="-5400000">
            <a:off x="-671513" y="1211263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budoucí peníze</a:t>
            </a:r>
          </a:p>
        </p:txBody>
      </p:sp>
      <p:grpSp>
        <p:nvGrpSpPr>
          <p:cNvPr id="61453" name="Group 13"/>
          <p:cNvGrpSpPr>
            <a:grpSpLocks/>
          </p:cNvGrpSpPr>
          <p:nvPr/>
        </p:nvGrpSpPr>
        <p:grpSpPr bwMode="auto">
          <a:xfrm>
            <a:off x="3203575" y="5516563"/>
            <a:ext cx="433388" cy="868362"/>
            <a:chOff x="2018" y="3475"/>
            <a:chExt cx="273" cy="547"/>
          </a:xfrm>
        </p:grpSpPr>
        <p:sp>
          <p:nvSpPr>
            <p:cNvPr id="61449" name="Text Box 9"/>
            <p:cNvSpPr txBox="1">
              <a:spLocks noChangeArrowheads="1"/>
            </p:cNvSpPr>
            <p:nvPr/>
          </p:nvSpPr>
          <p:spPr bwMode="auto">
            <a:xfrm>
              <a:off x="2018" y="3657"/>
              <a:ext cx="27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 sz="3200" b="1"/>
                <a:t>B</a:t>
              </a:r>
            </a:p>
          </p:txBody>
        </p:sp>
        <p:sp>
          <p:nvSpPr>
            <p:cNvPr id="61450" name="Line 10"/>
            <p:cNvSpPr>
              <a:spLocks noChangeShapeType="1"/>
            </p:cNvSpPr>
            <p:nvPr/>
          </p:nvSpPr>
          <p:spPr bwMode="auto">
            <a:xfrm>
              <a:off x="2109" y="3475"/>
              <a:ext cx="0" cy="1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61454" name="Group 14"/>
          <p:cNvGrpSpPr>
            <a:grpSpLocks/>
          </p:cNvGrpSpPr>
          <p:nvPr/>
        </p:nvGrpSpPr>
        <p:grpSpPr bwMode="auto">
          <a:xfrm>
            <a:off x="468313" y="4149725"/>
            <a:ext cx="647700" cy="722313"/>
            <a:chOff x="295" y="2614"/>
            <a:chExt cx="408" cy="455"/>
          </a:xfrm>
        </p:grpSpPr>
        <p:sp>
          <p:nvSpPr>
            <p:cNvPr id="61451" name="Text Box 11"/>
            <p:cNvSpPr txBox="1">
              <a:spLocks noChangeArrowheads="1"/>
            </p:cNvSpPr>
            <p:nvPr/>
          </p:nvSpPr>
          <p:spPr bwMode="auto">
            <a:xfrm>
              <a:off x="295" y="2704"/>
              <a:ext cx="27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 sz="3200" b="1"/>
                <a:t>F</a:t>
              </a:r>
            </a:p>
          </p:txBody>
        </p:sp>
        <p:sp>
          <p:nvSpPr>
            <p:cNvPr id="61452" name="Line 12"/>
            <p:cNvSpPr>
              <a:spLocks noChangeShapeType="1"/>
            </p:cNvSpPr>
            <p:nvPr/>
          </p:nvSpPr>
          <p:spPr bwMode="auto">
            <a:xfrm>
              <a:off x="521" y="2614"/>
              <a:ext cx="1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1455" name="Line 15"/>
          <p:cNvSpPr>
            <a:spLocks noChangeShapeType="1"/>
          </p:cNvSpPr>
          <p:nvPr/>
        </p:nvSpPr>
        <p:spPr bwMode="auto">
          <a:xfrm flipV="1">
            <a:off x="3348038" y="4149725"/>
            <a:ext cx="0" cy="15113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456" name="Line 16"/>
          <p:cNvSpPr>
            <a:spLocks noChangeShapeType="1"/>
          </p:cNvSpPr>
          <p:nvPr/>
        </p:nvSpPr>
        <p:spPr bwMode="auto">
          <a:xfrm>
            <a:off x="971550" y="4149725"/>
            <a:ext cx="2376488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458" name="Text Box 18"/>
          <p:cNvSpPr txBox="1">
            <a:spLocks noChangeArrowheads="1"/>
          </p:cNvSpPr>
          <p:nvPr/>
        </p:nvSpPr>
        <p:spPr bwMode="auto">
          <a:xfrm>
            <a:off x="3348038" y="3502025"/>
            <a:ext cx="4333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S</a:t>
            </a:r>
          </a:p>
        </p:txBody>
      </p:sp>
      <p:sp>
        <p:nvSpPr>
          <p:cNvPr id="61460" name="Line 20"/>
          <p:cNvSpPr>
            <a:spLocks noChangeShapeType="1"/>
          </p:cNvSpPr>
          <p:nvPr/>
        </p:nvSpPr>
        <p:spPr bwMode="auto">
          <a:xfrm>
            <a:off x="971550" y="1952625"/>
            <a:ext cx="4105275" cy="3708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1461" name="Text Box 21"/>
          <p:cNvSpPr txBox="1">
            <a:spLocks noChangeArrowheads="1"/>
          </p:cNvSpPr>
          <p:nvPr/>
        </p:nvSpPr>
        <p:spPr bwMode="auto">
          <a:xfrm>
            <a:off x="4859338" y="5734050"/>
            <a:ext cx="4333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D</a:t>
            </a:r>
          </a:p>
        </p:txBody>
      </p:sp>
      <p:grpSp>
        <p:nvGrpSpPr>
          <p:cNvPr id="61466" name="Group 26"/>
          <p:cNvGrpSpPr>
            <a:grpSpLocks/>
          </p:cNvGrpSpPr>
          <p:nvPr/>
        </p:nvGrpSpPr>
        <p:grpSpPr bwMode="auto">
          <a:xfrm>
            <a:off x="1619250" y="1557338"/>
            <a:ext cx="5872163" cy="663575"/>
            <a:chOff x="1020" y="981"/>
            <a:chExt cx="3699" cy="418"/>
          </a:xfrm>
        </p:grpSpPr>
        <p:graphicFrame>
          <p:nvGraphicFramePr>
            <p:cNvPr id="61463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34192069"/>
                </p:ext>
              </p:extLst>
            </p:nvPr>
          </p:nvGraphicFramePr>
          <p:xfrm>
            <a:off x="1523" y="981"/>
            <a:ext cx="3196" cy="4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4" name="Rovnice" r:id="rId3" imgW="1650960" imgH="215640" progId="Equation.3">
                    <p:embed/>
                  </p:oleObj>
                </mc:Choice>
                <mc:Fallback>
                  <p:oleObj name="Rovnice" r:id="rId3" imgW="1650960" imgH="215640" progId="Equation.3">
                    <p:embed/>
                    <p:pic>
                      <p:nvPicPr>
                        <p:cNvPr id="0" name="Object 2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lum bright="100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3" y="981"/>
                          <a:ext cx="3196" cy="418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chemeClr val="accent1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465" name="AutoShape 25"/>
            <p:cNvSpPr>
              <a:spLocks noChangeArrowheads="1"/>
            </p:cNvSpPr>
            <p:nvPr/>
          </p:nvSpPr>
          <p:spPr bwMode="auto">
            <a:xfrm>
              <a:off x="1020" y="1026"/>
              <a:ext cx="409" cy="227"/>
            </a:xfrm>
            <a:prstGeom prst="leftArrow">
              <a:avLst>
                <a:gd name="adj1" fmla="val 50000"/>
                <a:gd name="adj2" fmla="val 45044"/>
              </a:avLst>
            </a:prstGeom>
            <a:solidFill>
              <a:schemeClr val="tx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sp>
        <p:nvSpPr>
          <p:cNvPr id="61462" name="Text Box 22"/>
          <p:cNvSpPr txBox="1">
            <a:spLocks noChangeArrowheads="1"/>
          </p:cNvSpPr>
          <p:nvPr/>
        </p:nvSpPr>
        <p:spPr bwMode="auto">
          <a:xfrm>
            <a:off x="1187450" y="1484313"/>
            <a:ext cx="433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H</a:t>
            </a:r>
          </a:p>
        </p:txBody>
      </p:sp>
      <p:grpSp>
        <p:nvGrpSpPr>
          <p:cNvPr id="61471" name="Group 31"/>
          <p:cNvGrpSpPr>
            <a:grpSpLocks/>
          </p:cNvGrpSpPr>
          <p:nvPr/>
        </p:nvGrpSpPr>
        <p:grpSpPr bwMode="auto">
          <a:xfrm>
            <a:off x="4826000" y="3860800"/>
            <a:ext cx="1639888" cy="1943100"/>
            <a:chOff x="3040" y="2432"/>
            <a:chExt cx="1033" cy="1224"/>
          </a:xfrm>
        </p:grpSpPr>
        <p:graphicFrame>
          <p:nvGraphicFramePr>
            <p:cNvPr id="61468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58173613"/>
                </p:ext>
              </p:extLst>
            </p:nvPr>
          </p:nvGraphicFramePr>
          <p:xfrm>
            <a:off x="3040" y="2432"/>
            <a:ext cx="1033" cy="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495" name="Rovnice" r:id="rId5" imgW="533160" imgH="393480" progId="Equation.3">
                    <p:embed/>
                  </p:oleObj>
                </mc:Choice>
                <mc:Fallback>
                  <p:oleObj name="Rovnice" r:id="rId5" imgW="533160" imgH="393480" progId="Equation.3">
                    <p:embed/>
                    <p:pic>
                      <p:nvPicPr>
                        <p:cNvPr id="0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lum bright="100000"/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0" y="2432"/>
                          <a:ext cx="1033" cy="762"/>
                        </a:xfrm>
                        <a:prstGeom prst="rect">
                          <a:avLst/>
                        </a:prstGeom>
                        <a:noFill/>
                        <a:ln w="19050">
                          <a:solidFill>
                            <a:srgbClr val="FF000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470" name="AutoShape 30"/>
            <p:cNvSpPr>
              <a:spLocks noChangeArrowheads="1"/>
            </p:cNvSpPr>
            <p:nvPr/>
          </p:nvSpPr>
          <p:spPr bwMode="auto">
            <a:xfrm>
              <a:off x="3198" y="3203"/>
              <a:ext cx="318" cy="453"/>
            </a:xfrm>
            <a:prstGeom prst="downArrow">
              <a:avLst>
                <a:gd name="adj1" fmla="val 50000"/>
                <a:gd name="adj2" fmla="val 35613"/>
              </a:avLst>
            </a:prstGeom>
            <a:solidFill>
              <a:schemeClr val="tx1"/>
            </a:solidFill>
            <a:ln w="38100" algn="ctr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61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61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1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1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61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1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1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1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1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1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1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1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1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1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1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6" grpId="0"/>
      <p:bldP spid="61448" grpId="0"/>
      <p:bldP spid="61458" grpId="0"/>
      <p:bldP spid="61461" grpId="0"/>
      <p:bldP spid="614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cs-CZ" altLang="cs-CZ" sz="4000"/>
              <a:t>Preference spotřeby</a:t>
            </a:r>
          </a:p>
        </p:txBody>
      </p:sp>
      <p:sp>
        <p:nvSpPr>
          <p:cNvPr id="68611" name="Line 3"/>
          <p:cNvSpPr>
            <a:spLocks noChangeShapeType="1"/>
          </p:cNvSpPr>
          <p:nvPr/>
        </p:nvSpPr>
        <p:spPr bwMode="auto">
          <a:xfrm>
            <a:off x="971550" y="5661025"/>
            <a:ext cx="698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6084888" y="5805488"/>
            <a:ext cx="1944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peníze dnes</a:t>
            </a:r>
          </a:p>
        </p:txBody>
      </p:sp>
      <p:sp>
        <p:nvSpPr>
          <p:cNvPr id="68613" name="Line 5"/>
          <p:cNvSpPr>
            <a:spLocks noChangeShapeType="1"/>
          </p:cNvSpPr>
          <p:nvPr/>
        </p:nvSpPr>
        <p:spPr bwMode="auto">
          <a:xfrm flipV="1">
            <a:off x="971550" y="476250"/>
            <a:ext cx="0" cy="518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 rot="-5400000">
            <a:off x="-671513" y="1211263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budoucí peníze</a:t>
            </a:r>
          </a:p>
        </p:txBody>
      </p:sp>
      <p:grpSp>
        <p:nvGrpSpPr>
          <p:cNvPr id="68615" name="Group 7"/>
          <p:cNvGrpSpPr>
            <a:grpSpLocks/>
          </p:cNvGrpSpPr>
          <p:nvPr/>
        </p:nvGrpSpPr>
        <p:grpSpPr bwMode="auto">
          <a:xfrm>
            <a:off x="3203575" y="5516563"/>
            <a:ext cx="433388" cy="868362"/>
            <a:chOff x="2018" y="3475"/>
            <a:chExt cx="273" cy="547"/>
          </a:xfrm>
        </p:grpSpPr>
        <p:sp>
          <p:nvSpPr>
            <p:cNvPr id="68616" name="Text Box 8"/>
            <p:cNvSpPr txBox="1">
              <a:spLocks noChangeArrowheads="1"/>
            </p:cNvSpPr>
            <p:nvPr/>
          </p:nvSpPr>
          <p:spPr bwMode="auto">
            <a:xfrm>
              <a:off x="2018" y="3657"/>
              <a:ext cx="27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 sz="3200" b="1"/>
                <a:t>B</a:t>
              </a:r>
            </a:p>
          </p:txBody>
        </p:sp>
        <p:sp>
          <p:nvSpPr>
            <p:cNvPr id="68617" name="Line 9"/>
            <p:cNvSpPr>
              <a:spLocks noChangeShapeType="1"/>
            </p:cNvSpPr>
            <p:nvPr/>
          </p:nvSpPr>
          <p:spPr bwMode="auto">
            <a:xfrm>
              <a:off x="2109" y="3475"/>
              <a:ext cx="0" cy="1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68618" name="Group 10"/>
          <p:cNvGrpSpPr>
            <a:grpSpLocks/>
          </p:cNvGrpSpPr>
          <p:nvPr/>
        </p:nvGrpSpPr>
        <p:grpSpPr bwMode="auto">
          <a:xfrm>
            <a:off x="468313" y="4149725"/>
            <a:ext cx="647700" cy="722313"/>
            <a:chOff x="295" y="2614"/>
            <a:chExt cx="408" cy="455"/>
          </a:xfrm>
        </p:grpSpPr>
        <p:sp>
          <p:nvSpPr>
            <p:cNvPr id="68619" name="Text Box 11"/>
            <p:cNvSpPr txBox="1">
              <a:spLocks noChangeArrowheads="1"/>
            </p:cNvSpPr>
            <p:nvPr/>
          </p:nvSpPr>
          <p:spPr bwMode="auto">
            <a:xfrm>
              <a:off x="295" y="2704"/>
              <a:ext cx="27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 sz="3200" b="1"/>
                <a:t>F</a:t>
              </a:r>
            </a:p>
          </p:txBody>
        </p:sp>
        <p:sp>
          <p:nvSpPr>
            <p:cNvPr id="68620" name="Line 12"/>
            <p:cNvSpPr>
              <a:spLocks noChangeShapeType="1"/>
            </p:cNvSpPr>
            <p:nvPr/>
          </p:nvSpPr>
          <p:spPr bwMode="auto">
            <a:xfrm>
              <a:off x="521" y="2614"/>
              <a:ext cx="1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8621" name="Line 13"/>
          <p:cNvSpPr>
            <a:spLocks noChangeShapeType="1"/>
          </p:cNvSpPr>
          <p:nvPr/>
        </p:nvSpPr>
        <p:spPr bwMode="auto">
          <a:xfrm flipV="1">
            <a:off x="3348038" y="4149725"/>
            <a:ext cx="0" cy="15113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8622" name="Line 14"/>
          <p:cNvSpPr>
            <a:spLocks noChangeShapeType="1"/>
          </p:cNvSpPr>
          <p:nvPr/>
        </p:nvSpPr>
        <p:spPr bwMode="auto">
          <a:xfrm>
            <a:off x="971550" y="4149725"/>
            <a:ext cx="2376488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8623" name="Text Box 15"/>
          <p:cNvSpPr txBox="1">
            <a:spLocks noChangeArrowheads="1"/>
          </p:cNvSpPr>
          <p:nvPr/>
        </p:nvSpPr>
        <p:spPr bwMode="auto">
          <a:xfrm>
            <a:off x="3348038" y="3502025"/>
            <a:ext cx="4333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S</a:t>
            </a:r>
          </a:p>
        </p:txBody>
      </p:sp>
      <p:sp>
        <p:nvSpPr>
          <p:cNvPr id="68624" name="Line 16"/>
          <p:cNvSpPr>
            <a:spLocks noChangeShapeType="1"/>
          </p:cNvSpPr>
          <p:nvPr/>
        </p:nvSpPr>
        <p:spPr bwMode="auto">
          <a:xfrm>
            <a:off x="971550" y="1952625"/>
            <a:ext cx="4105275" cy="3708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8625" name="Text Box 17"/>
          <p:cNvSpPr txBox="1">
            <a:spLocks noChangeArrowheads="1"/>
          </p:cNvSpPr>
          <p:nvPr/>
        </p:nvSpPr>
        <p:spPr bwMode="auto">
          <a:xfrm>
            <a:off x="4859338" y="5734050"/>
            <a:ext cx="4333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D</a:t>
            </a:r>
          </a:p>
        </p:txBody>
      </p:sp>
      <p:sp>
        <p:nvSpPr>
          <p:cNvPr id="68629" name="Text Box 21"/>
          <p:cNvSpPr txBox="1">
            <a:spLocks noChangeArrowheads="1"/>
          </p:cNvSpPr>
          <p:nvPr/>
        </p:nvSpPr>
        <p:spPr bwMode="auto">
          <a:xfrm>
            <a:off x="971550" y="1196975"/>
            <a:ext cx="433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H</a:t>
            </a:r>
          </a:p>
        </p:txBody>
      </p:sp>
      <p:sp>
        <p:nvSpPr>
          <p:cNvPr id="68633" name="Text Box 25"/>
          <p:cNvSpPr txBox="1">
            <a:spLocks noChangeArrowheads="1"/>
          </p:cNvSpPr>
          <p:nvPr/>
        </p:nvSpPr>
        <p:spPr bwMode="auto">
          <a:xfrm>
            <a:off x="1835150" y="1557338"/>
            <a:ext cx="1404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spořílek</a:t>
            </a:r>
          </a:p>
        </p:txBody>
      </p:sp>
      <p:sp>
        <p:nvSpPr>
          <p:cNvPr id="68634" name="Text Box 26"/>
          <p:cNvSpPr txBox="1">
            <a:spLocks noChangeArrowheads="1"/>
          </p:cNvSpPr>
          <p:nvPr/>
        </p:nvSpPr>
        <p:spPr bwMode="auto">
          <a:xfrm>
            <a:off x="3276600" y="1412875"/>
            <a:ext cx="4824413" cy="139858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dnes nespotřebuje nic, vše uloží a spotřebuje v budoucnosti</a:t>
            </a:r>
          </a:p>
          <a:p>
            <a:pPr>
              <a:spcBef>
                <a:spcPct val="50000"/>
              </a:spcBef>
            </a:pPr>
            <a:r>
              <a:rPr lang="cs-CZ" altLang="cs-CZ" sz="2400"/>
              <a:t>bod </a:t>
            </a:r>
            <a:r>
              <a:rPr lang="en-US" altLang="cs-CZ" sz="2400"/>
              <a:t>{0;H}</a:t>
            </a:r>
            <a:endParaRPr lang="cs-CZ" altLang="cs-CZ" sz="2400"/>
          </a:p>
        </p:txBody>
      </p:sp>
      <p:sp>
        <p:nvSpPr>
          <p:cNvPr id="68635" name="Text Box 27"/>
          <p:cNvSpPr txBox="1">
            <a:spLocks noChangeArrowheads="1"/>
          </p:cNvSpPr>
          <p:nvPr/>
        </p:nvSpPr>
        <p:spPr bwMode="auto">
          <a:xfrm>
            <a:off x="4787900" y="4365625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hýřil</a:t>
            </a:r>
          </a:p>
        </p:txBody>
      </p:sp>
      <p:sp>
        <p:nvSpPr>
          <p:cNvPr id="68636" name="Text Box 28"/>
          <p:cNvSpPr txBox="1">
            <a:spLocks noChangeArrowheads="1"/>
          </p:cNvSpPr>
          <p:nvPr/>
        </p:nvSpPr>
        <p:spPr bwMode="auto">
          <a:xfrm>
            <a:off x="3995738" y="2546350"/>
            <a:ext cx="4645025" cy="1763713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vypůjčí si peníze, vše utratí dnes a v budoucnosti jen splatí dluh a úroky</a:t>
            </a:r>
          </a:p>
          <a:p>
            <a:pPr>
              <a:spcBef>
                <a:spcPct val="50000"/>
              </a:spcBef>
            </a:pPr>
            <a:r>
              <a:rPr lang="cs-CZ" altLang="cs-CZ" sz="2400"/>
              <a:t>bod </a:t>
            </a:r>
            <a:r>
              <a:rPr lang="en-US" altLang="cs-CZ" sz="2400"/>
              <a:t>{</a:t>
            </a:r>
            <a:r>
              <a:rPr lang="cs-CZ" altLang="cs-CZ" sz="2400"/>
              <a:t>D</a:t>
            </a:r>
            <a:r>
              <a:rPr lang="en-US" altLang="cs-CZ" sz="2400"/>
              <a:t>;</a:t>
            </a:r>
            <a:r>
              <a:rPr lang="cs-CZ" altLang="cs-CZ" sz="2400"/>
              <a:t>0</a:t>
            </a:r>
            <a:r>
              <a:rPr lang="en-US" altLang="cs-CZ" sz="2400"/>
              <a:t>}</a:t>
            </a:r>
            <a:endParaRPr lang="cs-CZ" altLang="cs-CZ" sz="2400"/>
          </a:p>
        </p:txBody>
      </p:sp>
      <p:sp>
        <p:nvSpPr>
          <p:cNvPr id="68639" name="AutoShape 31"/>
          <p:cNvSpPr>
            <a:spLocks noChangeArrowheads="1"/>
          </p:cNvSpPr>
          <p:nvPr/>
        </p:nvSpPr>
        <p:spPr bwMode="auto">
          <a:xfrm>
            <a:off x="1187450" y="1628775"/>
            <a:ext cx="649288" cy="360363"/>
          </a:xfrm>
          <a:prstGeom prst="leftArrow">
            <a:avLst>
              <a:gd name="adj1" fmla="val 50000"/>
              <a:gd name="adj2" fmla="val 45044"/>
            </a:avLst>
          </a:prstGeom>
          <a:solidFill>
            <a:schemeClr val="tx1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8643" name="AutoShape 35"/>
          <p:cNvSpPr>
            <a:spLocks noChangeArrowheads="1"/>
          </p:cNvSpPr>
          <p:nvPr/>
        </p:nvSpPr>
        <p:spPr bwMode="auto">
          <a:xfrm>
            <a:off x="4859338" y="4868863"/>
            <a:ext cx="504825" cy="719137"/>
          </a:xfrm>
          <a:prstGeom prst="downArrow">
            <a:avLst>
              <a:gd name="adj1" fmla="val 50000"/>
              <a:gd name="adj2" fmla="val 35613"/>
            </a:avLst>
          </a:prstGeom>
          <a:solidFill>
            <a:schemeClr val="tx1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8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8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8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8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8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8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8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33" grpId="0"/>
      <p:bldP spid="68634" grpId="0" animBg="1"/>
      <p:bldP spid="68635" grpId="0"/>
      <p:bldP spid="686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41" name="Group 29"/>
          <p:cNvGrpSpPr>
            <a:grpSpLocks/>
          </p:cNvGrpSpPr>
          <p:nvPr/>
        </p:nvGrpSpPr>
        <p:grpSpPr bwMode="auto">
          <a:xfrm>
            <a:off x="971550" y="692150"/>
            <a:ext cx="5472113" cy="4968875"/>
            <a:chOff x="612" y="436"/>
            <a:chExt cx="3447" cy="3130"/>
          </a:xfrm>
        </p:grpSpPr>
        <p:sp>
          <p:nvSpPr>
            <p:cNvPr id="64540" name="AutoShape 28" descr="Šikmá jemná mřížka"/>
            <p:cNvSpPr>
              <a:spLocks noChangeArrowheads="1"/>
            </p:cNvSpPr>
            <p:nvPr/>
          </p:nvSpPr>
          <p:spPr bwMode="auto">
            <a:xfrm>
              <a:off x="612" y="436"/>
              <a:ext cx="3447" cy="3130"/>
            </a:xfrm>
            <a:prstGeom prst="rtTriangle">
              <a:avLst/>
            </a:prstGeom>
            <a:pattFill prst="trellis">
              <a:fgClr>
                <a:srgbClr val="FF0000"/>
              </a:fgClr>
              <a:bgClr>
                <a:schemeClr val="bg1"/>
              </a:bgClr>
            </a:patt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64539" name="Line 27"/>
            <p:cNvSpPr>
              <a:spLocks noChangeShapeType="1"/>
            </p:cNvSpPr>
            <p:nvPr/>
          </p:nvSpPr>
          <p:spPr bwMode="auto">
            <a:xfrm>
              <a:off x="612" y="436"/>
              <a:ext cx="3447" cy="313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4538" name="AutoShape 26" descr="Široký šikmo nahoru"/>
          <p:cNvSpPr>
            <a:spLocks noChangeArrowheads="1"/>
          </p:cNvSpPr>
          <p:nvPr/>
        </p:nvSpPr>
        <p:spPr bwMode="auto">
          <a:xfrm>
            <a:off x="971550" y="1989138"/>
            <a:ext cx="4105275" cy="3671887"/>
          </a:xfrm>
          <a:prstGeom prst="rtTriangle">
            <a:avLst/>
          </a:prstGeom>
          <a:pattFill prst="wdUpDiag">
            <a:fgClr>
              <a:srgbClr val="FFFF00"/>
            </a:fgClr>
            <a:bgClr>
              <a:schemeClr val="bg1"/>
            </a:bgClr>
          </a:patt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altLang="cs-CZ" sz="4000"/>
              <a:t>Jak zvýšit celkovou možnou spotřebu?</a:t>
            </a:r>
          </a:p>
        </p:txBody>
      </p:sp>
      <p:sp>
        <p:nvSpPr>
          <p:cNvPr id="64515" name="Line 3"/>
          <p:cNvSpPr>
            <a:spLocks noChangeShapeType="1"/>
          </p:cNvSpPr>
          <p:nvPr/>
        </p:nvSpPr>
        <p:spPr bwMode="auto">
          <a:xfrm>
            <a:off x="971550" y="5661025"/>
            <a:ext cx="698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6084888" y="5805488"/>
            <a:ext cx="1944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peníze dnes</a:t>
            </a:r>
          </a:p>
        </p:txBody>
      </p:sp>
      <p:sp>
        <p:nvSpPr>
          <p:cNvPr id="64517" name="Line 5"/>
          <p:cNvSpPr>
            <a:spLocks noChangeShapeType="1"/>
          </p:cNvSpPr>
          <p:nvPr/>
        </p:nvSpPr>
        <p:spPr bwMode="auto">
          <a:xfrm flipV="1">
            <a:off x="971550" y="476250"/>
            <a:ext cx="0" cy="518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 rot="-5400000">
            <a:off x="-671513" y="1211263"/>
            <a:ext cx="287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budoucí peníze</a:t>
            </a:r>
          </a:p>
        </p:txBody>
      </p:sp>
      <p:grpSp>
        <p:nvGrpSpPr>
          <p:cNvPr id="64519" name="Group 7"/>
          <p:cNvGrpSpPr>
            <a:grpSpLocks/>
          </p:cNvGrpSpPr>
          <p:nvPr/>
        </p:nvGrpSpPr>
        <p:grpSpPr bwMode="auto">
          <a:xfrm>
            <a:off x="3203575" y="5516563"/>
            <a:ext cx="433388" cy="868362"/>
            <a:chOff x="2018" y="3475"/>
            <a:chExt cx="273" cy="547"/>
          </a:xfrm>
        </p:grpSpPr>
        <p:sp>
          <p:nvSpPr>
            <p:cNvPr id="64520" name="Text Box 8"/>
            <p:cNvSpPr txBox="1">
              <a:spLocks noChangeArrowheads="1"/>
            </p:cNvSpPr>
            <p:nvPr/>
          </p:nvSpPr>
          <p:spPr bwMode="auto">
            <a:xfrm>
              <a:off x="2018" y="3657"/>
              <a:ext cx="27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 sz="3200" b="1"/>
                <a:t>B</a:t>
              </a:r>
            </a:p>
          </p:txBody>
        </p:sp>
        <p:sp>
          <p:nvSpPr>
            <p:cNvPr id="64521" name="Line 9"/>
            <p:cNvSpPr>
              <a:spLocks noChangeShapeType="1"/>
            </p:cNvSpPr>
            <p:nvPr/>
          </p:nvSpPr>
          <p:spPr bwMode="auto">
            <a:xfrm>
              <a:off x="2109" y="3475"/>
              <a:ext cx="0" cy="18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64522" name="Group 10"/>
          <p:cNvGrpSpPr>
            <a:grpSpLocks/>
          </p:cNvGrpSpPr>
          <p:nvPr/>
        </p:nvGrpSpPr>
        <p:grpSpPr bwMode="auto">
          <a:xfrm>
            <a:off x="468313" y="4149725"/>
            <a:ext cx="647700" cy="722313"/>
            <a:chOff x="295" y="2614"/>
            <a:chExt cx="408" cy="455"/>
          </a:xfrm>
        </p:grpSpPr>
        <p:sp>
          <p:nvSpPr>
            <p:cNvPr id="64523" name="Text Box 11"/>
            <p:cNvSpPr txBox="1">
              <a:spLocks noChangeArrowheads="1"/>
            </p:cNvSpPr>
            <p:nvPr/>
          </p:nvSpPr>
          <p:spPr bwMode="auto">
            <a:xfrm>
              <a:off x="295" y="2704"/>
              <a:ext cx="273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cs-CZ" altLang="cs-CZ" sz="3200" b="1"/>
                <a:t>F</a:t>
              </a:r>
            </a:p>
          </p:txBody>
        </p:sp>
        <p:sp>
          <p:nvSpPr>
            <p:cNvPr id="64524" name="Line 12"/>
            <p:cNvSpPr>
              <a:spLocks noChangeShapeType="1"/>
            </p:cNvSpPr>
            <p:nvPr/>
          </p:nvSpPr>
          <p:spPr bwMode="auto">
            <a:xfrm>
              <a:off x="521" y="2614"/>
              <a:ext cx="1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4525" name="Line 13"/>
          <p:cNvSpPr>
            <a:spLocks noChangeShapeType="1"/>
          </p:cNvSpPr>
          <p:nvPr/>
        </p:nvSpPr>
        <p:spPr bwMode="auto">
          <a:xfrm flipV="1">
            <a:off x="3348038" y="4149725"/>
            <a:ext cx="0" cy="15113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4526" name="Line 14"/>
          <p:cNvSpPr>
            <a:spLocks noChangeShapeType="1"/>
          </p:cNvSpPr>
          <p:nvPr/>
        </p:nvSpPr>
        <p:spPr bwMode="auto">
          <a:xfrm>
            <a:off x="971550" y="4149725"/>
            <a:ext cx="2376488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4527" name="Text Box 15"/>
          <p:cNvSpPr txBox="1">
            <a:spLocks noChangeArrowheads="1"/>
          </p:cNvSpPr>
          <p:nvPr/>
        </p:nvSpPr>
        <p:spPr bwMode="auto">
          <a:xfrm>
            <a:off x="3348038" y="3502025"/>
            <a:ext cx="4333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S</a:t>
            </a:r>
          </a:p>
        </p:txBody>
      </p:sp>
      <p:sp>
        <p:nvSpPr>
          <p:cNvPr id="64528" name="Line 16"/>
          <p:cNvSpPr>
            <a:spLocks noChangeShapeType="1"/>
          </p:cNvSpPr>
          <p:nvPr/>
        </p:nvSpPr>
        <p:spPr bwMode="auto">
          <a:xfrm>
            <a:off x="971550" y="1952625"/>
            <a:ext cx="4105275" cy="3708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4529" name="Text Box 17"/>
          <p:cNvSpPr txBox="1">
            <a:spLocks noChangeArrowheads="1"/>
          </p:cNvSpPr>
          <p:nvPr/>
        </p:nvSpPr>
        <p:spPr bwMode="auto">
          <a:xfrm>
            <a:off x="4859338" y="5734050"/>
            <a:ext cx="4333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D</a:t>
            </a:r>
          </a:p>
        </p:txBody>
      </p:sp>
      <p:sp>
        <p:nvSpPr>
          <p:cNvPr id="64533" name="Text Box 21"/>
          <p:cNvSpPr txBox="1">
            <a:spLocks noChangeArrowheads="1"/>
          </p:cNvSpPr>
          <p:nvPr/>
        </p:nvSpPr>
        <p:spPr bwMode="auto">
          <a:xfrm>
            <a:off x="1187450" y="1484313"/>
            <a:ext cx="433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4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4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62" name="Freeform 26"/>
          <p:cNvSpPr>
            <a:spLocks/>
          </p:cNvSpPr>
          <p:nvPr/>
        </p:nvSpPr>
        <p:spPr bwMode="auto">
          <a:xfrm>
            <a:off x="971550" y="1771650"/>
            <a:ext cx="5832475" cy="3889375"/>
          </a:xfrm>
          <a:custGeom>
            <a:avLst/>
            <a:gdLst>
              <a:gd name="T0" fmla="*/ 3674 w 3674"/>
              <a:gd name="T1" fmla="*/ 2450 h 2450"/>
              <a:gd name="T2" fmla="*/ 3654 w 3674"/>
              <a:gd name="T3" fmla="*/ 2226 h 2450"/>
              <a:gd name="T4" fmla="*/ 3594 w 3674"/>
              <a:gd name="T5" fmla="*/ 1992 h 2450"/>
              <a:gd name="T6" fmla="*/ 3528 w 3674"/>
              <a:gd name="T7" fmla="*/ 1764 h 2450"/>
              <a:gd name="T8" fmla="*/ 3354 w 3674"/>
              <a:gd name="T9" fmla="*/ 1464 h 2450"/>
              <a:gd name="T10" fmla="*/ 3174 w 3674"/>
              <a:gd name="T11" fmla="*/ 1218 h 2450"/>
              <a:gd name="T12" fmla="*/ 2844 w 3674"/>
              <a:gd name="T13" fmla="*/ 912 h 2450"/>
              <a:gd name="T14" fmla="*/ 2580 w 3674"/>
              <a:gd name="T15" fmla="*/ 714 h 2450"/>
              <a:gd name="T16" fmla="*/ 2274 w 3674"/>
              <a:gd name="T17" fmla="*/ 528 h 2450"/>
              <a:gd name="T18" fmla="*/ 1938 w 3674"/>
              <a:gd name="T19" fmla="*/ 366 h 2450"/>
              <a:gd name="T20" fmla="*/ 1578 w 3674"/>
              <a:gd name="T21" fmla="*/ 240 h 2450"/>
              <a:gd name="T22" fmla="*/ 1188 w 3674"/>
              <a:gd name="T23" fmla="*/ 126 h 2450"/>
              <a:gd name="T24" fmla="*/ 870 w 3674"/>
              <a:gd name="T25" fmla="*/ 66 h 2450"/>
              <a:gd name="T26" fmla="*/ 546 w 3674"/>
              <a:gd name="T27" fmla="*/ 24 h 2450"/>
              <a:gd name="T28" fmla="*/ 216 w 3674"/>
              <a:gd name="T29" fmla="*/ 6 h 2450"/>
              <a:gd name="T30" fmla="*/ 0 w 3674"/>
              <a:gd name="T31" fmla="*/ 0 h 2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674" h="2450">
                <a:moveTo>
                  <a:pt x="3674" y="2450"/>
                </a:moveTo>
                <a:cubicBezTo>
                  <a:pt x="3670" y="2376"/>
                  <a:pt x="3667" y="2302"/>
                  <a:pt x="3654" y="2226"/>
                </a:cubicBezTo>
                <a:cubicBezTo>
                  <a:pt x="3641" y="2150"/>
                  <a:pt x="3615" y="2069"/>
                  <a:pt x="3594" y="1992"/>
                </a:cubicBezTo>
                <a:cubicBezTo>
                  <a:pt x="3573" y="1915"/>
                  <a:pt x="3568" y="1852"/>
                  <a:pt x="3528" y="1764"/>
                </a:cubicBezTo>
                <a:cubicBezTo>
                  <a:pt x="3488" y="1676"/>
                  <a:pt x="3413" y="1555"/>
                  <a:pt x="3354" y="1464"/>
                </a:cubicBezTo>
                <a:cubicBezTo>
                  <a:pt x="3295" y="1373"/>
                  <a:pt x="3259" y="1310"/>
                  <a:pt x="3174" y="1218"/>
                </a:cubicBezTo>
                <a:cubicBezTo>
                  <a:pt x="3089" y="1126"/>
                  <a:pt x="2943" y="996"/>
                  <a:pt x="2844" y="912"/>
                </a:cubicBezTo>
                <a:cubicBezTo>
                  <a:pt x="2745" y="828"/>
                  <a:pt x="2675" y="778"/>
                  <a:pt x="2580" y="714"/>
                </a:cubicBezTo>
                <a:cubicBezTo>
                  <a:pt x="2485" y="650"/>
                  <a:pt x="2381" y="586"/>
                  <a:pt x="2274" y="528"/>
                </a:cubicBezTo>
                <a:cubicBezTo>
                  <a:pt x="2167" y="470"/>
                  <a:pt x="2054" y="414"/>
                  <a:pt x="1938" y="366"/>
                </a:cubicBezTo>
                <a:cubicBezTo>
                  <a:pt x="1822" y="318"/>
                  <a:pt x="1703" y="280"/>
                  <a:pt x="1578" y="240"/>
                </a:cubicBezTo>
                <a:cubicBezTo>
                  <a:pt x="1453" y="200"/>
                  <a:pt x="1306" y="155"/>
                  <a:pt x="1188" y="126"/>
                </a:cubicBezTo>
                <a:cubicBezTo>
                  <a:pt x="1070" y="97"/>
                  <a:pt x="977" y="83"/>
                  <a:pt x="870" y="66"/>
                </a:cubicBezTo>
                <a:cubicBezTo>
                  <a:pt x="763" y="49"/>
                  <a:pt x="655" y="34"/>
                  <a:pt x="546" y="24"/>
                </a:cubicBezTo>
                <a:cubicBezTo>
                  <a:pt x="437" y="14"/>
                  <a:pt x="307" y="10"/>
                  <a:pt x="216" y="6"/>
                </a:cubicBezTo>
                <a:cubicBezTo>
                  <a:pt x="125" y="2"/>
                  <a:pt x="62" y="1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cs-CZ" altLang="cs-CZ" sz="4000"/>
              <a:t>Křivka investičních příležitostí</a:t>
            </a:r>
          </a:p>
        </p:txBody>
      </p:sp>
      <p:sp>
        <p:nvSpPr>
          <p:cNvPr id="65543" name="Line 7"/>
          <p:cNvSpPr>
            <a:spLocks noChangeShapeType="1"/>
          </p:cNvSpPr>
          <p:nvPr/>
        </p:nvSpPr>
        <p:spPr bwMode="auto">
          <a:xfrm>
            <a:off x="971550" y="5661025"/>
            <a:ext cx="698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7199313" y="5013325"/>
            <a:ext cx="1944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peníze dnes</a:t>
            </a: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 flipV="1">
            <a:off x="971550" y="476250"/>
            <a:ext cx="0" cy="51847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46" name="Text Box 10"/>
          <p:cNvSpPr txBox="1">
            <a:spLocks noChangeArrowheads="1"/>
          </p:cNvSpPr>
          <p:nvPr/>
        </p:nvSpPr>
        <p:spPr bwMode="auto">
          <a:xfrm rot="-5400000">
            <a:off x="-540544" y="1008857"/>
            <a:ext cx="2474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budoucí peníze</a:t>
            </a:r>
          </a:p>
        </p:txBody>
      </p:sp>
      <p:sp>
        <p:nvSpPr>
          <p:cNvPr id="65563" name="Line 27"/>
          <p:cNvSpPr>
            <a:spLocks noChangeShapeType="1"/>
          </p:cNvSpPr>
          <p:nvPr/>
        </p:nvSpPr>
        <p:spPr bwMode="auto">
          <a:xfrm>
            <a:off x="6804025" y="56610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64" name="Line 28"/>
          <p:cNvSpPr>
            <a:spLocks noChangeShapeType="1"/>
          </p:cNvSpPr>
          <p:nvPr/>
        </p:nvSpPr>
        <p:spPr bwMode="auto">
          <a:xfrm flipV="1">
            <a:off x="6011863" y="3716338"/>
            <a:ext cx="0" cy="2233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65" name="Line 29"/>
          <p:cNvSpPr>
            <a:spLocks noChangeShapeType="1"/>
          </p:cNvSpPr>
          <p:nvPr/>
        </p:nvSpPr>
        <p:spPr bwMode="auto">
          <a:xfrm flipH="1">
            <a:off x="6011863" y="5876925"/>
            <a:ext cx="792162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66" name="Text Box 30"/>
          <p:cNvSpPr txBox="1">
            <a:spLocks noChangeArrowheads="1"/>
          </p:cNvSpPr>
          <p:nvPr/>
        </p:nvSpPr>
        <p:spPr bwMode="auto">
          <a:xfrm>
            <a:off x="5940425" y="6021388"/>
            <a:ext cx="1511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b="1">
                <a:solidFill>
                  <a:srgbClr val="FFFF00"/>
                </a:solidFill>
              </a:rPr>
              <a:t>investice 1</a:t>
            </a:r>
          </a:p>
        </p:txBody>
      </p:sp>
      <p:sp>
        <p:nvSpPr>
          <p:cNvPr id="65567" name="Line 31"/>
          <p:cNvSpPr>
            <a:spLocks noChangeShapeType="1"/>
          </p:cNvSpPr>
          <p:nvPr/>
        </p:nvSpPr>
        <p:spPr bwMode="auto">
          <a:xfrm flipH="1">
            <a:off x="611188" y="3716338"/>
            <a:ext cx="540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68" name="Line 32"/>
          <p:cNvSpPr>
            <a:spLocks noChangeShapeType="1"/>
          </p:cNvSpPr>
          <p:nvPr/>
        </p:nvSpPr>
        <p:spPr bwMode="auto">
          <a:xfrm flipH="1">
            <a:off x="611188" y="56610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69" name="Line 33"/>
          <p:cNvSpPr>
            <a:spLocks noChangeShapeType="1"/>
          </p:cNvSpPr>
          <p:nvPr/>
        </p:nvSpPr>
        <p:spPr bwMode="auto">
          <a:xfrm flipV="1">
            <a:off x="755650" y="3716338"/>
            <a:ext cx="0" cy="1944687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70" name="Line 34"/>
          <p:cNvSpPr>
            <a:spLocks noChangeShapeType="1"/>
          </p:cNvSpPr>
          <p:nvPr/>
        </p:nvSpPr>
        <p:spPr bwMode="auto">
          <a:xfrm flipV="1">
            <a:off x="5580063" y="3716338"/>
            <a:ext cx="0" cy="1944687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71" name="Text Box 35"/>
          <p:cNvSpPr txBox="1">
            <a:spLocks noChangeArrowheads="1"/>
          </p:cNvSpPr>
          <p:nvPr/>
        </p:nvSpPr>
        <p:spPr bwMode="auto">
          <a:xfrm rot="-5400000">
            <a:off x="4497388" y="4438650"/>
            <a:ext cx="1365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b="1">
                <a:solidFill>
                  <a:srgbClr val="FFFF00"/>
                </a:solidFill>
              </a:rPr>
              <a:t>výnos investice 1</a:t>
            </a:r>
          </a:p>
        </p:txBody>
      </p:sp>
      <p:sp>
        <p:nvSpPr>
          <p:cNvPr id="65573" name="Line 37"/>
          <p:cNvSpPr>
            <a:spLocks noChangeShapeType="1"/>
          </p:cNvSpPr>
          <p:nvPr/>
        </p:nvSpPr>
        <p:spPr bwMode="auto">
          <a:xfrm flipV="1">
            <a:off x="4572000" y="2636838"/>
            <a:ext cx="0" cy="3313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74" name="Line 38"/>
          <p:cNvSpPr>
            <a:spLocks noChangeShapeType="1"/>
          </p:cNvSpPr>
          <p:nvPr/>
        </p:nvSpPr>
        <p:spPr bwMode="auto">
          <a:xfrm flipH="1">
            <a:off x="539750" y="2636838"/>
            <a:ext cx="403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75" name="Line 39"/>
          <p:cNvSpPr>
            <a:spLocks noChangeShapeType="1"/>
          </p:cNvSpPr>
          <p:nvPr/>
        </p:nvSpPr>
        <p:spPr bwMode="auto">
          <a:xfrm flipH="1">
            <a:off x="4572000" y="5876925"/>
            <a:ext cx="1439863" cy="0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76" name="Line 40"/>
          <p:cNvSpPr>
            <a:spLocks noChangeShapeType="1"/>
          </p:cNvSpPr>
          <p:nvPr/>
        </p:nvSpPr>
        <p:spPr bwMode="auto">
          <a:xfrm flipV="1">
            <a:off x="4140200" y="2636838"/>
            <a:ext cx="0" cy="1079500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77" name="Line 41"/>
          <p:cNvSpPr>
            <a:spLocks noChangeShapeType="1"/>
          </p:cNvSpPr>
          <p:nvPr/>
        </p:nvSpPr>
        <p:spPr bwMode="auto">
          <a:xfrm flipV="1">
            <a:off x="755650" y="2636838"/>
            <a:ext cx="0" cy="1079500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78" name="Text Box 42"/>
          <p:cNvSpPr txBox="1">
            <a:spLocks noChangeArrowheads="1"/>
          </p:cNvSpPr>
          <p:nvPr/>
        </p:nvSpPr>
        <p:spPr bwMode="auto">
          <a:xfrm rot="-5400000">
            <a:off x="-252412" y="4438650"/>
            <a:ext cx="1365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b="1">
                <a:solidFill>
                  <a:srgbClr val="FFFF00"/>
                </a:solidFill>
              </a:rPr>
              <a:t>výnos investice 1</a:t>
            </a:r>
          </a:p>
        </p:txBody>
      </p:sp>
      <p:sp>
        <p:nvSpPr>
          <p:cNvPr id="65579" name="Text Box 43"/>
          <p:cNvSpPr txBox="1">
            <a:spLocks noChangeArrowheads="1"/>
          </p:cNvSpPr>
          <p:nvPr/>
        </p:nvSpPr>
        <p:spPr bwMode="auto">
          <a:xfrm>
            <a:off x="4572000" y="6021388"/>
            <a:ext cx="1511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b="1">
                <a:solidFill>
                  <a:srgbClr val="FF00FF"/>
                </a:solidFill>
              </a:rPr>
              <a:t>investice </a:t>
            </a:r>
            <a:r>
              <a:rPr lang="en-US" altLang="cs-CZ" b="1">
                <a:solidFill>
                  <a:srgbClr val="FF00FF"/>
                </a:solidFill>
              </a:rPr>
              <a:t>2</a:t>
            </a:r>
            <a:endParaRPr lang="cs-CZ" altLang="cs-CZ" b="1">
              <a:solidFill>
                <a:srgbClr val="FF00FF"/>
              </a:solidFill>
            </a:endParaRPr>
          </a:p>
        </p:txBody>
      </p:sp>
      <p:sp>
        <p:nvSpPr>
          <p:cNvPr id="65580" name="Text Box 44"/>
          <p:cNvSpPr txBox="1">
            <a:spLocks noChangeArrowheads="1"/>
          </p:cNvSpPr>
          <p:nvPr/>
        </p:nvSpPr>
        <p:spPr bwMode="auto">
          <a:xfrm rot="-5400000">
            <a:off x="3089275" y="2752725"/>
            <a:ext cx="1365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b="1">
                <a:solidFill>
                  <a:srgbClr val="FF00FF"/>
                </a:solidFill>
              </a:rPr>
              <a:t>výnos investice </a:t>
            </a:r>
            <a:r>
              <a:rPr lang="en-US" altLang="cs-CZ" b="1">
                <a:solidFill>
                  <a:srgbClr val="FF00FF"/>
                </a:solidFill>
              </a:rPr>
              <a:t>2</a:t>
            </a:r>
            <a:endParaRPr lang="cs-CZ" altLang="cs-CZ" b="1">
              <a:solidFill>
                <a:srgbClr val="FF00FF"/>
              </a:solidFill>
            </a:endParaRPr>
          </a:p>
        </p:txBody>
      </p:sp>
      <p:sp>
        <p:nvSpPr>
          <p:cNvPr id="65582" name="Text Box 46"/>
          <p:cNvSpPr txBox="1">
            <a:spLocks noChangeArrowheads="1"/>
          </p:cNvSpPr>
          <p:nvPr/>
        </p:nvSpPr>
        <p:spPr bwMode="auto">
          <a:xfrm rot="-5400000">
            <a:off x="-238125" y="2752725"/>
            <a:ext cx="1365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b="1">
                <a:solidFill>
                  <a:srgbClr val="FF00FF"/>
                </a:solidFill>
              </a:rPr>
              <a:t>výnos investice </a:t>
            </a:r>
            <a:r>
              <a:rPr lang="en-US" altLang="cs-CZ" b="1">
                <a:solidFill>
                  <a:srgbClr val="FF00FF"/>
                </a:solidFill>
              </a:rPr>
              <a:t>2</a:t>
            </a:r>
            <a:endParaRPr lang="cs-CZ" altLang="cs-CZ" b="1">
              <a:solidFill>
                <a:srgbClr val="FF00FF"/>
              </a:solidFill>
            </a:endParaRPr>
          </a:p>
        </p:txBody>
      </p:sp>
      <p:sp>
        <p:nvSpPr>
          <p:cNvPr id="65583" name="Text Box 47"/>
          <p:cNvSpPr txBox="1">
            <a:spLocks noChangeArrowheads="1"/>
          </p:cNvSpPr>
          <p:nvPr/>
        </p:nvSpPr>
        <p:spPr bwMode="auto">
          <a:xfrm>
            <a:off x="6789738" y="5584825"/>
            <a:ext cx="4333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" dur="500"/>
                                        <p:tgtEl>
                                          <p:spTgt spid="65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5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5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65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65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5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5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5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5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65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5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5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3" dur="500"/>
                                        <p:tgtEl>
                                          <p:spTgt spid="65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5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5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5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65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6" dur="500"/>
                                        <p:tgtEl>
                                          <p:spTgt spid="65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65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5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5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65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5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5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5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6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66" grpId="0"/>
      <p:bldP spid="65571" grpId="0"/>
      <p:bldP spid="65578" grpId="0"/>
      <p:bldP spid="65579" grpId="0"/>
      <p:bldP spid="65580" grpId="0"/>
      <p:bldP spid="655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93" name="Line 33"/>
          <p:cNvSpPr>
            <a:spLocks noChangeShapeType="1"/>
          </p:cNvSpPr>
          <p:nvPr/>
        </p:nvSpPr>
        <p:spPr bwMode="auto">
          <a:xfrm>
            <a:off x="5076825" y="60928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592" name="Freeform 32"/>
          <p:cNvSpPr>
            <a:spLocks/>
          </p:cNvSpPr>
          <p:nvPr/>
        </p:nvSpPr>
        <p:spPr bwMode="auto">
          <a:xfrm>
            <a:off x="968375" y="1517650"/>
            <a:ext cx="4108450" cy="4611688"/>
          </a:xfrm>
          <a:custGeom>
            <a:avLst/>
            <a:gdLst>
              <a:gd name="T0" fmla="*/ 2588 w 2588"/>
              <a:gd name="T1" fmla="*/ 2905 h 2905"/>
              <a:gd name="T2" fmla="*/ 2571 w 2588"/>
              <a:gd name="T3" fmla="*/ 2589 h 2905"/>
              <a:gd name="T4" fmla="*/ 2511 w 2588"/>
              <a:gd name="T5" fmla="*/ 2245 h 2905"/>
              <a:gd name="T6" fmla="*/ 2425 w 2588"/>
              <a:gd name="T7" fmla="*/ 1918 h 2905"/>
              <a:gd name="T8" fmla="*/ 2296 w 2588"/>
              <a:gd name="T9" fmla="*/ 1557 h 2905"/>
              <a:gd name="T10" fmla="*/ 2158 w 2588"/>
              <a:gd name="T11" fmla="*/ 1316 h 2905"/>
              <a:gd name="T12" fmla="*/ 2029 w 2588"/>
              <a:gd name="T13" fmla="*/ 1101 h 2905"/>
              <a:gd name="T14" fmla="*/ 1840 w 2588"/>
              <a:gd name="T15" fmla="*/ 852 h 2905"/>
              <a:gd name="T16" fmla="*/ 1634 w 2588"/>
              <a:gd name="T17" fmla="*/ 646 h 2905"/>
              <a:gd name="T18" fmla="*/ 1427 w 2588"/>
              <a:gd name="T19" fmla="*/ 482 h 2905"/>
              <a:gd name="T20" fmla="*/ 1195 w 2588"/>
              <a:gd name="T21" fmla="*/ 310 h 2905"/>
              <a:gd name="T22" fmla="*/ 869 w 2588"/>
              <a:gd name="T23" fmla="*/ 164 h 2905"/>
              <a:gd name="T24" fmla="*/ 542 w 2588"/>
              <a:gd name="T25" fmla="*/ 61 h 2905"/>
              <a:gd name="T26" fmla="*/ 267 w 2588"/>
              <a:gd name="T27" fmla="*/ 10 h 2905"/>
              <a:gd name="T28" fmla="*/ 0 w 2588"/>
              <a:gd name="T29" fmla="*/ 1 h 2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88" h="2905">
                <a:moveTo>
                  <a:pt x="2588" y="2905"/>
                </a:moveTo>
                <a:cubicBezTo>
                  <a:pt x="2586" y="2802"/>
                  <a:pt x="2584" y="2699"/>
                  <a:pt x="2571" y="2589"/>
                </a:cubicBezTo>
                <a:cubicBezTo>
                  <a:pt x="2558" y="2479"/>
                  <a:pt x="2535" y="2357"/>
                  <a:pt x="2511" y="2245"/>
                </a:cubicBezTo>
                <a:cubicBezTo>
                  <a:pt x="2487" y="2133"/>
                  <a:pt x="2461" y="2033"/>
                  <a:pt x="2425" y="1918"/>
                </a:cubicBezTo>
                <a:cubicBezTo>
                  <a:pt x="2389" y="1803"/>
                  <a:pt x="2340" y="1657"/>
                  <a:pt x="2296" y="1557"/>
                </a:cubicBezTo>
                <a:cubicBezTo>
                  <a:pt x="2252" y="1457"/>
                  <a:pt x="2202" y="1392"/>
                  <a:pt x="2158" y="1316"/>
                </a:cubicBezTo>
                <a:cubicBezTo>
                  <a:pt x="2114" y="1240"/>
                  <a:pt x="2082" y="1178"/>
                  <a:pt x="2029" y="1101"/>
                </a:cubicBezTo>
                <a:cubicBezTo>
                  <a:pt x="1976" y="1024"/>
                  <a:pt x="1906" y="928"/>
                  <a:pt x="1840" y="852"/>
                </a:cubicBezTo>
                <a:cubicBezTo>
                  <a:pt x="1774" y="776"/>
                  <a:pt x="1703" y="708"/>
                  <a:pt x="1634" y="646"/>
                </a:cubicBezTo>
                <a:cubicBezTo>
                  <a:pt x="1565" y="584"/>
                  <a:pt x="1500" y="538"/>
                  <a:pt x="1427" y="482"/>
                </a:cubicBezTo>
                <a:cubicBezTo>
                  <a:pt x="1354" y="426"/>
                  <a:pt x="1288" y="363"/>
                  <a:pt x="1195" y="310"/>
                </a:cubicBezTo>
                <a:cubicBezTo>
                  <a:pt x="1102" y="257"/>
                  <a:pt x="978" y="205"/>
                  <a:pt x="869" y="164"/>
                </a:cubicBezTo>
                <a:cubicBezTo>
                  <a:pt x="760" y="123"/>
                  <a:pt x="642" y="87"/>
                  <a:pt x="542" y="61"/>
                </a:cubicBezTo>
                <a:cubicBezTo>
                  <a:pt x="442" y="35"/>
                  <a:pt x="357" y="20"/>
                  <a:pt x="267" y="10"/>
                </a:cubicBezTo>
                <a:cubicBezTo>
                  <a:pt x="177" y="0"/>
                  <a:pt x="88" y="0"/>
                  <a:pt x="0" y="1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600" name="Line 40"/>
          <p:cNvSpPr>
            <a:spLocks noChangeShapeType="1"/>
          </p:cNvSpPr>
          <p:nvPr/>
        </p:nvSpPr>
        <p:spPr bwMode="auto">
          <a:xfrm>
            <a:off x="958850" y="442913"/>
            <a:ext cx="6307138" cy="568325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607" name="Line 47"/>
          <p:cNvSpPr>
            <a:spLocks noChangeShapeType="1"/>
          </p:cNvSpPr>
          <p:nvPr/>
        </p:nvSpPr>
        <p:spPr bwMode="auto">
          <a:xfrm>
            <a:off x="966788" y="219075"/>
            <a:ext cx="6534150" cy="5918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-26988"/>
            <a:ext cx="8229600" cy="1143001"/>
          </a:xfrm>
        </p:spPr>
        <p:txBody>
          <a:bodyPr/>
          <a:lstStyle/>
          <a:p>
            <a:r>
              <a:rPr lang="cs-CZ" altLang="cs-CZ" sz="4000"/>
              <a:t>Kolik se vyplatí investovat?</a:t>
            </a:r>
          </a:p>
        </p:txBody>
      </p:sp>
      <p:sp>
        <p:nvSpPr>
          <p:cNvPr id="66563" name="Line 3"/>
          <p:cNvSpPr>
            <a:spLocks noChangeShapeType="1"/>
          </p:cNvSpPr>
          <p:nvPr/>
        </p:nvSpPr>
        <p:spPr bwMode="auto">
          <a:xfrm>
            <a:off x="971550" y="6129338"/>
            <a:ext cx="698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7235825" y="5516563"/>
            <a:ext cx="194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peníze dnes</a:t>
            </a:r>
          </a:p>
        </p:txBody>
      </p:sp>
      <p:sp>
        <p:nvSpPr>
          <p:cNvPr id="66565" name="Line 5"/>
          <p:cNvSpPr>
            <a:spLocks noChangeShapeType="1"/>
          </p:cNvSpPr>
          <p:nvPr/>
        </p:nvSpPr>
        <p:spPr bwMode="auto">
          <a:xfrm flipV="1">
            <a:off x="971550" y="0"/>
            <a:ext cx="0" cy="6129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 rot="-5400000">
            <a:off x="-1008857" y="1008857"/>
            <a:ext cx="2474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budoucí peníze</a:t>
            </a:r>
          </a:p>
        </p:txBody>
      </p:sp>
      <p:sp>
        <p:nvSpPr>
          <p:cNvPr id="66587" name="Line 27"/>
          <p:cNvSpPr>
            <a:spLocks noChangeShapeType="1"/>
          </p:cNvSpPr>
          <p:nvPr/>
        </p:nvSpPr>
        <p:spPr bwMode="auto">
          <a:xfrm>
            <a:off x="971550" y="2420938"/>
            <a:ext cx="4105275" cy="3708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589" name="Text Box 29"/>
          <p:cNvSpPr txBox="1">
            <a:spLocks noChangeArrowheads="1"/>
          </p:cNvSpPr>
          <p:nvPr/>
        </p:nvSpPr>
        <p:spPr bwMode="auto">
          <a:xfrm>
            <a:off x="5076825" y="5589588"/>
            <a:ext cx="433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D</a:t>
            </a:r>
          </a:p>
        </p:txBody>
      </p:sp>
      <p:sp>
        <p:nvSpPr>
          <p:cNvPr id="66590" name="Text Box 30"/>
          <p:cNvSpPr txBox="1">
            <a:spLocks noChangeArrowheads="1"/>
          </p:cNvSpPr>
          <p:nvPr/>
        </p:nvSpPr>
        <p:spPr bwMode="auto">
          <a:xfrm>
            <a:off x="468313" y="2312988"/>
            <a:ext cx="4333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H</a:t>
            </a:r>
          </a:p>
        </p:txBody>
      </p:sp>
      <p:sp>
        <p:nvSpPr>
          <p:cNvPr id="66594" name="Line 34"/>
          <p:cNvSpPr>
            <a:spLocks noChangeShapeType="1"/>
          </p:cNvSpPr>
          <p:nvPr/>
        </p:nvSpPr>
        <p:spPr bwMode="auto">
          <a:xfrm flipH="1">
            <a:off x="4284663" y="6308725"/>
            <a:ext cx="792162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597" name="Line 37"/>
          <p:cNvSpPr>
            <a:spLocks noChangeShapeType="1"/>
          </p:cNvSpPr>
          <p:nvPr/>
        </p:nvSpPr>
        <p:spPr bwMode="auto">
          <a:xfrm flipV="1">
            <a:off x="4284663" y="3429000"/>
            <a:ext cx="0" cy="2952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598" name="Line 38"/>
          <p:cNvSpPr>
            <a:spLocks noChangeShapeType="1"/>
          </p:cNvSpPr>
          <p:nvPr/>
        </p:nvSpPr>
        <p:spPr bwMode="auto">
          <a:xfrm flipH="1">
            <a:off x="684213" y="3429000"/>
            <a:ext cx="3600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599" name="Line 39"/>
          <p:cNvSpPr>
            <a:spLocks noChangeShapeType="1"/>
          </p:cNvSpPr>
          <p:nvPr/>
        </p:nvSpPr>
        <p:spPr bwMode="auto">
          <a:xfrm flipH="1">
            <a:off x="755650" y="5445125"/>
            <a:ext cx="3529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601" name="Line 41"/>
          <p:cNvSpPr>
            <a:spLocks noChangeShapeType="1"/>
          </p:cNvSpPr>
          <p:nvPr/>
        </p:nvSpPr>
        <p:spPr bwMode="auto">
          <a:xfrm>
            <a:off x="7232650" y="6130925"/>
            <a:ext cx="3175" cy="25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602" name="Line 42"/>
          <p:cNvSpPr>
            <a:spLocks noChangeShapeType="1"/>
          </p:cNvSpPr>
          <p:nvPr/>
        </p:nvSpPr>
        <p:spPr bwMode="auto">
          <a:xfrm>
            <a:off x="5076825" y="6308725"/>
            <a:ext cx="2159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603" name="Line 43"/>
          <p:cNvSpPr>
            <a:spLocks noChangeShapeType="1"/>
          </p:cNvSpPr>
          <p:nvPr/>
        </p:nvSpPr>
        <p:spPr bwMode="auto">
          <a:xfrm flipH="1">
            <a:off x="3851275" y="6308725"/>
            <a:ext cx="433388" cy="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604" name="Line 44"/>
          <p:cNvSpPr>
            <a:spLocks noChangeShapeType="1"/>
          </p:cNvSpPr>
          <p:nvPr/>
        </p:nvSpPr>
        <p:spPr bwMode="auto">
          <a:xfrm flipV="1">
            <a:off x="3851275" y="2852738"/>
            <a:ext cx="0" cy="3529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605" name="Line 45"/>
          <p:cNvSpPr>
            <a:spLocks noChangeShapeType="1"/>
          </p:cNvSpPr>
          <p:nvPr/>
        </p:nvSpPr>
        <p:spPr bwMode="auto">
          <a:xfrm flipH="1">
            <a:off x="684213" y="2852738"/>
            <a:ext cx="3167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grpSp>
        <p:nvGrpSpPr>
          <p:cNvPr id="66610" name="Group 50"/>
          <p:cNvGrpSpPr>
            <a:grpSpLocks/>
          </p:cNvGrpSpPr>
          <p:nvPr/>
        </p:nvGrpSpPr>
        <p:grpSpPr bwMode="auto">
          <a:xfrm>
            <a:off x="2987675" y="4149725"/>
            <a:ext cx="139700" cy="328613"/>
            <a:chOff x="1882" y="2614"/>
            <a:chExt cx="88" cy="207"/>
          </a:xfrm>
        </p:grpSpPr>
        <p:sp>
          <p:nvSpPr>
            <p:cNvPr id="66608" name="Line 48"/>
            <p:cNvSpPr>
              <a:spLocks noChangeShapeType="1"/>
            </p:cNvSpPr>
            <p:nvPr/>
          </p:nvSpPr>
          <p:spPr bwMode="auto">
            <a:xfrm flipH="1">
              <a:off x="1882" y="2614"/>
              <a:ext cx="4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66609" name="Line 49"/>
            <p:cNvSpPr>
              <a:spLocks noChangeShapeType="1"/>
            </p:cNvSpPr>
            <p:nvPr/>
          </p:nvSpPr>
          <p:spPr bwMode="auto">
            <a:xfrm flipH="1">
              <a:off x="1925" y="2640"/>
              <a:ext cx="4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66611" name="Group 51"/>
          <p:cNvGrpSpPr>
            <a:grpSpLocks/>
          </p:cNvGrpSpPr>
          <p:nvPr/>
        </p:nvGrpSpPr>
        <p:grpSpPr bwMode="auto">
          <a:xfrm>
            <a:off x="4911725" y="3903663"/>
            <a:ext cx="139700" cy="328612"/>
            <a:chOff x="1882" y="2614"/>
            <a:chExt cx="88" cy="207"/>
          </a:xfrm>
        </p:grpSpPr>
        <p:sp>
          <p:nvSpPr>
            <p:cNvPr id="66612" name="Line 52"/>
            <p:cNvSpPr>
              <a:spLocks noChangeShapeType="1"/>
            </p:cNvSpPr>
            <p:nvPr/>
          </p:nvSpPr>
          <p:spPr bwMode="auto">
            <a:xfrm flipH="1">
              <a:off x="1882" y="2614"/>
              <a:ext cx="4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66613" name="Line 53"/>
            <p:cNvSpPr>
              <a:spLocks noChangeShapeType="1"/>
            </p:cNvSpPr>
            <p:nvPr/>
          </p:nvSpPr>
          <p:spPr bwMode="auto">
            <a:xfrm flipH="1">
              <a:off x="1925" y="2640"/>
              <a:ext cx="4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66614" name="Group 54"/>
          <p:cNvGrpSpPr>
            <a:grpSpLocks/>
          </p:cNvGrpSpPr>
          <p:nvPr/>
        </p:nvGrpSpPr>
        <p:grpSpPr bwMode="auto">
          <a:xfrm>
            <a:off x="5219700" y="3933825"/>
            <a:ext cx="139700" cy="328613"/>
            <a:chOff x="1882" y="2614"/>
            <a:chExt cx="88" cy="207"/>
          </a:xfrm>
        </p:grpSpPr>
        <p:sp>
          <p:nvSpPr>
            <p:cNvPr id="66615" name="Line 55"/>
            <p:cNvSpPr>
              <a:spLocks noChangeShapeType="1"/>
            </p:cNvSpPr>
            <p:nvPr/>
          </p:nvSpPr>
          <p:spPr bwMode="auto">
            <a:xfrm flipH="1">
              <a:off x="1882" y="2614"/>
              <a:ext cx="4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66616" name="Line 56"/>
            <p:cNvSpPr>
              <a:spLocks noChangeShapeType="1"/>
            </p:cNvSpPr>
            <p:nvPr/>
          </p:nvSpPr>
          <p:spPr bwMode="auto">
            <a:xfrm flipH="1">
              <a:off x="1925" y="2640"/>
              <a:ext cx="4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6617" name="Line 57"/>
          <p:cNvSpPr>
            <a:spLocks noChangeShapeType="1"/>
          </p:cNvSpPr>
          <p:nvPr/>
        </p:nvSpPr>
        <p:spPr bwMode="auto">
          <a:xfrm>
            <a:off x="7481888" y="6127750"/>
            <a:ext cx="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6618" name="Line 58"/>
          <p:cNvSpPr>
            <a:spLocks noChangeShapeType="1"/>
          </p:cNvSpPr>
          <p:nvPr/>
        </p:nvSpPr>
        <p:spPr bwMode="auto">
          <a:xfrm>
            <a:off x="7235825" y="6308725"/>
            <a:ext cx="244475" cy="3175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stealth" w="sm" len="med"/>
            <a:tailEnd type="stealth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6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4" dur="500"/>
                                        <p:tgtEl>
                                          <p:spTgt spid="6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6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500"/>
                                        <p:tgtEl>
                                          <p:spTgt spid="6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" dur="500"/>
                                        <p:tgtEl>
                                          <p:spTgt spid="66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6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6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6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6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2" dur="500"/>
                                        <p:tgtEl>
                                          <p:spTgt spid="6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66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8" dur="500"/>
                                        <p:tgtEl>
                                          <p:spTgt spid="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6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6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-26988"/>
            <a:ext cx="8229600" cy="1143001"/>
          </a:xfrm>
        </p:spPr>
        <p:txBody>
          <a:bodyPr/>
          <a:lstStyle/>
          <a:p>
            <a:r>
              <a:rPr lang="cs-CZ" altLang="cs-CZ" sz="4000"/>
              <a:t>Kolik se vyplatí investovat?</a:t>
            </a:r>
          </a:p>
        </p:txBody>
      </p:sp>
      <p:sp>
        <p:nvSpPr>
          <p:cNvPr id="67587" name="Line 3"/>
          <p:cNvSpPr>
            <a:spLocks noChangeShapeType="1"/>
          </p:cNvSpPr>
          <p:nvPr/>
        </p:nvSpPr>
        <p:spPr bwMode="auto">
          <a:xfrm>
            <a:off x="971550" y="6129338"/>
            <a:ext cx="698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7235825" y="5516563"/>
            <a:ext cx="194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peníze dnes</a:t>
            </a:r>
          </a:p>
        </p:txBody>
      </p:sp>
      <p:sp>
        <p:nvSpPr>
          <p:cNvPr id="67589" name="Line 5"/>
          <p:cNvSpPr>
            <a:spLocks noChangeShapeType="1"/>
          </p:cNvSpPr>
          <p:nvPr/>
        </p:nvSpPr>
        <p:spPr bwMode="auto">
          <a:xfrm flipV="1">
            <a:off x="971550" y="0"/>
            <a:ext cx="0" cy="61293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 rot="-5400000">
            <a:off x="-1008857" y="1008857"/>
            <a:ext cx="2474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2400"/>
              <a:t>budoucí peníze</a:t>
            </a:r>
          </a:p>
        </p:txBody>
      </p:sp>
      <p:sp>
        <p:nvSpPr>
          <p:cNvPr id="67591" name="Line 7"/>
          <p:cNvSpPr>
            <a:spLocks noChangeShapeType="1"/>
          </p:cNvSpPr>
          <p:nvPr/>
        </p:nvSpPr>
        <p:spPr bwMode="auto">
          <a:xfrm>
            <a:off x="971550" y="2420938"/>
            <a:ext cx="4105275" cy="3708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5076825" y="6278563"/>
            <a:ext cx="433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D</a:t>
            </a: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539750" y="1773238"/>
            <a:ext cx="433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sz="3200" b="1"/>
              <a:t>H</a:t>
            </a:r>
          </a:p>
        </p:txBody>
      </p:sp>
      <p:sp>
        <p:nvSpPr>
          <p:cNvPr id="67594" name="Freeform 10"/>
          <p:cNvSpPr>
            <a:spLocks/>
          </p:cNvSpPr>
          <p:nvPr/>
        </p:nvSpPr>
        <p:spPr bwMode="auto">
          <a:xfrm>
            <a:off x="968375" y="1517650"/>
            <a:ext cx="4108450" cy="4611688"/>
          </a:xfrm>
          <a:custGeom>
            <a:avLst/>
            <a:gdLst>
              <a:gd name="T0" fmla="*/ 2588 w 2588"/>
              <a:gd name="T1" fmla="*/ 2905 h 2905"/>
              <a:gd name="T2" fmla="*/ 2571 w 2588"/>
              <a:gd name="T3" fmla="*/ 2589 h 2905"/>
              <a:gd name="T4" fmla="*/ 2511 w 2588"/>
              <a:gd name="T5" fmla="*/ 2245 h 2905"/>
              <a:gd name="T6" fmla="*/ 2425 w 2588"/>
              <a:gd name="T7" fmla="*/ 1918 h 2905"/>
              <a:gd name="T8" fmla="*/ 2296 w 2588"/>
              <a:gd name="T9" fmla="*/ 1557 h 2905"/>
              <a:gd name="T10" fmla="*/ 2158 w 2588"/>
              <a:gd name="T11" fmla="*/ 1316 h 2905"/>
              <a:gd name="T12" fmla="*/ 2029 w 2588"/>
              <a:gd name="T13" fmla="*/ 1101 h 2905"/>
              <a:gd name="T14" fmla="*/ 1840 w 2588"/>
              <a:gd name="T15" fmla="*/ 852 h 2905"/>
              <a:gd name="T16" fmla="*/ 1634 w 2588"/>
              <a:gd name="T17" fmla="*/ 646 h 2905"/>
              <a:gd name="T18" fmla="*/ 1427 w 2588"/>
              <a:gd name="T19" fmla="*/ 482 h 2905"/>
              <a:gd name="T20" fmla="*/ 1195 w 2588"/>
              <a:gd name="T21" fmla="*/ 310 h 2905"/>
              <a:gd name="T22" fmla="*/ 869 w 2588"/>
              <a:gd name="T23" fmla="*/ 164 h 2905"/>
              <a:gd name="T24" fmla="*/ 542 w 2588"/>
              <a:gd name="T25" fmla="*/ 61 h 2905"/>
              <a:gd name="T26" fmla="*/ 267 w 2588"/>
              <a:gd name="T27" fmla="*/ 10 h 2905"/>
              <a:gd name="T28" fmla="*/ 0 w 2588"/>
              <a:gd name="T29" fmla="*/ 1 h 2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88" h="2905">
                <a:moveTo>
                  <a:pt x="2588" y="2905"/>
                </a:moveTo>
                <a:cubicBezTo>
                  <a:pt x="2586" y="2802"/>
                  <a:pt x="2584" y="2699"/>
                  <a:pt x="2571" y="2589"/>
                </a:cubicBezTo>
                <a:cubicBezTo>
                  <a:pt x="2558" y="2479"/>
                  <a:pt x="2535" y="2357"/>
                  <a:pt x="2511" y="2245"/>
                </a:cubicBezTo>
                <a:cubicBezTo>
                  <a:pt x="2487" y="2133"/>
                  <a:pt x="2461" y="2033"/>
                  <a:pt x="2425" y="1918"/>
                </a:cubicBezTo>
                <a:cubicBezTo>
                  <a:pt x="2389" y="1803"/>
                  <a:pt x="2340" y="1657"/>
                  <a:pt x="2296" y="1557"/>
                </a:cubicBezTo>
                <a:cubicBezTo>
                  <a:pt x="2252" y="1457"/>
                  <a:pt x="2202" y="1392"/>
                  <a:pt x="2158" y="1316"/>
                </a:cubicBezTo>
                <a:cubicBezTo>
                  <a:pt x="2114" y="1240"/>
                  <a:pt x="2082" y="1178"/>
                  <a:pt x="2029" y="1101"/>
                </a:cubicBezTo>
                <a:cubicBezTo>
                  <a:pt x="1976" y="1024"/>
                  <a:pt x="1906" y="928"/>
                  <a:pt x="1840" y="852"/>
                </a:cubicBezTo>
                <a:cubicBezTo>
                  <a:pt x="1774" y="776"/>
                  <a:pt x="1703" y="708"/>
                  <a:pt x="1634" y="646"/>
                </a:cubicBezTo>
                <a:cubicBezTo>
                  <a:pt x="1565" y="584"/>
                  <a:pt x="1500" y="538"/>
                  <a:pt x="1427" y="482"/>
                </a:cubicBezTo>
                <a:cubicBezTo>
                  <a:pt x="1354" y="426"/>
                  <a:pt x="1288" y="363"/>
                  <a:pt x="1195" y="310"/>
                </a:cubicBezTo>
                <a:cubicBezTo>
                  <a:pt x="1102" y="257"/>
                  <a:pt x="978" y="205"/>
                  <a:pt x="869" y="164"/>
                </a:cubicBezTo>
                <a:cubicBezTo>
                  <a:pt x="760" y="123"/>
                  <a:pt x="642" y="87"/>
                  <a:pt x="542" y="61"/>
                </a:cubicBezTo>
                <a:cubicBezTo>
                  <a:pt x="442" y="35"/>
                  <a:pt x="357" y="20"/>
                  <a:pt x="267" y="10"/>
                </a:cubicBezTo>
                <a:cubicBezTo>
                  <a:pt x="177" y="0"/>
                  <a:pt x="88" y="0"/>
                  <a:pt x="0" y="1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grpSp>
        <p:nvGrpSpPr>
          <p:cNvPr id="67607" name="Group 23"/>
          <p:cNvGrpSpPr>
            <a:grpSpLocks/>
          </p:cNvGrpSpPr>
          <p:nvPr/>
        </p:nvGrpSpPr>
        <p:grpSpPr bwMode="auto">
          <a:xfrm>
            <a:off x="3635375" y="4724400"/>
            <a:ext cx="139700" cy="328613"/>
            <a:chOff x="1882" y="2614"/>
            <a:chExt cx="88" cy="207"/>
          </a:xfrm>
        </p:grpSpPr>
        <p:sp>
          <p:nvSpPr>
            <p:cNvPr id="67608" name="Line 24"/>
            <p:cNvSpPr>
              <a:spLocks noChangeShapeType="1"/>
            </p:cNvSpPr>
            <p:nvPr/>
          </p:nvSpPr>
          <p:spPr bwMode="auto">
            <a:xfrm flipH="1">
              <a:off x="1882" y="2614"/>
              <a:ext cx="4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67609" name="Line 25"/>
            <p:cNvSpPr>
              <a:spLocks noChangeShapeType="1"/>
            </p:cNvSpPr>
            <p:nvPr/>
          </p:nvSpPr>
          <p:spPr bwMode="auto">
            <a:xfrm flipH="1">
              <a:off x="1925" y="2640"/>
              <a:ext cx="4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67610" name="Group 26"/>
          <p:cNvGrpSpPr>
            <a:grpSpLocks/>
          </p:cNvGrpSpPr>
          <p:nvPr/>
        </p:nvGrpSpPr>
        <p:grpSpPr bwMode="auto">
          <a:xfrm>
            <a:off x="5148263" y="3860800"/>
            <a:ext cx="139700" cy="328613"/>
            <a:chOff x="1882" y="2614"/>
            <a:chExt cx="88" cy="207"/>
          </a:xfrm>
        </p:grpSpPr>
        <p:sp>
          <p:nvSpPr>
            <p:cNvPr id="67611" name="Line 27"/>
            <p:cNvSpPr>
              <a:spLocks noChangeShapeType="1"/>
            </p:cNvSpPr>
            <p:nvPr/>
          </p:nvSpPr>
          <p:spPr bwMode="auto">
            <a:xfrm flipH="1">
              <a:off x="1882" y="2614"/>
              <a:ext cx="4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67612" name="Line 28"/>
            <p:cNvSpPr>
              <a:spLocks noChangeShapeType="1"/>
            </p:cNvSpPr>
            <p:nvPr/>
          </p:nvSpPr>
          <p:spPr bwMode="auto">
            <a:xfrm flipH="1">
              <a:off x="1925" y="2640"/>
              <a:ext cx="45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7617" name="Line 33"/>
          <p:cNvSpPr>
            <a:spLocks noChangeShapeType="1"/>
          </p:cNvSpPr>
          <p:nvPr/>
        </p:nvSpPr>
        <p:spPr bwMode="auto">
          <a:xfrm>
            <a:off x="985838" y="196850"/>
            <a:ext cx="6581775" cy="5935663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618" name="Line 34"/>
          <p:cNvSpPr>
            <a:spLocks noChangeShapeType="1"/>
          </p:cNvSpPr>
          <p:nvPr/>
        </p:nvSpPr>
        <p:spPr bwMode="auto">
          <a:xfrm>
            <a:off x="971550" y="2420938"/>
            <a:ext cx="4105275" cy="3708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619" name="Line 35"/>
          <p:cNvSpPr>
            <a:spLocks noChangeShapeType="1"/>
          </p:cNvSpPr>
          <p:nvPr/>
        </p:nvSpPr>
        <p:spPr bwMode="auto">
          <a:xfrm>
            <a:off x="3563938" y="2565400"/>
            <a:ext cx="0" cy="3816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620" name="Line 36"/>
          <p:cNvSpPr>
            <a:spLocks noChangeShapeType="1"/>
          </p:cNvSpPr>
          <p:nvPr/>
        </p:nvSpPr>
        <p:spPr bwMode="auto">
          <a:xfrm>
            <a:off x="5076825" y="60928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621" name="Line 37"/>
          <p:cNvSpPr>
            <a:spLocks noChangeShapeType="1"/>
          </p:cNvSpPr>
          <p:nvPr/>
        </p:nvSpPr>
        <p:spPr bwMode="auto">
          <a:xfrm flipH="1">
            <a:off x="3563938" y="6308725"/>
            <a:ext cx="1512887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622" name="Text Box 38"/>
          <p:cNvSpPr txBox="1">
            <a:spLocks noChangeArrowheads="1"/>
          </p:cNvSpPr>
          <p:nvPr/>
        </p:nvSpPr>
        <p:spPr bwMode="auto">
          <a:xfrm>
            <a:off x="3563938" y="6278563"/>
            <a:ext cx="4333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cs-CZ" sz="3200" b="1"/>
              <a:t>J</a:t>
            </a:r>
            <a:endParaRPr lang="cs-CZ" altLang="cs-CZ" sz="3200" b="1"/>
          </a:p>
        </p:txBody>
      </p:sp>
      <p:sp>
        <p:nvSpPr>
          <p:cNvPr id="67623" name="Line 39"/>
          <p:cNvSpPr>
            <a:spLocks noChangeShapeType="1"/>
          </p:cNvSpPr>
          <p:nvPr/>
        </p:nvSpPr>
        <p:spPr bwMode="auto">
          <a:xfrm flipH="1">
            <a:off x="755650" y="2565400"/>
            <a:ext cx="280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624" name="Text Box 40"/>
          <p:cNvSpPr txBox="1">
            <a:spLocks noChangeArrowheads="1"/>
          </p:cNvSpPr>
          <p:nvPr/>
        </p:nvSpPr>
        <p:spPr bwMode="auto">
          <a:xfrm>
            <a:off x="539750" y="2565400"/>
            <a:ext cx="433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cs-CZ" sz="3200" b="1"/>
              <a:t>G</a:t>
            </a:r>
            <a:endParaRPr lang="cs-CZ" altLang="cs-CZ" sz="3200" b="1"/>
          </a:p>
        </p:txBody>
      </p:sp>
      <p:sp>
        <p:nvSpPr>
          <p:cNvPr id="67625" name="Text Box 41"/>
          <p:cNvSpPr txBox="1">
            <a:spLocks noChangeArrowheads="1"/>
          </p:cNvSpPr>
          <p:nvPr/>
        </p:nvSpPr>
        <p:spPr bwMode="auto">
          <a:xfrm>
            <a:off x="539750" y="6021388"/>
            <a:ext cx="4333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cs-CZ" sz="3200" b="1"/>
              <a:t>0</a:t>
            </a:r>
            <a:endParaRPr lang="cs-CZ" altLang="cs-CZ" sz="3200" b="1"/>
          </a:p>
        </p:txBody>
      </p:sp>
      <p:sp>
        <p:nvSpPr>
          <p:cNvPr id="67626" name="Text Box 42"/>
          <p:cNvSpPr txBox="1">
            <a:spLocks noChangeArrowheads="1"/>
          </p:cNvSpPr>
          <p:nvPr/>
        </p:nvSpPr>
        <p:spPr bwMode="auto">
          <a:xfrm>
            <a:off x="7380288" y="6278563"/>
            <a:ext cx="4333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cs-CZ" sz="3200" b="1"/>
              <a:t>K</a:t>
            </a:r>
            <a:endParaRPr lang="cs-CZ" altLang="cs-CZ" sz="3200" b="1"/>
          </a:p>
        </p:txBody>
      </p:sp>
      <p:sp>
        <p:nvSpPr>
          <p:cNvPr id="67627" name="Text Box 43"/>
          <p:cNvSpPr txBox="1">
            <a:spLocks noChangeArrowheads="1"/>
          </p:cNvSpPr>
          <p:nvPr/>
        </p:nvSpPr>
        <p:spPr bwMode="auto">
          <a:xfrm>
            <a:off x="4067175" y="1268413"/>
            <a:ext cx="4826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cs-CZ" b="1"/>
              <a:t>DJ – optim</a:t>
            </a:r>
            <a:r>
              <a:rPr lang="cs-CZ" altLang="cs-CZ" b="1"/>
              <a:t>ální velikost celkových investic</a:t>
            </a:r>
          </a:p>
        </p:txBody>
      </p:sp>
      <p:sp>
        <p:nvSpPr>
          <p:cNvPr id="67628" name="Text Box 44"/>
          <p:cNvSpPr txBox="1">
            <a:spLocks noChangeArrowheads="1"/>
          </p:cNvSpPr>
          <p:nvPr/>
        </p:nvSpPr>
        <p:spPr bwMode="auto">
          <a:xfrm>
            <a:off x="4067175" y="1773238"/>
            <a:ext cx="4826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b="1"/>
              <a:t>0G</a:t>
            </a:r>
            <a:r>
              <a:rPr lang="en-US" altLang="cs-CZ" b="1"/>
              <a:t> – </a:t>
            </a:r>
            <a:r>
              <a:rPr lang="cs-CZ" altLang="cs-CZ" b="1"/>
              <a:t>celkové budoucí výnosy investic</a:t>
            </a:r>
          </a:p>
        </p:txBody>
      </p:sp>
      <p:sp>
        <p:nvSpPr>
          <p:cNvPr id="67629" name="Line 45"/>
          <p:cNvSpPr>
            <a:spLocks noChangeShapeType="1"/>
          </p:cNvSpPr>
          <p:nvPr/>
        </p:nvSpPr>
        <p:spPr bwMode="auto">
          <a:xfrm>
            <a:off x="7524750" y="60928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630" name="Line 46"/>
          <p:cNvSpPr>
            <a:spLocks noChangeShapeType="1"/>
          </p:cNvSpPr>
          <p:nvPr/>
        </p:nvSpPr>
        <p:spPr bwMode="auto">
          <a:xfrm>
            <a:off x="3563938" y="6165850"/>
            <a:ext cx="3960812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631" name="Text Box 47"/>
          <p:cNvSpPr txBox="1">
            <a:spLocks noChangeArrowheads="1"/>
          </p:cNvSpPr>
          <p:nvPr/>
        </p:nvSpPr>
        <p:spPr bwMode="auto">
          <a:xfrm>
            <a:off x="4067175" y="2205038"/>
            <a:ext cx="4826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b="1"/>
              <a:t>JK</a:t>
            </a:r>
            <a:r>
              <a:rPr lang="en-US" altLang="cs-CZ" b="1"/>
              <a:t> – </a:t>
            </a:r>
            <a:r>
              <a:rPr lang="cs-CZ" altLang="cs-CZ" b="1"/>
              <a:t>současná hodnota celkových               	budoucích výnosů investic</a:t>
            </a:r>
          </a:p>
        </p:txBody>
      </p:sp>
      <p:sp>
        <p:nvSpPr>
          <p:cNvPr id="67632" name="Line 48"/>
          <p:cNvSpPr>
            <a:spLocks noChangeShapeType="1"/>
          </p:cNvSpPr>
          <p:nvPr/>
        </p:nvSpPr>
        <p:spPr bwMode="auto">
          <a:xfrm>
            <a:off x="5076825" y="6308725"/>
            <a:ext cx="244792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7633" name="Text Box 49"/>
          <p:cNvSpPr txBox="1">
            <a:spLocks noChangeArrowheads="1"/>
          </p:cNvSpPr>
          <p:nvPr/>
        </p:nvSpPr>
        <p:spPr bwMode="auto">
          <a:xfrm>
            <a:off x="5076825" y="4005263"/>
            <a:ext cx="3457575" cy="1217612"/>
          </a:xfrm>
          <a:prstGeom prst="rect">
            <a:avLst/>
          </a:prstGeom>
          <a:solidFill>
            <a:srgbClr val="00000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 b="1"/>
              <a:t>DK= JK-DJ =</a:t>
            </a:r>
            <a:r>
              <a:rPr lang="en-US" altLang="cs-CZ" b="1"/>
              <a:t> </a:t>
            </a:r>
            <a:endParaRPr lang="cs-CZ" altLang="cs-CZ" b="1"/>
          </a:p>
          <a:p>
            <a:pPr>
              <a:spcBef>
                <a:spcPct val="50000"/>
              </a:spcBef>
            </a:pPr>
            <a:r>
              <a:rPr lang="cs-CZ" altLang="cs-CZ" b="1"/>
              <a:t>PV(0G) </a:t>
            </a:r>
            <a:r>
              <a:rPr lang="en-US" altLang="cs-CZ" b="1"/>
              <a:t>–</a:t>
            </a:r>
            <a:r>
              <a:rPr lang="cs-CZ" altLang="cs-CZ" b="1"/>
              <a:t> investice = </a:t>
            </a:r>
          </a:p>
          <a:p>
            <a:pPr>
              <a:spcBef>
                <a:spcPct val="50000"/>
              </a:spcBef>
            </a:pPr>
            <a:r>
              <a:rPr lang="cs-CZ" altLang="cs-CZ" b="1"/>
              <a:t>čistá současná hodnota NPV</a:t>
            </a:r>
          </a:p>
        </p:txBody>
      </p:sp>
      <p:sp>
        <p:nvSpPr>
          <p:cNvPr id="67634" name="AutoShape 50"/>
          <p:cNvSpPr>
            <a:spLocks noChangeArrowheads="1"/>
          </p:cNvSpPr>
          <p:nvPr/>
        </p:nvSpPr>
        <p:spPr bwMode="auto">
          <a:xfrm>
            <a:off x="6156325" y="5300663"/>
            <a:ext cx="647700" cy="936625"/>
          </a:xfrm>
          <a:prstGeom prst="upArrow">
            <a:avLst>
              <a:gd name="adj1" fmla="val 50000"/>
              <a:gd name="adj2" fmla="val 36152"/>
            </a:avLst>
          </a:prstGeom>
          <a:solidFill>
            <a:schemeClr val="tx1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0.1316 -0.16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0" y="-838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7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7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7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7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7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7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7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7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7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7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7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67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7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7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7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7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7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7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7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7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7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7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7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7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7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7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7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7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7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7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22" grpId="0"/>
      <p:bldP spid="67624" grpId="0"/>
      <p:bldP spid="67626" grpId="0"/>
      <p:bldP spid="67627" grpId="0"/>
      <p:bldP spid="67628" grpId="0"/>
      <p:bldP spid="67631" grpId="0"/>
      <p:bldP spid="676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611560" y="1628800"/>
            <a:ext cx="8136904" cy="4320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Příklad na NPV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/>
              <a:t>dnešní příjem 500 (B)</a:t>
            </a:r>
          </a:p>
          <a:p>
            <a:r>
              <a:rPr lang="cs-CZ" altLang="cs-CZ"/>
              <a:t>oč. budoucí příjem 770 (F)</a:t>
            </a:r>
          </a:p>
          <a:p>
            <a:r>
              <a:rPr lang="cs-CZ" altLang="cs-CZ"/>
              <a:t>úrok je 10%</a:t>
            </a:r>
          </a:p>
          <a:p>
            <a:r>
              <a:rPr lang="cs-CZ" altLang="cs-CZ"/>
              <a:t>Kolik může utratit hýřil?</a:t>
            </a:r>
          </a:p>
          <a:p>
            <a:pPr lvl="1">
              <a:buFont typeface="Times New Roman" panose="02020603050405020304" pitchFamily="18" charset="0"/>
              <a:buChar char="•"/>
            </a:pPr>
            <a:r>
              <a:rPr lang="cs-CZ" altLang="cs-CZ"/>
              <a:t>500 + 770</a:t>
            </a:r>
            <a:r>
              <a:rPr lang="en-US" altLang="cs-CZ"/>
              <a:t>/</a:t>
            </a:r>
            <a:r>
              <a:rPr lang="cs-CZ" altLang="cs-CZ"/>
              <a:t>1,1 = 1 200 (D)</a:t>
            </a:r>
          </a:p>
          <a:p>
            <a:r>
              <a:rPr lang="cs-CZ" altLang="cs-CZ"/>
              <a:t>Kolik může utratit spořílek?</a:t>
            </a:r>
          </a:p>
          <a:p>
            <a:pPr lvl="1">
              <a:buFont typeface="Times New Roman" panose="02020603050405020304" pitchFamily="18" charset="0"/>
              <a:buChar char="•"/>
            </a:pPr>
            <a:r>
              <a:rPr lang="cs-CZ" altLang="cs-CZ"/>
              <a:t>500 + 50 + 770 = 1 320 (H)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6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95536" y="908720"/>
            <a:ext cx="7416824" cy="2520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cs-CZ" altLang="cs-CZ"/>
              <a:t>Příklad na NPV - pokračování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81075"/>
            <a:ext cx="8229600" cy="3989388"/>
          </a:xfrm>
        </p:spPr>
        <p:txBody>
          <a:bodyPr/>
          <a:lstStyle/>
          <a:p>
            <a:r>
              <a:rPr lang="cs-CZ" altLang="cs-CZ"/>
              <a:t>investice 100 (DJ)</a:t>
            </a:r>
          </a:p>
          <a:p>
            <a:r>
              <a:rPr lang="cs-CZ" altLang="cs-CZ"/>
              <a:t>budoucí výnos je 330 (0G)</a:t>
            </a:r>
          </a:p>
          <a:p>
            <a:r>
              <a:rPr lang="cs-CZ" altLang="cs-CZ"/>
              <a:t>současná hodnota budoucích výnosů je 300 (JK)</a:t>
            </a:r>
          </a:p>
          <a:p>
            <a:r>
              <a:rPr lang="cs-CZ" altLang="cs-CZ"/>
              <a:t>NPV investice je 300 – 100 = 200</a:t>
            </a:r>
          </a:p>
          <a:p>
            <a:r>
              <a:rPr lang="cs-CZ" altLang="cs-CZ"/>
              <a:t>např. hýřil může utratit 1 200 + 200, tj. až  1 400 (K)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250825" y="4868863"/>
            <a:ext cx="82089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Kontrola: </a:t>
            </a:r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250825" y="5229225"/>
            <a:ext cx="82089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Dnes má příjem 500, očekává 770, na to si půjčí 700, tj. má k dispozici 1 200</a:t>
            </a: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250825" y="5589588"/>
            <a:ext cx="82089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Investuje 100, očekává 330 na které si opět půjčí 300, má o 200 více, tj. 1 400</a:t>
            </a:r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250825" y="5949950"/>
            <a:ext cx="8208963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cs-CZ" altLang="cs-CZ"/>
              <a:t>V budoucnosti musí splatit dluhy 700 + 300 a úroky 100, celkem 1 100 a to je přesně součet očekávaných příjmů 770 a 330.</a:t>
            </a:r>
          </a:p>
          <a:p>
            <a:pPr>
              <a:spcBef>
                <a:spcPct val="50000"/>
              </a:spcBef>
            </a:pPr>
            <a:endParaRPr lang="cs-CZ" alt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uiExpand="1" build="p"/>
      <p:bldP spid="71684" grpId="0"/>
      <p:bldP spid="71685" grpId="0"/>
      <p:bldP spid="71686" grpId="0"/>
      <p:bldP spid="7168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Jednoduché úročení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standardy</a:t>
            </a:r>
          </a:p>
          <a:p>
            <a:pPr lvl="1"/>
            <a:r>
              <a:rPr lang="cs-CZ" dirty="0" smtClean="0"/>
              <a:t>ACT</a:t>
            </a:r>
          </a:p>
          <a:p>
            <a:pPr lvl="1"/>
            <a:r>
              <a:rPr lang="cs-CZ" dirty="0" smtClean="0"/>
              <a:t>30/360 (E, A)</a:t>
            </a:r>
          </a:p>
          <a:p>
            <a:r>
              <a:rPr lang="cs-CZ" dirty="0" smtClean="0"/>
              <a:t>současná a budoucí hodnota</a:t>
            </a:r>
          </a:p>
          <a:p>
            <a:r>
              <a:rPr lang="cs-CZ" dirty="0" smtClean="0"/>
              <a:t>úrokové číslo – příklad použití</a:t>
            </a:r>
          </a:p>
          <a:p>
            <a:r>
              <a:rPr lang="cs-CZ" dirty="0" smtClean="0"/>
              <a:t>střadatel pro jednoduché úročení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935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Složené úročení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princip</a:t>
            </a:r>
          </a:p>
          <a:p>
            <a:r>
              <a:rPr lang="cs-CZ" dirty="0" smtClean="0"/>
              <a:t>perioda (krok) úročení</a:t>
            </a:r>
          </a:p>
          <a:p>
            <a:r>
              <a:rPr lang="cs-CZ" dirty="0" smtClean="0"/>
              <a:t>roční ekvivalentní úrok</a:t>
            </a:r>
          </a:p>
          <a:p>
            <a:r>
              <a:rPr lang="cs-CZ" dirty="0" smtClean="0"/>
              <a:t>pravidlo 72 (někdy 70 a někdy 69)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722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Spojité úročení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princip</a:t>
            </a:r>
          </a:p>
          <a:p>
            <a:pPr lvl="1"/>
            <a:r>
              <a:rPr lang="cs-CZ" dirty="0" smtClean="0"/>
              <a:t>úroková intenzita</a:t>
            </a:r>
          </a:p>
          <a:p>
            <a:r>
              <a:rPr lang="cs-CZ" dirty="0" smtClean="0"/>
              <a:t>používá se zejména v teoretických financích</a:t>
            </a:r>
          </a:p>
          <a:p>
            <a:r>
              <a:rPr lang="cs-CZ" dirty="0" smtClean="0"/>
              <a:t>pomocí roční ekvivalentní sazby lze plynule přecházet ze složeného na spojité a naopak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557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MA01">
  <a:themeElements>
    <a:clrScheme name="PMA01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PMA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MA01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řidlice">
  <a:themeElements>
    <a:clrScheme name="Břidlic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Břidlic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řidlic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PMA01</Template>
  <TotalTime>877</TotalTime>
  <Words>424</Words>
  <Application>Microsoft Office PowerPoint</Application>
  <PresentationFormat>Předvádění na obrazovce (4:3)</PresentationFormat>
  <Paragraphs>100</Paragraphs>
  <Slides>12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21" baseType="lpstr">
      <vt:lpstr>Arial</vt:lpstr>
      <vt:lpstr>Calisto MT</vt:lpstr>
      <vt:lpstr>Times New Roman</vt:lpstr>
      <vt:lpstr>Trebuchet MS</vt:lpstr>
      <vt:lpstr>Wingdings</vt:lpstr>
      <vt:lpstr>Wingdings 2</vt:lpstr>
      <vt:lpstr>PMA01</vt:lpstr>
      <vt:lpstr>Břidlice</vt:lpstr>
      <vt:lpstr>Rovnice</vt:lpstr>
      <vt:lpstr>Základy finančního managementu</vt:lpstr>
      <vt:lpstr>Proč právě čistá současná hodnota?</vt:lpstr>
      <vt:lpstr>Preference spotřeby</vt:lpstr>
      <vt:lpstr>Jak zvýšit celkovou možnou spotřebu?</vt:lpstr>
      <vt:lpstr>Křivka investičních příležitostí</vt:lpstr>
      <vt:lpstr>Kolik se vyplatí investovat?</vt:lpstr>
      <vt:lpstr>Kolik se vyplatí investovat?</vt:lpstr>
      <vt:lpstr>Příklad na NPV</vt:lpstr>
      <vt:lpstr>Příklad na NPV - pokračování</vt:lpstr>
      <vt:lpstr>Jednoduché úročení</vt:lpstr>
      <vt:lpstr>Složené úročení</vt:lpstr>
      <vt:lpstr>Spojité úročení</vt:lpstr>
    </vt:vector>
  </TitlesOfParts>
  <Company>ČVUT fakulta elektrotechnická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Podnikový management</dc:title>
  <dc:creator>StaryO</dc:creator>
  <cp:lastModifiedBy>Stary, Oldrich</cp:lastModifiedBy>
  <cp:revision>75</cp:revision>
  <dcterms:created xsi:type="dcterms:W3CDTF">2004-09-17T11:11:15Z</dcterms:created>
  <dcterms:modified xsi:type="dcterms:W3CDTF">2018-10-03T09:16:06Z</dcterms:modified>
</cp:coreProperties>
</file>