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4"/>
    <p:restoredTop sz="94628"/>
  </p:normalViewPr>
  <p:slideViewPr>
    <p:cSldViewPr snapToGrid="0">
      <p:cViewPr varScale="1">
        <p:scale>
          <a:sx n="83" d="100"/>
          <a:sy n="83" d="100"/>
        </p:scale>
        <p:origin x="216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45AA6-7BC2-0F4F-9BFA-E5244AB44003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179AA-ADF3-A042-970A-1AA4D5CDE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50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dirty="0" err="1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Scottish</a:t>
            </a:r>
            <a:r>
              <a:rPr lang="cs-CZ" b="0" dirty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cs-CZ" b="0" dirty="0" err="1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Parliament</a:t>
            </a:r>
            <a:r>
              <a:rPr lang="cs-CZ" b="0" dirty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cs-CZ" b="0" dirty="0" err="1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Building</a:t>
            </a:r>
            <a:endParaRPr lang="cs-CZ" b="0" dirty="0">
              <a:solidFill>
                <a:srgbClr val="BBBBBB"/>
              </a:solidFill>
              <a:effectLst/>
              <a:latin typeface="Menlo" panose="020B0609030804020204" pitchFamily="49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179AA-ADF3-A042-970A-1AA4D5CDEAA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89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Boston Big </a:t>
            </a:r>
            <a:r>
              <a:rPr lang="cs-CZ" dirty="0" err="1"/>
              <a:t>Dig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179AA-ADF3-A042-970A-1AA4D5CDEAA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42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dirty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Velká mešita v Abú </a:t>
            </a:r>
            <a:r>
              <a:rPr lang="cs-CZ" b="0" dirty="0" err="1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Zabí</a:t>
            </a:r>
            <a:endParaRPr lang="cs-CZ" b="0" dirty="0">
              <a:solidFill>
                <a:srgbClr val="BBBBBB"/>
              </a:solidFill>
              <a:effectLst/>
              <a:latin typeface="Menlo" panose="020B0609030804020204" pitchFamily="49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179AA-ADF3-A042-970A-1AA4D5CDEAA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89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 err="1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original</a:t>
            </a:r>
            <a:r>
              <a:rPr lang="cs-CZ" b="0" dirty="0">
                <a:solidFill>
                  <a:srgbClr val="86897A"/>
                </a:solidFill>
                <a:effectLst/>
                <a:latin typeface="Menlo" panose="020B0609030804020204" pitchFamily="49" charset="0"/>
              </a:rPr>
              <a:t>:</a:t>
            </a:r>
            <a:r>
              <a:rPr lang="cs-CZ" b="0" dirty="0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 dirty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600 mil. USD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 dirty="0">
                <a:solidFill>
                  <a:srgbClr val="86897A"/>
                </a:solidFill>
                <a:effectLst/>
                <a:latin typeface="Menlo" panose="020B0609030804020204" pitchFamily="49" charset="0"/>
              </a:rPr>
              <a:t>,</a:t>
            </a:r>
            <a:endParaRPr lang="cs-CZ" b="0" dirty="0">
              <a:solidFill>
                <a:srgbClr val="BBBBBB"/>
              </a:solidFill>
              <a:effectLst/>
              <a:latin typeface="Menlo" panose="020B0609030804020204" pitchFamily="49" charset="0"/>
            </a:endParaRPr>
          </a:p>
          <a:p>
            <a:r>
              <a:rPr lang="cs-CZ" b="0" dirty="0" err="1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actual</a:t>
            </a:r>
            <a:r>
              <a:rPr lang="cs-CZ" b="0" dirty="0">
                <a:solidFill>
                  <a:srgbClr val="86897A"/>
                </a:solidFill>
                <a:effectLst/>
                <a:latin typeface="Menlo" panose="020B0609030804020204" pitchFamily="49" charset="0"/>
              </a:rPr>
              <a:t>:</a:t>
            </a:r>
            <a:r>
              <a:rPr lang="cs-CZ" b="0" dirty="0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 dirty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1,4 mld. USD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 dirty="0">
                <a:solidFill>
                  <a:srgbClr val="86897A"/>
                </a:solidFill>
                <a:effectLst/>
                <a:latin typeface="Menlo" panose="020B0609030804020204" pitchFamily="49" charset="0"/>
              </a:rPr>
              <a:t>,</a:t>
            </a:r>
            <a:endParaRPr lang="cs-CZ" b="0" dirty="0">
              <a:solidFill>
                <a:srgbClr val="BBBBBB"/>
              </a:solidFill>
              <a:effectLst/>
              <a:latin typeface="Menlo" panose="020B0609030804020204" pitchFamily="49" charset="0"/>
            </a:endParaRPr>
          </a:p>
          <a:p>
            <a:r>
              <a:rPr lang="cs-CZ" b="0" dirty="0" err="1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joke</a:t>
            </a:r>
            <a:r>
              <a:rPr lang="cs-CZ" b="0" dirty="0">
                <a:solidFill>
                  <a:srgbClr val="86897A"/>
                </a:solidFill>
                <a:effectLst/>
                <a:latin typeface="Menlo" panose="020B0609030804020204" pitchFamily="49" charset="0"/>
              </a:rPr>
              <a:t>:</a:t>
            </a:r>
            <a:r>
              <a:rPr lang="cs-CZ" b="0" dirty="0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 dirty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Zábavní park? Spíš zábavní dluh!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endParaRPr lang="cs-CZ" b="0" dirty="0">
              <a:solidFill>
                <a:srgbClr val="BBBBBB"/>
              </a:solidFill>
              <a:effectLst/>
              <a:latin typeface="Menlo" panose="020B0609030804020204" pitchFamily="49" charset="0"/>
            </a:endParaRPr>
          </a:p>
          <a:p>
            <a:endParaRPr lang="cs-CZ" b="0" dirty="0">
              <a:solidFill>
                <a:srgbClr val="BBBBBB"/>
              </a:solidFill>
              <a:effectLst/>
              <a:latin typeface="Menlo" panose="020B0609030804020204" pitchFamily="49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179AA-ADF3-A042-970A-1AA4D5CDEAA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03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 err="1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original</a:t>
            </a:r>
            <a:r>
              <a:rPr lang="cs-CZ" b="0" dirty="0">
                <a:solidFill>
                  <a:srgbClr val="86897A"/>
                </a:solidFill>
                <a:effectLst/>
                <a:latin typeface="Menlo" panose="020B0609030804020204" pitchFamily="49" charset="0"/>
              </a:rPr>
              <a:t>:</a:t>
            </a:r>
            <a:r>
              <a:rPr lang="cs-CZ" b="0" dirty="0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 dirty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200 mil. franků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 dirty="0">
                <a:solidFill>
                  <a:srgbClr val="86897A"/>
                </a:solidFill>
                <a:effectLst/>
                <a:latin typeface="Menlo" panose="020B0609030804020204" pitchFamily="49" charset="0"/>
              </a:rPr>
              <a:t>,</a:t>
            </a:r>
            <a:endParaRPr lang="cs-CZ" b="0" dirty="0">
              <a:solidFill>
                <a:srgbClr val="BBBBBB"/>
              </a:solidFill>
              <a:effectLst/>
              <a:latin typeface="Menlo" panose="020B0609030804020204" pitchFamily="49" charset="0"/>
            </a:endParaRPr>
          </a:p>
          <a:p>
            <a:r>
              <a:rPr lang="cs-CZ" b="0" dirty="0" err="1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actual</a:t>
            </a:r>
            <a:r>
              <a:rPr lang="cs-CZ" b="0" dirty="0">
                <a:solidFill>
                  <a:srgbClr val="86897A"/>
                </a:solidFill>
                <a:effectLst/>
                <a:latin typeface="Menlo" panose="020B0609030804020204" pitchFamily="49" charset="0"/>
              </a:rPr>
              <a:t>:</a:t>
            </a:r>
            <a:r>
              <a:rPr lang="cs-CZ" b="0" dirty="0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 dirty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433 mil. franků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 dirty="0">
                <a:solidFill>
                  <a:srgbClr val="86897A"/>
                </a:solidFill>
                <a:effectLst/>
                <a:latin typeface="Menlo" panose="020B0609030804020204" pitchFamily="49" charset="0"/>
              </a:rPr>
              <a:t>,</a:t>
            </a:r>
            <a:endParaRPr lang="cs-CZ" b="0" dirty="0">
              <a:solidFill>
                <a:srgbClr val="BBBBBB"/>
              </a:solidFill>
              <a:effectLst/>
              <a:latin typeface="Menlo" panose="020B0609030804020204" pitchFamily="49" charset="0"/>
            </a:endParaRPr>
          </a:p>
          <a:p>
            <a:r>
              <a:rPr lang="cs-CZ" b="0" dirty="0" err="1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joke</a:t>
            </a:r>
            <a:r>
              <a:rPr lang="cs-CZ" b="0" dirty="0">
                <a:solidFill>
                  <a:srgbClr val="86897A"/>
                </a:solidFill>
                <a:effectLst/>
                <a:latin typeface="Menlo" panose="020B0609030804020204" pitchFamily="49" charset="0"/>
              </a:rPr>
              <a:t>:</a:t>
            </a:r>
            <a:r>
              <a:rPr lang="cs-CZ" b="0" dirty="0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 dirty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Když se kanál rozšíří víc, než je zdrávo!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endParaRPr lang="cs-CZ" b="0" dirty="0">
              <a:solidFill>
                <a:srgbClr val="BBBBBB"/>
              </a:solidFill>
              <a:effectLst/>
              <a:latin typeface="Menlo" panose="020B0609030804020204" pitchFamily="49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179AA-ADF3-A042-970A-1AA4D5CDEAA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70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 err="1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original</a:t>
            </a:r>
            <a:r>
              <a:rPr lang="cs-CZ" b="0" dirty="0">
                <a:solidFill>
                  <a:srgbClr val="86897A"/>
                </a:solidFill>
                <a:effectLst/>
                <a:latin typeface="Menlo" panose="020B0609030804020204" pitchFamily="49" charset="0"/>
              </a:rPr>
              <a:t>:</a:t>
            </a:r>
            <a:r>
              <a:rPr lang="cs-CZ" b="0" dirty="0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 dirty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33 mil. BEF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 dirty="0">
                <a:solidFill>
                  <a:srgbClr val="86897A"/>
                </a:solidFill>
                <a:effectLst/>
                <a:latin typeface="Menlo" panose="020B0609030804020204" pitchFamily="49" charset="0"/>
              </a:rPr>
              <a:t>,</a:t>
            </a:r>
            <a:endParaRPr lang="cs-CZ" b="0" dirty="0">
              <a:solidFill>
                <a:srgbClr val="BBBBBB"/>
              </a:solidFill>
              <a:effectLst/>
              <a:latin typeface="Menlo" panose="020B0609030804020204" pitchFamily="49" charset="0"/>
            </a:endParaRPr>
          </a:p>
          <a:p>
            <a:r>
              <a:rPr lang="cs-CZ" b="0" dirty="0" err="1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actual</a:t>
            </a:r>
            <a:r>
              <a:rPr lang="cs-CZ" b="0" dirty="0">
                <a:solidFill>
                  <a:srgbClr val="86897A"/>
                </a:solidFill>
                <a:effectLst/>
                <a:latin typeface="Menlo" panose="020B0609030804020204" pitchFamily="49" charset="0"/>
              </a:rPr>
              <a:t>:</a:t>
            </a:r>
            <a:r>
              <a:rPr lang="cs-CZ" b="0" dirty="0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 dirty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1,2 mld. BEF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 dirty="0">
                <a:solidFill>
                  <a:srgbClr val="86897A"/>
                </a:solidFill>
                <a:effectLst/>
                <a:latin typeface="Menlo" panose="020B0609030804020204" pitchFamily="49" charset="0"/>
              </a:rPr>
              <a:t>,</a:t>
            </a:r>
            <a:endParaRPr lang="cs-CZ" b="0" dirty="0">
              <a:solidFill>
                <a:srgbClr val="BBBBBB"/>
              </a:solidFill>
              <a:effectLst/>
              <a:latin typeface="Menlo" panose="020B0609030804020204" pitchFamily="49" charset="0"/>
            </a:endParaRPr>
          </a:p>
          <a:p>
            <a:r>
              <a:rPr lang="cs-CZ" b="0" dirty="0" err="1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joke</a:t>
            </a:r>
            <a:r>
              <a:rPr lang="cs-CZ" b="0">
                <a:solidFill>
                  <a:srgbClr val="86897A"/>
                </a:solidFill>
                <a:effectLst/>
                <a:latin typeface="Menlo" panose="020B0609030804020204" pitchFamily="49" charset="0"/>
              </a:rPr>
              <a:t>:</a:t>
            </a:r>
            <a:r>
              <a:rPr lang="cs-CZ" b="0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cs-CZ" b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Belgičané to s těmi atomy trochu přehnali!</a:t>
            </a:r>
            <a:r>
              <a:rPr lang="cs-CZ" b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 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179AA-ADF3-A042-970A-1AA4D5CDEAA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14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DDBD8-F1D5-4C96-AEA4-B70AF0DD1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0A53E9-9A3A-2C72-C74E-29F52CB86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DDFD2C-BD51-8232-4ADD-723C3759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3B86-1746-4145-BDD6-3A940EC2A9A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1365C2-B9C2-A028-BF5A-B27415B5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DA5A44-8C09-E585-7D6D-63EA35F9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D982-5A1B-6340-89C6-D0C1DEA18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86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423A7-1A13-B8E2-5DEB-E7887A66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9151A3-2736-A42B-5D86-45BD50FD9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FC1193-7F05-6D16-2760-4E5B79DB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3B86-1746-4145-BDD6-3A940EC2A9A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F03E9F-2359-3D73-B7A4-76C6C080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6BA55F-3F8A-5593-052E-92B5078A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D982-5A1B-6340-89C6-D0C1DEA18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92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5CB32A-1171-A491-8AC3-5AAA04DE2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7D45AE-DCDF-D6F1-3245-406CEDBC8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896632-8705-0568-D5CB-105652FB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3B86-1746-4145-BDD6-3A940EC2A9A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7B05C4-FA2B-5134-CEE5-7D00819B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78C412-C79F-27B7-1644-40D21323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D982-5A1B-6340-89C6-D0C1DEA18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21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91276-DCFC-B366-55DD-8BF56531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7E074-5875-E462-5806-C4413A224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EC5601-CBF8-494D-DC9C-FF524D9B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3B86-1746-4145-BDD6-3A940EC2A9A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739000-BBCF-B375-D164-153F25A5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B2DC2-2A45-2971-D337-978901FD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D982-5A1B-6340-89C6-D0C1DEA18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86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025F9-81F0-18F9-0A08-FD18006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158FCD-3168-4B7B-04B5-5E141C61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A347A1-D08E-B839-3069-9C93B613C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3B86-1746-4145-BDD6-3A940EC2A9A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A04701-3DFB-0C9E-BD5B-F8900D93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3643C3-C871-0E7B-7BDB-0B62F5C3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D982-5A1B-6340-89C6-D0C1DEA18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35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B92F4-91C3-AD2C-9D31-EC81704E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01722-24D2-2B97-0BAD-C01FAEC21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BB66DE-5A3D-4B6B-AE58-2BF7BE21C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43EA1C-C911-F6BA-9DAF-B587F33D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3B86-1746-4145-BDD6-3A940EC2A9A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AC8678-DBC8-C61E-E170-C4FB3801D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3612D8-0322-C0F8-2BBB-5BFDCEEF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D982-5A1B-6340-89C6-D0C1DEA18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8EE291-ADCB-AE68-5BCF-5D953550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D9D4C5-1016-9FE6-2E47-E400DFE23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9C63EF-C3A5-96EA-9963-68C72188E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15A872-90BC-D473-F968-165F59B48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05936D-97FF-64D6-C789-4856D1945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A05AE9-C3CE-3ADF-DA72-F3A24117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3B86-1746-4145-BDD6-3A940EC2A9A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8128344-1708-934E-F66C-2B9E5E82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41B6AE6-AB37-FC36-CCC2-4B1858C1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D982-5A1B-6340-89C6-D0C1DEA18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13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15ED8-9C6E-C602-FEA7-CFCD2739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2EE377-8755-3A94-0B99-A0126661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3B86-1746-4145-BDD6-3A940EC2A9A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6F0802-8441-D014-B4F8-3FC117D4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8936EA-0FF0-6D02-2724-C309A6E7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D982-5A1B-6340-89C6-D0C1DEA18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06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C022B24-C614-5ADE-6C6B-F111EB3E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3B86-1746-4145-BDD6-3A940EC2A9A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9FC097-D0C5-7B5F-42E9-06E0B5AF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C0C376-07A9-231B-2D5B-34235AA5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D982-5A1B-6340-89C6-D0C1DEA18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67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250F1-EEAD-98C5-33A1-F417FE1B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378EA1-00B1-2C9E-1813-B15BC7A7D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49BD5A-62FE-797F-78D3-659CDA593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9AC0D4-FF01-C898-E87F-D33E32BA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3B86-1746-4145-BDD6-3A940EC2A9A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2A2267-155B-24A6-96C9-A8B22C162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0D5AA3-7B8B-202E-81B8-D3096318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D982-5A1B-6340-89C6-D0C1DEA18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43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C1C5FB-67CB-123A-2188-21D4DC46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264FB8D-C857-9417-01EF-946C7B91B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29E1A2-47AF-19CC-85C7-33576B580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5113F6-6D94-AD7B-D826-4BB50D5A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3B86-1746-4145-BDD6-3A940EC2A9A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8D7C26-62CB-B845-7D7C-04196A8F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D05CA1-50A6-EBC8-6A5D-6C18C7A6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D982-5A1B-6340-89C6-D0C1DEA18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70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5019DCD-376A-13C2-108E-A2D6E5EE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E6CD88-A588-9FE0-B101-7F9FB2F88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EDA7B5-D2E2-4902-1C4A-902855771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53B86-1746-4145-BDD6-3A940EC2A9A1}" type="datetimeFigureOut">
              <a:rPr lang="cs-CZ" smtClean="0"/>
              <a:t>20.03.2025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326C66-AAB3-7856-8988-DA5361930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E4E09A-EC50-8131-5EBB-35E0D5B2A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D982-5A1B-6340-89C6-D0C1DEA18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3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751DC50-09B5-AEBB-79D0-B10C2A2775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A9B13CF-09C3-D10D-67EE-C81309F9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0"/>
            <a:ext cx="10372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36F8C86-B3F7-453D-B143-3D6600E782A7}"/>
              </a:ext>
            </a:extLst>
          </p:cNvPr>
          <p:cNvSpPr txBox="1"/>
          <p:nvPr/>
        </p:nvSpPr>
        <p:spPr>
          <a:xfrm>
            <a:off x="2999678" y="742621"/>
            <a:ext cx="3456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solidFill>
                  <a:srgbClr val="EBEBEB"/>
                </a:solidFill>
                <a:effectLst/>
                <a:latin typeface="Menlo" panose="020B0609030804020204" pitchFamily="49" charset="0"/>
              </a:rPr>
              <a:t>original</a:t>
            </a:r>
            <a:r>
              <a:rPr lang="cs-CZ" b="0" dirty="0">
                <a:solidFill>
                  <a:srgbClr val="86897A"/>
                </a:solidFill>
                <a:effectLst/>
                <a:latin typeface="Menlo" panose="020B0609030804020204" pitchFamily="49" charset="0"/>
              </a:rPr>
              <a:t>:</a:t>
            </a:r>
            <a:r>
              <a:rPr lang="cs-CZ" b="0" dirty="0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 dirty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7 mil. AUD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endParaRPr lang="cs-CZ" b="0" dirty="0">
              <a:solidFill>
                <a:srgbClr val="BBBBBB"/>
              </a:solidFill>
              <a:effectLst/>
              <a:latin typeface="Menlo" panose="020B0609030804020204" pitchFamily="49" charset="0"/>
            </a:endParaRP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8942575-1051-294A-C6CB-9B342A7DB077}"/>
              </a:ext>
            </a:extLst>
          </p:cNvPr>
          <p:cNvSpPr txBox="1"/>
          <p:nvPr/>
        </p:nvSpPr>
        <p:spPr>
          <a:xfrm>
            <a:off x="2999678" y="1304253"/>
            <a:ext cx="3456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solidFill>
                  <a:srgbClr val="EBEBEB"/>
                </a:solidFill>
                <a:effectLst/>
                <a:latin typeface="Menlo" panose="020B0609030804020204" pitchFamily="49" charset="0"/>
              </a:rPr>
              <a:t>actual</a:t>
            </a:r>
            <a:r>
              <a:rPr lang="cs-CZ" b="0" dirty="0">
                <a:solidFill>
                  <a:srgbClr val="86897A"/>
                </a:solidFill>
                <a:effectLst/>
                <a:latin typeface="Menlo" panose="020B0609030804020204" pitchFamily="49" charset="0"/>
              </a:rPr>
              <a:t>:</a:t>
            </a:r>
            <a:r>
              <a:rPr lang="cs-CZ" b="0" dirty="0">
                <a:solidFill>
                  <a:srgbClr val="BBBBB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cs-CZ" b="0" dirty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102 mil. AUD</a:t>
            </a:r>
            <a:r>
              <a:rPr lang="cs-CZ" b="0" dirty="0">
                <a:solidFill>
                  <a:srgbClr val="B3E8B4"/>
                </a:solidFill>
                <a:effectLst/>
                <a:latin typeface="Menlo" panose="020B0609030804020204" pitchFamily="49" charset="0"/>
              </a:rPr>
              <a:t>'</a:t>
            </a:r>
            <a:endParaRPr lang="cs-CZ" b="0" dirty="0">
              <a:solidFill>
                <a:srgbClr val="BBBBBB"/>
              </a:solidFill>
              <a:effectLst/>
              <a:latin typeface="Menlo" panose="020B0609030804020204" pitchFamily="49" charset="0"/>
            </a:endParaRP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3A4C79C-5D03-5BD1-A609-74116A14727E}"/>
              </a:ext>
            </a:extLst>
          </p:cNvPr>
          <p:cNvSpPr txBox="1"/>
          <p:nvPr/>
        </p:nvSpPr>
        <p:spPr>
          <a:xfrm>
            <a:off x="3233853" y="5734734"/>
            <a:ext cx="760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Tak trochu "not so </a:t>
            </a:r>
            <a:r>
              <a:rPr lang="cs-CZ" b="0" dirty="0" err="1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cheap</a:t>
            </a:r>
            <a:r>
              <a:rPr lang="cs-CZ" b="0" dirty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cs-CZ" b="0" dirty="0" err="1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symphony</a:t>
            </a:r>
            <a:r>
              <a:rPr lang="cs-CZ" b="0" dirty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"!</a:t>
            </a:r>
            <a:endParaRPr lang="cs-CZ" b="0" dirty="0">
              <a:solidFill>
                <a:srgbClr val="BBBBBB"/>
              </a:solidFill>
              <a:effectLst/>
              <a:latin typeface="Menlo" panose="020B0609030804020204" pitchFamily="49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8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81C771F-FC28-99B4-F0AE-15A5540A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0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8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8AEB8-1A3E-336F-5865-5F8CC678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Geologický profil Eurotunelu">
            <a:extLst>
              <a:ext uri="{FF2B5EF4-FFF2-40B4-BE49-F238E27FC236}">
                <a16:creationId xmlns:a16="http://schemas.microsoft.com/office/drawing/2014/main" id="{CF9FEF6A-9AD3-CF5D-7905-3F59F63D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2" y="365125"/>
            <a:ext cx="10881033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BC0F91E-16F7-4980-9EAA-7341F46D0E35}"/>
              </a:ext>
            </a:extLst>
          </p:cNvPr>
          <p:cNvSpPr txBox="1"/>
          <p:nvPr/>
        </p:nvSpPr>
        <p:spPr>
          <a:xfrm>
            <a:off x="524108" y="4493941"/>
            <a:ext cx="414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effectLst/>
                <a:latin typeface="Menlo" panose="020B0609030804020204" pitchFamily="49" charset="0"/>
              </a:rPr>
              <a:t>original</a:t>
            </a:r>
            <a:r>
              <a:rPr lang="cs-CZ" b="0" dirty="0">
                <a:effectLst/>
                <a:latin typeface="Menlo" panose="020B0609030804020204" pitchFamily="49" charset="0"/>
              </a:rPr>
              <a:t>: '4,7 mld. GBP'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20B82D9-0797-3B26-F82C-AFE81BFBB922}"/>
              </a:ext>
            </a:extLst>
          </p:cNvPr>
          <p:cNvSpPr txBox="1"/>
          <p:nvPr/>
        </p:nvSpPr>
        <p:spPr>
          <a:xfrm>
            <a:off x="524108" y="5026926"/>
            <a:ext cx="414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effectLst/>
                <a:latin typeface="Menlo" panose="020B0609030804020204" pitchFamily="49" charset="0"/>
              </a:rPr>
              <a:t>actual</a:t>
            </a:r>
            <a:r>
              <a:rPr lang="cs-CZ" b="0" dirty="0">
                <a:effectLst/>
                <a:latin typeface="Menlo" panose="020B0609030804020204" pitchFamily="49" charset="0"/>
              </a:rPr>
              <a:t>: '9 mld. GBP'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942A2DF-7F5E-B161-9935-5C1A13873990}"/>
              </a:ext>
            </a:extLst>
          </p:cNvPr>
          <p:cNvSpPr txBox="1"/>
          <p:nvPr/>
        </p:nvSpPr>
        <p:spPr>
          <a:xfrm>
            <a:off x="524108" y="5653669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effectLst/>
                <a:latin typeface="Menlo" panose="020B0609030804020204" pitchFamily="49" charset="0"/>
              </a:rPr>
              <a:t>Když chcete projet kanálem, ale potopíte rozpočet.</a:t>
            </a:r>
          </a:p>
        </p:txBody>
      </p:sp>
    </p:spTree>
    <p:extLst>
      <p:ext uri="{BB962C8B-B14F-4D97-AF65-F5344CB8AC3E}">
        <p14:creationId xmlns:p14="http://schemas.microsoft.com/office/powerpoint/2010/main" val="3615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05560B3C-72F9-EE50-C899-A0A878624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340"/>
            <a:ext cx="12192000" cy="772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8C1FDE5-86C1-6042-8961-050FAFEC49D8}"/>
              </a:ext>
            </a:extLst>
          </p:cNvPr>
          <p:cNvSpPr txBox="1"/>
          <p:nvPr/>
        </p:nvSpPr>
        <p:spPr>
          <a:xfrm>
            <a:off x="223025" y="-78059"/>
            <a:ext cx="510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effectLst/>
                <a:latin typeface="Menlo" panose="020B0609030804020204" pitchFamily="49" charset="0"/>
              </a:rPr>
              <a:t>original</a:t>
            </a:r>
            <a:r>
              <a:rPr lang="cs-CZ" b="0" dirty="0">
                <a:effectLst/>
                <a:latin typeface="Menlo" panose="020B0609030804020204" pitchFamily="49" charset="0"/>
              </a:rPr>
              <a:t>: ‚40 mld. GBP'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EF0EF0C-66E4-72CE-4A37-7BDF36488A42}"/>
              </a:ext>
            </a:extLst>
          </p:cNvPr>
          <p:cNvSpPr txBox="1"/>
          <p:nvPr/>
        </p:nvSpPr>
        <p:spPr>
          <a:xfrm>
            <a:off x="7660887" y="-78060"/>
            <a:ext cx="3612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effectLst/>
                <a:latin typeface="Menlo" panose="020B0609030804020204" pitchFamily="49" charset="0"/>
              </a:rPr>
              <a:t>actual</a:t>
            </a:r>
            <a:r>
              <a:rPr lang="cs-CZ" b="0" dirty="0">
                <a:effectLst/>
                <a:latin typeface="Menlo" panose="020B0609030804020204" pitchFamily="49" charset="0"/>
              </a:rPr>
              <a:t>: ‚430 mld. GBP'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A7A031A-C34B-FA86-3AF8-68C8C32F1950}"/>
              </a:ext>
            </a:extLst>
          </p:cNvPr>
          <p:cNvSpPr txBox="1"/>
          <p:nvPr/>
        </p:nvSpPr>
        <p:spPr>
          <a:xfrm>
            <a:off x="3375102" y="1795786"/>
            <a:ext cx="544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solidFill>
                  <a:srgbClr val="BFD084"/>
                </a:solidFill>
                <a:effectLst/>
                <a:latin typeface="Menlo" panose="020B0609030804020204" pitchFamily="49" charset="0"/>
              </a:rPr>
              <a:t>Skotská střídmost neplatí vždy!</a:t>
            </a:r>
            <a:endParaRPr lang="cs-CZ" b="0" dirty="0">
              <a:solidFill>
                <a:srgbClr val="BBBBBB"/>
              </a:solidFill>
              <a:effectLst/>
              <a:latin typeface="Menlo" panose="020B0609030804020204" pitchFamily="49" charset="0"/>
            </a:endParaRPr>
          </a:p>
          <a:p>
            <a:endParaRPr lang="cs-CZ" b="0" dirty="0">
              <a:solidFill>
                <a:srgbClr val="BBBBBB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25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23075B2-ADEF-5D88-557F-C4A9E7D6B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29" y="0"/>
            <a:ext cx="10537263" cy="685599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ECB4E5B-C019-19EA-AE63-D0110A7D747C}"/>
              </a:ext>
            </a:extLst>
          </p:cNvPr>
          <p:cNvSpPr txBox="1"/>
          <p:nvPr/>
        </p:nvSpPr>
        <p:spPr>
          <a:xfrm>
            <a:off x="7192536" y="3880624"/>
            <a:ext cx="351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effectLst/>
                <a:latin typeface="Menlo" panose="020B0609030804020204" pitchFamily="49" charset="0"/>
              </a:rPr>
              <a:t>original</a:t>
            </a:r>
            <a:r>
              <a:rPr lang="cs-CZ" b="0" dirty="0">
                <a:effectLst/>
                <a:latin typeface="Menlo" panose="020B0609030804020204" pitchFamily="49" charset="0"/>
              </a:rPr>
              <a:t>: '2,8 mld. USD'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B84C57A-41BB-C712-2859-69FE9EB7C7D3}"/>
              </a:ext>
            </a:extLst>
          </p:cNvPr>
          <p:cNvSpPr txBox="1"/>
          <p:nvPr/>
        </p:nvSpPr>
        <p:spPr>
          <a:xfrm>
            <a:off x="7192536" y="4438185"/>
            <a:ext cx="351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effectLst/>
                <a:latin typeface="Menlo" panose="020B0609030804020204" pitchFamily="49" charset="0"/>
              </a:rPr>
              <a:t>actual</a:t>
            </a:r>
            <a:r>
              <a:rPr lang="cs-CZ" b="0" dirty="0">
                <a:effectLst/>
                <a:latin typeface="Menlo" panose="020B0609030804020204" pitchFamily="49" charset="0"/>
              </a:rPr>
              <a:t>: '14,6 mld. USD'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4B9025D-66CA-C3A1-DB4C-ED676EA17A1E}"/>
              </a:ext>
            </a:extLst>
          </p:cNvPr>
          <p:cNvSpPr txBox="1"/>
          <p:nvPr/>
        </p:nvSpPr>
        <p:spPr>
          <a:xfrm>
            <a:off x="1654737" y="5180412"/>
            <a:ext cx="1053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effectLst/>
                <a:latin typeface="Menlo" panose="020B0609030804020204" pitchFamily="49" charset="0"/>
              </a:rPr>
              <a:t>Když se propadne rozpočet rychleji než tunel!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19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BE6C660-E22A-64B0-8952-6E8B45065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0447"/>
            <a:ext cx="12486468" cy="936485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2443E05-E968-0E8A-DE60-CC7C80741962}"/>
              </a:ext>
            </a:extLst>
          </p:cNvPr>
          <p:cNvSpPr txBox="1"/>
          <p:nvPr/>
        </p:nvSpPr>
        <p:spPr>
          <a:xfrm>
            <a:off x="1689315" y="309966"/>
            <a:ext cx="440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effectLst/>
                <a:latin typeface="Menlo" panose="020B0609030804020204" pitchFamily="49" charset="0"/>
              </a:rPr>
              <a:t>original</a:t>
            </a:r>
            <a:r>
              <a:rPr lang="cs-CZ" b="0" dirty="0">
                <a:effectLst/>
                <a:latin typeface="Menlo" panose="020B0609030804020204" pitchFamily="49" charset="0"/>
              </a:rPr>
              <a:t>: '400 mil. GBP'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46114CC-0A18-EA13-48D7-117E0F740F5D}"/>
              </a:ext>
            </a:extLst>
          </p:cNvPr>
          <p:cNvSpPr txBox="1"/>
          <p:nvPr/>
        </p:nvSpPr>
        <p:spPr>
          <a:xfrm>
            <a:off x="1658318" y="805912"/>
            <a:ext cx="440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effectLst/>
                <a:latin typeface="Menlo" panose="020B0609030804020204" pitchFamily="49" charset="0"/>
              </a:rPr>
              <a:t>actual</a:t>
            </a:r>
            <a:r>
              <a:rPr lang="cs-CZ" b="0" dirty="0">
                <a:effectLst/>
                <a:latin typeface="Menlo" panose="020B0609030804020204" pitchFamily="49" charset="0"/>
              </a:rPr>
              <a:t>: '789 mil. GBP'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ABFCBCB-B4C2-3461-FD97-ACC2BABE1BC2}"/>
              </a:ext>
            </a:extLst>
          </p:cNvPr>
          <p:cNvSpPr txBox="1"/>
          <p:nvPr/>
        </p:nvSpPr>
        <p:spPr>
          <a:xfrm>
            <a:off x="1658318" y="7082726"/>
            <a:ext cx="731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effectLst/>
                <a:latin typeface="Menlo" panose="020B0609030804020204" pitchFamily="49" charset="0"/>
              </a:rPr>
              <a:t>Když kupole převýší všechny stropy</a:t>
            </a:r>
          </a:p>
        </p:txBody>
      </p:sp>
    </p:spTree>
    <p:extLst>
      <p:ext uri="{BB962C8B-B14F-4D97-AF65-F5344CB8AC3E}">
        <p14:creationId xmlns:p14="http://schemas.microsoft.com/office/powerpoint/2010/main" val="330142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E405354C-1448-87C1-407A-9A948F0FB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02" y="138429"/>
            <a:ext cx="5036438" cy="609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F1BC5CF-4438-17C0-E288-FCB7A4235C95}"/>
              </a:ext>
            </a:extLst>
          </p:cNvPr>
          <p:cNvSpPr txBox="1"/>
          <p:nvPr/>
        </p:nvSpPr>
        <p:spPr>
          <a:xfrm>
            <a:off x="8183105" y="1038386"/>
            <a:ext cx="314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: '310 mil. CAD'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9DF02B0-C23E-9146-B317-A748FCE61DAD}"/>
              </a:ext>
            </a:extLst>
          </p:cNvPr>
          <p:cNvSpPr txBox="1"/>
          <p:nvPr/>
        </p:nvSpPr>
        <p:spPr>
          <a:xfrm>
            <a:off x="8198603" y="1627322"/>
            <a:ext cx="314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actual</a:t>
            </a:r>
            <a:r>
              <a:rPr lang="cs-CZ" dirty="0"/>
              <a:t>: '1,6 mld. CAD'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A9D1122-17CF-A609-F18C-4F706D9CA1EC}"/>
              </a:ext>
            </a:extLst>
          </p:cNvPr>
          <p:cNvSpPr txBox="1"/>
          <p:nvPr/>
        </p:nvSpPr>
        <p:spPr>
          <a:xfrm>
            <a:off x="7346195" y="3471620"/>
            <a:ext cx="399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Zlaté medaile za překročení rozpočtu!</a:t>
            </a:r>
          </a:p>
        </p:txBody>
      </p:sp>
    </p:spTree>
    <p:extLst>
      <p:ext uri="{BB962C8B-B14F-4D97-AF65-F5344CB8AC3E}">
        <p14:creationId xmlns:p14="http://schemas.microsoft.com/office/powerpoint/2010/main" val="30863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15BB918-A5E6-FE5E-4728-1EED19DF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0"/>
            <a:ext cx="10550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46AD293-F165-49EA-9FE3-6DA6A5078519}"/>
              </a:ext>
            </a:extLst>
          </p:cNvPr>
          <p:cNvSpPr txBox="1"/>
          <p:nvPr/>
        </p:nvSpPr>
        <p:spPr>
          <a:xfrm>
            <a:off x="5889356" y="728420"/>
            <a:ext cx="36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original</a:t>
            </a:r>
            <a:r>
              <a:rPr lang="cs-CZ" dirty="0"/>
              <a:t>: '545 mil. USD'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FE365AD-6B3C-143D-F2F0-C811492CD818}"/>
              </a:ext>
            </a:extLst>
          </p:cNvPr>
          <p:cNvSpPr txBox="1"/>
          <p:nvPr/>
        </p:nvSpPr>
        <p:spPr>
          <a:xfrm>
            <a:off x="5873858" y="1317355"/>
            <a:ext cx="361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err="1">
                <a:effectLst/>
                <a:latin typeface="Menlo" panose="020B0609030804020204" pitchFamily="49" charset="0"/>
              </a:rPr>
              <a:t>actual</a:t>
            </a:r>
            <a:r>
              <a:rPr lang="cs-CZ" b="0" dirty="0">
                <a:effectLst/>
                <a:latin typeface="Menlo" panose="020B0609030804020204" pitchFamily="49" charset="0"/>
              </a:rPr>
              <a:t>: '2 mld. USD'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2106DD6-53AE-B364-97A4-E05D4DF4DBBC}"/>
              </a:ext>
            </a:extLst>
          </p:cNvPr>
          <p:cNvSpPr txBox="1"/>
          <p:nvPr/>
        </p:nvSpPr>
        <p:spPr>
          <a:xfrm>
            <a:off x="5610386" y="2216258"/>
            <a:ext cx="460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Modlitby za nižší výdaje nezabraly.</a:t>
            </a:r>
          </a:p>
        </p:txBody>
      </p:sp>
    </p:spTree>
    <p:extLst>
      <p:ext uri="{BB962C8B-B14F-4D97-AF65-F5344CB8AC3E}">
        <p14:creationId xmlns:p14="http://schemas.microsoft.com/office/powerpoint/2010/main" val="259248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9418CA1-E802-75EE-1105-C488E8E00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BC9E33F-F09B-5DAB-EDF1-56000FBA7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0"/>
            <a:ext cx="5891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949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238</Words>
  <Application>Microsoft Macintosh PowerPoint</Application>
  <PresentationFormat>Širokoúhlá obrazovka</PresentationFormat>
  <Paragraphs>39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Menlo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Stary, Oldrich</dc:creator>
  <cp:lastModifiedBy>Stary, Oldrich</cp:lastModifiedBy>
  <cp:revision>3</cp:revision>
  <dcterms:created xsi:type="dcterms:W3CDTF">2025-03-20T07:28:11Z</dcterms:created>
  <dcterms:modified xsi:type="dcterms:W3CDTF">2025-03-20T08:02:33Z</dcterms:modified>
</cp:coreProperties>
</file>