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14"/>
    <p:restoredTop sz="94628"/>
  </p:normalViewPr>
  <p:slideViewPr>
    <p:cSldViewPr snapToGrid="0">
      <p:cViewPr varScale="1">
        <p:scale>
          <a:sx n="83" d="100"/>
          <a:sy n="83" d="100"/>
        </p:scale>
        <p:origin x="216" y="9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C45AA6-7BC2-0F4F-9BFA-E5244AB44003}" type="datetimeFigureOut">
              <a:rPr lang="cs-CZ" smtClean="0"/>
              <a:t>20.03.2025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0179AA-ADF3-A042-970A-1AA4D5CDEA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1500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0" dirty="0" err="1">
                <a:solidFill>
                  <a:srgbClr val="BFD084"/>
                </a:solidFill>
                <a:effectLst/>
                <a:latin typeface="Menlo" panose="020B0609030804020204" pitchFamily="49" charset="0"/>
              </a:rPr>
              <a:t>Scottish</a:t>
            </a:r>
            <a:r>
              <a:rPr lang="cs-CZ" b="0" dirty="0">
                <a:solidFill>
                  <a:srgbClr val="BFD084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cs-CZ" b="0" dirty="0" err="1">
                <a:solidFill>
                  <a:srgbClr val="BFD084"/>
                </a:solidFill>
                <a:effectLst/>
                <a:latin typeface="Menlo" panose="020B0609030804020204" pitchFamily="49" charset="0"/>
              </a:rPr>
              <a:t>Parliament</a:t>
            </a:r>
            <a:r>
              <a:rPr lang="cs-CZ" b="0" dirty="0">
                <a:solidFill>
                  <a:srgbClr val="BFD084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cs-CZ" b="0" dirty="0" err="1">
                <a:solidFill>
                  <a:srgbClr val="BFD084"/>
                </a:solidFill>
                <a:effectLst/>
                <a:latin typeface="Menlo" panose="020B0609030804020204" pitchFamily="49" charset="0"/>
              </a:rPr>
              <a:t>Building</a:t>
            </a:r>
            <a:endParaRPr lang="cs-CZ" b="0" dirty="0">
              <a:solidFill>
                <a:srgbClr val="BBBBBB"/>
              </a:solidFill>
              <a:effectLst/>
              <a:latin typeface="Menlo" panose="020B0609030804020204" pitchFamily="49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0179AA-ADF3-A042-970A-1AA4D5CDEAA5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9898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Boston Big </a:t>
            </a:r>
            <a:r>
              <a:rPr lang="cs-CZ" dirty="0" err="1"/>
              <a:t>Dig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0179AA-ADF3-A042-970A-1AA4D5CDEAA5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34291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0" dirty="0">
                <a:solidFill>
                  <a:srgbClr val="BFD084"/>
                </a:solidFill>
                <a:effectLst/>
                <a:latin typeface="Menlo" panose="020B0609030804020204" pitchFamily="49" charset="0"/>
              </a:rPr>
              <a:t>Velká mešita v Abú </a:t>
            </a:r>
            <a:r>
              <a:rPr lang="cs-CZ" b="0" dirty="0" err="1">
                <a:solidFill>
                  <a:srgbClr val="BFD084"/>
                </a:solidFill>
                <a:effectLst/>
                <a:latin typeface="Menlo" panose="020B0609030804020204" pitchFamily="49" charset="0"/>
              </a:rPr>
              <a:t>Zabí</a:t>
            </a:r>
            <a:endParaRPr lang="cs-CZ" b="0" dirty="0">
              <a:solidFill>
                <a:srgbClr val="BBBBBB"/>
              </a:solidFill>
              <a:effectLst/>
              <a:latin typeface="Menlo" panose="020B0609030804020204" pitchFamily="49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0179AA-ADF3-A042-970A-1AA4D5CDEAA5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88914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0" dirty="0" err="1">
                <a:solidFill>
                  <a:srgbClr val="BBBBBB"/>
                </a:solidFill>
                <a:effectLst/>
                <a:latin typeface="Menlo" panose="020B0609030804020204" pitchFamily="49" charset="0"/>
              </a:rPr>
              <a:t>original</a:t>
            </a:r>
            <a:r>
              <a:rPr lang="cs-CZ" b="0" dirty="0">
                <a:solidFill>
                  <a:srgbClr val="86897A"/>
                </a:solidFill>
                <a:effectLst/>
                <a:latin typeface="Menlo" panose="020B0609030804020204" pitchFamily="49" charset="0"/>
              </a:rPr>
              <a:t>:</a:t>
            </a:r>
            <a:r>
              <a:rPr lang="cs-CZ" b="0" dirty="0">
                <a:solidFill>
                  <a:srgbClr val="BBBBB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cs-CZ" b="0" dirty="0">
                <a:solidFill>
                  <a:srgbClr val="B3E8B4"/>
                </a:solidFill>
                <a:effectLst/>
                <a:latin typeface="Menlo" panose="020B0609030804020204" pitchFamily="49" charset="0"/>
              </a:rPr>
              <a:t>'</a:t>
            </a:r>
            <a:r>
              <a:rPr lang="cs-CZ" b="0" dirty="0">
                <a:solidFill>
                  <a:srgbClr val="BFD084"/>
                </a:solidFill>
                <a:effectLst/>
                <a:latin typeface="Menlo" panose="020B0609030804020204" pitchFamily="49" charset="0"/>
              </a:rPr>
              <a:t>600 mil. USD</a:t>
            </a:r>
            <a:r>
              <a:rPr lang="cs-CZ" b="0" dirty="0">
                <a:solidFill>
                  <a:srgbClr val="B3E8B4"/>
                </a:solidFill>
                <a:effectLst/>
                <a:latin typeface="Menlo" panose="020B0609030804020204" pitchFamily="49" charset="0"/>
              </a:rPr>
              <a:t>'</a:t>
            </a:r>
            <a:r>
              <a:rPr lang="cs-CZ" b="0" dirty="0">
                <a:solidFill>
                  <a:srgbClr val="86897A"/>
                </a:solidFill>
                <a:effectLst/>
                <a:latin typeface="Menlo" panose="020B0609030804020204" pitchFamily="49" charset="0"/>
              </a:rPr>
              <a:t>,</a:t>
            </a:r>
            <a:endParaRPr lang="cs-CZ" b="0" dirty="0">
              <a:solidFill>
                <a:srgbClr val="BBBBBB"/>
              </a:solidFill>
              <a:effectLst/>
              <a:latin typeface="Menlo" panose="020B0609030804020204" pitchFamily="49" charset="0"/>
            </a:endParaRPr>
          </a:p>
          <a:p>
            <a:r>
              <a:rPr lang="cs-CZ" b="0" dirty="0" err="1">
                <a:solidFill>
                  <a:srgbClr val="BBBBBB"/>
                </a:solidFill>
                <a:effectLst/>
                <a:latin typeface="Menlo" panose="020B0609030804020204" pitchFamily="49" charset="0"/>
              </a:rPr>
              <a:t>actual</a:t>
            </a:r>
            <a:r>
              <a:rPr lang="cs-CZ" b="0" dirty="0">
                <a:solidFill>
                  <a:srgbClr val="86897A"/>
                </a:solidFill>
                <a:effectLst/>
                <a:latin typeface="Menlo" panose="020B0609030804020204" pitchFamily="49" charset="0"/>
              </a:rPr>
              <a:t>:</a:t>
            </a:r>
            <a:r>
              <a:rPr lang="cs-CZ" b="0" dirty="0">
                <a:solidFill>
                  <a:srgbClr val="BBBBB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cs-CZ" b="0" dirty="0">
                <a:solidFill>
                  <a:srgbClr val="B3E8B4"/>
                </a:solidFill>
                <a:effectLst/>
                <a:latin typeface="Menlo" panose="020B0609030804020204" pitchFamily="49" charset="0"/>
              </a:rPr>
              <a:t>'</a:t>
            </a:r>
            <a:r>
              <a:rPr lang="cs-CZ" b="0" dirty="0">
                <a:solidFill>
                  <a:srgbClr val="BFD084"/>
                </a:solidFill>
                <a:effectLst/>
                <a:latin typeface="Menlo" panose="020B0609030804020204" pitchFamily="49" charset="0"/>
              </a:rPr>
              <a:t>1,4 mld. USD</a:t>
            </a:r>
            <a:r>
              <a:rPr lang="cs-CZ" b="0" dirty="0">
                <a:solidFill>
                  <a:srgbClr val="B3E8B4"/>
                </a:solidFill>
                <a:effectLst/>
                <a:latin typeface="Menlo" panose="020B0609030804020204" pitchFamily="49" charset="0"/>
              </a:rPr>
              <a:t>'</a:t>
            </a:r>
            <a:r>
              <a:rPr lang="cs-CZ" b="0" dirty="0">
                <a:solidFill>
                  <a:srgbClr val="86897A"/>
                </a:solidFill>
                <a:effectLst/>
                <a:latin typeface="Menlo" panose="020B0609030804020204" pitchFamily="49" charset="0"/>
              </a:rPr>
              <a:t>,</a:t>
            </a:r>
            <a:endParaRPr lang="cs-CZ" b="0" dirty="0">
              <a:solidFill>
                <a:srgbClr val="BBBBBB"/>
              </a:solidFill>
              <a:effectLst/>
              <a:latin typeface="Menlo" panose="020B0609030804020204" pitchFamily="49" charset="0"/>
            </a:endParaRPr>
          </a:p>
          <a:p>
            <a:r>
              <a:rPr lang="cs-CZ" b="0" dirty="0" err="1">
                <a:solidFill>
                  <a:srgbClr val="BBBBBB"/>
                </a:solidFill>
                <a:effectLst/>
                <a:latin typeface="Menlo" panose="020B0609030804020204" pitchFamily="49" charset="0"/>
              </a:rPr>
              <a:t>joke</a:t>
            </a:r>
            <a:r>
              <a:rPr lang="cs-CZ" b="0" dirty="0">
                <a:solidFill>
                  <a:srgbClr val="86897A"/>
                </a:solidFill>
                <a:effectLst/>
                <a:latin typeface="Menlo" panose="020B0609030804020204" pitchFamily="49" charset="0"/>
              </a:rPr>
              <a:t>:</a:t>
            </a:r>
            <a:r>
              <a:rPr lang="cs-CZ" b="0" dirty="0">
                <a:solidFill>
                  <a:srgbClr val="BBBBB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cs-CZ" b="0" dirty="0">
                <a:solidFill>
                  <a:srgbClr val="B3E8B4"/>
                </a:solidFill>
                <a:effectLst/>
                <a:latin typeface="Menlo" panose="020B0609030804020204" pitchFamily="49" charset="0"/>
              </a:rPr>
              <a:t>'</a:t>
            </a:r>
            <a:r>
              <a:rPr lang="cs-CZ" b="0" dirty="0">
                <a:solidFill>
                  <a:srgbClr val="BFD084"/>
                </a:solidFill>
                <a:effectLst/>
                <a:latin typeface="Menlo" panose="020B0609030804020204" pitchFamily="49" charset="0"/>
              </a:rPr>
              <a:t>Zábavní park? Spíš zábavní dluh!</a:t>
            </a:r>
            <a:r>
              <a:rPr lang="cs-CZ" b="0" dirty="0">
                <a:solidFill>
                  <a:srgbClr val="B3E8B4"/>
                </a:solidFill>
                <a:effectLst/>
                <a:latin typeface="Menlo" panose="020B0609030804020204" pitchFamily="49" charset="0"/>
              </a:rPr>
              <a:t>'</a:t>
            </a:r>
            <a:endParaRPr lang="cs-CZ" b="0" dirty="0">
              <a:solidFill>
                <a:srgbClr val="BBBBBB"/>
              </a:solidFill>
              <a:effectLst/>
              <a:latin typeface="Menlo" panose="020B0609030804020204" pitchFamily="49" charset="0"/>
            </a:endParaRPr>
          </a:p>
          <a:p>
            <a:endParaRPr lang="cs-CZ" b="0" dirty="0">
              <a:solidFill>
                <a:srgbClr val="BBBBBB"/>
              </a:solidFill>
              <a:effectLst/>
              <a:latin typeface="Menlo" panose="020B0609030804020204" pitchFamily="49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0179AA-ADF3-A042-970A-1AA4D5CDEAA5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8034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0" dirty="0" err="1">
                <a:solidFill>
                  <a:srgbClr val="BBBBBB"/>
                </a:solidFill>
                <a:effectLst/>
                <a:latin typeface="Menlo" panose="020B0609030804020204" pitchFamily="49" charset="0"/>
              </a:rPr>
              <a:t>original</a:t>
            </a:r>
            <a:r>
              <a:rPr lang="cs-CZ" b="0" dirty="0">
                <a:solidFill>
                  <a:srgbClr val="86897A"/>
                </a:solidFill>
                <a:effectLst/>
                <a:latin typeface="Menlo" panose="020B0609030804020204" pitchFamily="49" charset="0"/>
              </a:rPr>
              <a:t>:</a:t>
            </a:r>
            <a:r>
              <a:rPr lang="cs-CZ" b="0" dirty="0">
                <a:solidFill>
                  <a:srgbClr val="BBBBB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cs-CZ" b="0" dirty="0">
                <a:solidFill>
                  <a:srgbClr val="B3E8B4"/>
                </a:solidFill>
                <a:effectLst/>
                <a:latin typeface="Menlo" panose="020B0609030804020204" pitchFamily="49" charset="0"/>
              </a:rPr>
              <a:t>'</a:t>
            </a:r>
            <a:r>
              <a:rPr lang="cs-CZ" b="0" dirty="0">
                <a:solidFill>
                  <a:srgbClr val="BFD084"/>
                </a:solidFill>
                <a:effectLst/>
                <a:latin typeface="Menlo" panose="020B0609030804020204" pitchFamily="49" charset="0"/>
              </a:rPr>
              <a:t>200 mil. franků</a:t>
            </a:r>
            <a:r>
              <a:rPr lang="cs-CZ" b="0" dirty="0">
                <a:solidFill>
                  <a:srgbClr val="B3E8B4"/>
                </a:solidFill>
                <a:effectLst/>
                <a:latin typeface="Menlo" panose="020B0609030804020204" pitchFamily="49" charset="0"/>
              </a:rPr>
              <a:t>'</a:t>
            </a:r>
            <a:r>
              <a:rPr lang="cs-CZ" b="0" dirty="0">
                <a:solidFill>
                  <a:srgbClr val="86897A"/>
                </a:solidFill>
                <a:effectLst/>
                <a:latin typeface="Menlo" panose="020B0609030804020204" pitchFamily="49" charset="0"/>
              </a:rPr>
              <a:t>,</a:t>
            </a:r>
            <a:endParaRPr lang="cs-CZ" b="0" dirty="0">
              <a:solidFill>
                <a:srgbClr val="BBBBBB"/>
              </a:solidFill>
              <a:effectLst/>
              <a:latin typeface="Menlo" panose="020B0609030804020204" pitchFamily="49" charset="0"/>
            </a:endParaRPr>
          </a:p>
          <a:p>
            <a:r>
              <a:rPr lang="cs-CZ" b="0" dirty="0" err="1">
                <a:solidFill>
                  <a:srgbClr val="BBBBBB"/>
                </a:solidFill>
                <a:effectLst/>
                <a:latin typeface="Menlo" panose="020B0609030804020204" pitchFamily="49" charset="0"/>
              </a:rPr>
              <a:t>actual</a:t>
            </a:r>
            <a:r>
              <a:rPr lang="cs-CZ" b="0" dirty="0">
                <a:solidFill>
                  <a:srgbClr val="86897A"/>
                </a:solidFill>
                <a:effectLst/>
                <a:latin typeface="Menlo" panose="020B0609030804020204" pitchFamily="49" charset="0"/>
              </a:rPr>
              <a:t>:</a:t>
            </a:r>
            <a:r>
              <a:rPr lang="cs-CZ" b="0" dirty="0">
                <a:solidFill>
                  <a:srgbClr val="BBBBB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cs-CZ" b="0" dirty="0">
                <a:solidFill>
                  <a:srgbClr val="B3E8B4"/>
                </a:solidFill>
                <a:effectLst/>
                <a:latin typeface="Menlo" panose="020B0609030804020204" pitchFamily="49" charset="0"/>
              </a:rPr>
              <a:t>'</a:t>
            </a:r>
            <a:r>
              <a:rPr lang="cs-CZ" b="0" dirty="0">
                <a:solidFill>
                  <a:srgbClr val="BFD084"/>
                </a:solidFill>
                <a:effectLst/>
                <a:latin typeface="Menlo" panose="020B0609030804020204" pitchFamily="49" charset="0"/>
              </a:rPr>
              <a:t>433 mil. franků</a:t>
            </a:r>
            <a:r>
              <a:rPr lang="cs-CZ" b="0" dirty="0">
                <a:solidFill>
                  <a:srgbClr val="B3E8B4"/>
                </a:solidFill>
                <a:effectLst/>
                <a:latin typeface="Menlo" panose="020B0609030804020204" pitchFamily="49" charset="0"/>
              </a:rPr>
              <a:t>'</a:t>
            </a:r>
            <a:r>
              <a:rPr lang="cs-CZ" b="0" dirty="0">
                <a:solidFill>
                  <a:srgbClr val="86897A"/>
                </a:solidFill>
                <a:effectLst/>
                <a:latin typeface="Menlo" panose="020B0609030804020204" pitchFamily="49" charset="0"/>
              </a:rPr>
              <a:t>,</a:t>
            </a:r>
            <a:endParaRPr lang="cs-CZ" b="0" dirty="0">
              <a:solidFill>
                <a:srgbClr val="BBBBBB"/>
              </a:solidFill>
              <a:effectLst/>
              <a:latin typeface="Menlo" panose="020B0609030804020204" pitchFamily="49" charset="0"/>
            </a:endParaRPr>
          </a:p>
          <a:p>
            <a:r>
              <a:rPr lang="cs-CZ" b="0" dirty="0" err="1">
                <a:solidFill>
                  <a:srgbClr val="BBBBBB"/>
                </a:solidFill>
                <a:effectLst/>
                <a:latin typeface="Menlo" panose="020B0609030804020204" pitchFamily="49" charset="0"/>
              </a:rPr>
              <a:t>joke</a:t>
            </a:r>
            <a:r>
              <a:rPr lang="cs-CZ" b="0" dirty="0">
                <a:solidFill>
                  <a:srgbClr val="86897A"/>
                </a:solidFill>
                <a:effectLst/>
                <a:latin typeface="Menlo" panose="020B0609030804020204" pitchFamily="49" charset="0"/>
              </a:rPr>
              <a:t>:</a:t>
            </a:r>
            <a:r>
              <a:rPr lang="cs-CZ" b="0" dirty="0">
                <a:solidFill>
                  <a:srgbClr val="BBBBB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cs-CZ" b="0" dirty="0">
                <a:solidFill>
                  <a:srgbClr val="B3E8B4"/>
                </a:solidFill>
                <a:effectLst/>
                <a:latin typeface="Menlo" panose="020B0609030804020204" pitchFamily="49" charset="0"/>
              </a:rPr>
              <a:t>'</a:t>
            </a:r>
            <a:r>
              <a:rPr lang="cs-CZ" b="0" dirty="0">
                <a:solidFill>
                  <a:srgbClr val="BFD084"/>
                </a:solidFill>
                <a:effectLst/>
                <a:latin typeface="Menlo" panose="020B0609030804020204" pitchFamily="49" charset="0"/>
              </a:rPr>
              <a:t>Když se kanál rozšíří víc, než je zdrávo!</a:t>
            </a:r>
            <a:r>
              <a:rPr lang="cs-CZ" b="0" dirty="0">
                <a:solidFill>
                  <a:srgbClr val="B3E8B4"/>
                </a:solidFill>
                <a:effectLst/>
                <a:latin typeface="Menlo" panose="020B0609030804020204" pitchFamily="49" charset="0"/>
              </a:rPr>
              <a:t>'</a:t>
            </a:r>
            <a:endParaRPr lang="cs-CZ" b="0" dirty="0">
              <a:solidFill>
                <a:srgbClr val="BBBBBB"/>
              </a:solidFill>
              <a:effectLst/>
              <a:latin typeface="Menlo" panose="020B0609030804020204" pitchFamily="49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0179AA-ADF3-A042-970A-1AA4D5CDEAA5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97022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0" dirty="0" err="1">
                <a:solidFill>
                  <a:srgbClr val="BBBBBB"/>
                </a:solidFill>
                <a:effectLst/>
                <a:latin typeface="Menlo" panose="020B0609030804020204" pitchFamily="49" charset="0"/>
              </a:rPr>
              <a:t>original</a:t>
            </a:r>
            <a:r>
              <a:rPr lang="cs-CZ" b="0" dirty="0">
                <a:solidFill>
                  <a:srgbClr val="86897A"/>
                </a:solidFill>
                <a:effectLst/>
                <a:latin typeface="Menlo" panose="020B0609030804020204" pitchFamily="49" charset="0"/>
              </a:rPr>
              <a:t>:</a:t>
            </a:r>
            <a:r>
              <a:rPr lang="cs-CZ" b="0" dirty="0">
                <a:solidFill>
                  <a:srgbClr val="BBBBB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cs-CZ" b="0" dirty="0">
                <a:solidFill>
                  <a:srgbClr val="B3E8B4"/>
                </a:solidFill>
                <a:effectLst/>
                <a:latin typeface="Menlo" panose="020B0609030804020204" pitchFamily="49" charset="0"/>
              </a:rPr>
              <a:t>'</a:t>
            </a:r>
            <a:r>
              <a:rPr lang="cs-CZ" b="0" dirty="0">
                <a:solidFill>
                  <a:srgbClr val="BFD084"/>
                </a:solidFill>
                <a:effectLst/>
                <a:latin typeface="Menlo" panose="020B0609030804020204" pitchFamily="49" charset="0"/>
              </a:rPr>
              <a:t>33 mil. BEF</a:t>
            </a:r>
            <a:r>
              <a:rPr lang="cs-CZ" b="0" dirty="0">
                <a:solidFill>
                  <a:srgbClr val="B3E8B4"/>
                </a:solidFill>
                <a:effectLst/>
                <a:latin typeface="Menlo" panose="020B0609030804020204" pitchFamily="49" charset="0"/>
              </a:rPr>
              <a:t>'</a:t>
            </a:r>
            <a:r>
              <a:rPr lang="cs-CZ" b="0" dirty="0">
                <a:solidFill>
                  <a:srgbClr val="86897A"/>
                </a:solidFill>
                <a:effectLst/>
                <a:latin typeface="Menlo" panose="020B0609030804020204" pitchFamily="49" charset="0"/>
              </a:rPr>
              <a:t>,</a:t>
            </a:r>
            <a:endParaRPr lang="cs-CZ" b="0" dirty="0">
              <a:solidFill>
                <a:srgbClr val="BBBBBB"/>
              </a:solidFill>
              <a:effectLst/>
              <a:latin typeface="Menlo" panose="020B0609030804020204" pitchFamily="49" charset="0"/>
            </a:endParaRPr>
          </a:p>
          <a:p>
            <a:r>
              <a:rPr lang="cs-CZ" b="0" dirty="0" err="1">
                <a:solidFill>
                  <a:srgbClr val="BBBBBB"/>
                </a:solidFill>
                <a:effectLst/>
                <a:latin typeface="Menlo" panose="020B0609030804020204" pitchFamily="49" charset="0"/>
              </a:rPr>
              <a:t>actual</a:t>
            </a:r>
            <a:r>
              <a:rPr lang="cs-CZ" b="0" dirty="0">
                <a:solidFill>
                  <a:srgbClr val="86897A"/>
                </a:solidFill>
                <a:effectLst/>
                <a:latin typeface="Menlo" panose="020B0609030804020204" pitchFamily="49" charset="0"/>
              </a:rPr>
              <a:t>:</a:t>
            </a:r>
            <a:r>
              <a:rPr lang="cs-CZ" b="0" dirty="0">
                <a:solidFill>
                  <a:srgbClr val="BBBBB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cs-CZ" b="0" dirty="0">
                <a:solidFill>
                  <a:srgbClr val="B3E8B4"/>
                </a:solidFill>
                <a:effectLst/>
                <a:latin typeface="Menlo" panose="020B0609030804020204" pitchFamily="49" charset="0"/>
              </a:rPr>
              <a:t>'</a:t>
            </a:r>
            <a:r>
              <a:rPr lang="cs-CZ" b="0" dirty="0">
                <a:solidFill>
                  <a:srgbClr val="BFD084"/>
                </a:solidFill>
                <a:effectLst/>
                <a:latin typeface="Menlo" panose="020B0609030804020204" pitchFamily="49" charset="0"/>
              </a:rPr>
              <a:t>1,2 mld. BEF</a:t>
            </a:r>
            <a:r>
              <a:rPr lang="cs-CZ" b="0" dirty="0">
                <a:solidFill>
                  <a:srgbClr val="B3E8B4"/>
                </a:solidFill>
                <a:effectLst/>
                <a:latin typeface="Menlo" panose="020B0609030804020204" pitchFamily="49" charset="0"/>
              </a:rPr>
              <a:t>'</a:t>
            </a:r>
            <a:r>
              <a:rPr lang="cs-CZ" b="0" dirty="0">
                <a:solidFill>
                  <a:srgbClr val="86897A"/>
                </a:solidFill>
                <a:effectLst/>
                <a:latin typeface="Menlo" panose="020B0609030804020204" pitchFamily="49" charset="0"/>
              </a:rPr>
              <a:t>,</a:t>
            </a:r>
            <a:endParaRPr lang="cs-CZ" b="0" dirty="0">
              <a:solidFill>
                <a:srgbClr val="BBBBBB"/>
              </a:solidFill>
              <a:effectLst/>
              <a:latin typeface="Menlo" panose="020B0609030804020204" pitchFamily="49" charset="0"/>
            </a:endParaRPr>
          </a:p>
          <a:p>
            <a:r>
              <a:rPr lang="cs-CZ" b="0" dirty="0" err="1">
                <a:solidFill>
                  <a:srgbClr val="BBBBBB"/>
                </a:solidFill>
                <a:effectLst/>
                <a:latin typeface="Menlo" panose="020B0609030804020204" pitchFamily="49" charset="0"/>
              </a:rPr>
              <a:t>joke</a:t>
            </a:r>
            <a:r>
              <a:rPr lang="cs-CZ" b="0">
                <a:solidFill>
                  <a:srgbClr val="86897A"/>
                </a:solidFill>
                <a:effectLst/>
                <a:latin typeface="Menlo" panose="020B0609030804020204" pitchFamily="49" charset="0"/>
              </a:rPr>
              <a:t>:</a:t>
            </a:r>
            <a:r>
              <a:rPr lang="cs-CZ" b="0">
                <a:solidFill>
                  <a:srgbClr val="BBBBB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cs-CZ" b="0">
                <a:solidFill>
                  <a:srgbClr val="B3E8B4"/>
                </a:solidFill>
                <a:effectLst/>
                <a:latin typeface="Menlo" panose="020B0609030804020204" pitchFamily="49" charset="0"/>
              </a:rPr>
              <a:t>'</a:t>
            </a:r>
            <a:r>
              <a:rPr lang="cs-CZ" b="0">
                <a:solidFill>
                  <a:srgbClr val="BFD084"/>
                </a:solidFill>
                <a:effectLst/>
                <a:latin typeface="Menlo" panose="020B0609030804020204" pitchFamily="49" charset="0"/>
              </a:rPr>
              <a:t>Belgičané to s těmi atomy trochu přehnali!</a:t>
            </a:r>
            <a:r>
              <a:rPr lang="cs-CZ" b="0">
                <a:solidFill>
                  <a:srgbClr val="B3E8B4"/>
                </a:solidFill>
                <a:effectLst/>
                <a:latin typeface="Menlo" panose="020B0609030804020204" pitchFamily="49" charset="0"/>
              </a:rPr>
              <a:t>'</a:t>
            </a:r>
            <a:r>
              <a:rPr lang="cs-CZ" b="0">
                <a:solidFill>
                  <a:srgbClr val="BBBBBB"/>
                </a:solidFill>
                <a:effectLst/>
                <a:latin typeface="Menlo" panose="020B0609030804020204" pitchFamily="49" charset="0"/>
              </a:rPr>
              <a:t> </a:t>
            </a:r>
          </a:p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0179AA-ADF3-A042-970A-1AA4D5CDEAA5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1142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6DDBD8-F1D5-4C96-AEA4-B70AF0DD1E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90A53E9-9A3A-2C72-C74E-29F52CB860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FDDFD2C-BD51-8232-4ADD-723C37593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53B86-1746-4145-BDD6-3A940EC2A9A1}" type="datetimeFigureOut">
              <a:rPr lang="cs-CZ" smtClean="0"/>
              <a:t>20.03.2025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31365C2-B9C2-A028-BF5A-B27415B56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FDA5A44-8C09-E585-7D6D-63EA35F9A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DD982-5A1B-6340-89C6-D0C1DEA18C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8867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4423A7-1A13-B8E2-5DEB-E7887A669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49151A3-2736-A42B-5D86-45BD50FD96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8FC1193-7F05-6D16-2760-4E5B79DBE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53B86-1746-4145-BDD6-3A940EC2A9A1}" type="datetimeFigureOut">
              <a:rPr lang="cs-CZ" smtClean="0"/>
              <a:t>20.03.2025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2F03E9F-2359-3D73-B7A4-76C6C080B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36BA55F-3F8A-5593-052E-92B5078A6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DD982-5A1B-6340-89C6-D0C1DEA18C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6925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475CB32A-1171-A491-8AC3-5AAA04DE23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B7D45AE-DCDF-D6F1-3245-406CEDBC8D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4896632-8705-0568-D5CB-105652FB8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53B86-1746-4145-BDD6-3A940EC2A9A1}" type="datetimeFigureOut">
              <a:rPr lang="cs-CZ" smtClean="0"/>
              <a:t>20.03.2025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C7B05C4-FA2B-5134-CEE5-7D00819B0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F78C412-C79F-27B7-1644-40D21323A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DD982-5A1B-6340-89C6-D0C1DEA18C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7213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D91276-DCFC-B366-55DD-8BF565317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257E074-5875-E462-5806-C4413A2246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8EC5601-CBF8-494D-DC9C-FF524D9B7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53B86-1746-4145-BDD6-3A940EC2A9A1}" type="datetimeFigureOut">
              <a:rPr lang="cs-CZ" smtClean="0"/>
              <a:t>20.03.2025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3739000-BBCF-B375-D164-153F25A55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D4B2DC2-2A45-2971-D337-978901FD8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DD982-5A1B-6340-89C6-D0C1DEA18C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2861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1025F9-81F0-18F9-0A08-FD18006F9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158FCD-3168-4B7B-04B5-5E141C61B2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9A347A1-D08E-B839-3069-9C93B613C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53B86-1746-4145-BDD6-3A940EC2A9A1}" type="datetimeFigureOut">
              <a:rPr lang="cs-CZ" smtClean="0"/>
              <a:t>20.03.2025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EA04701-3DFB-0C9E-BD5B-F8900D93F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A3643C3-C871-0E7B-7BDB-0B62F5C33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DD982-5A1B-6340-89C6-D0C1DEA18C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0357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4B92F4-91C3-AD2C-9D31-EC81704E6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CD01722-24D2-2B97-0BAD-C01FAEC212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3BB66DE-5A3D-4B6B-AE58-2BF7BE21C4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643EA1C-C911-F6BA-9DAF-B587F33D2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53B86-1746-4145-BDD6-3A940EC2A9A1}" type="datetimeFigureOut">
              <a:rPr lang="cs-CZ" smtClean="0"/>
              <a:t>20.03.2025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3AC8678-DBC8-C61E-E170-C4FB3801D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73612D8-0322-C0F8-2BBB-5BFDCEEFE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DD982-5A1B-6340-89C6-D0C1DEA18C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66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8EE291-ADCB-AE68-5BCF-5D9535507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AD9D4C5-1016-9FE6-2E47-E400DFE23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69C63EF-C3A5-96EA-9963-68C72188E2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ED15A872-90BC-D473-F968-165F59B481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C405936D-97FF-64D6-C789-4856D1945A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4CA05AE9-C3CE-3ADF-DA72-F3A241178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53B86-1746-4145-BDD6-3A940EC2A9A1}" type="datetimeFigureOut">
              <a:rPr lang="cs-CZ" smtClean="0"/>
              <a:t>20.03.2025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B8128344-1708-934E-F66C-2B9E5E827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341B6AE6-AB37-FC36-CCC2-4B1858C1F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DD982-5A1B-6340-89C6-D0C1DEA18C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9137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015ED8-9C6E-C602-FEA7-CFCD27390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02EE377-8755-3A94-0B99-A01266616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53B86-1746-4145-BDD6-3A940EC2A9A1}" type="datetimeFigureOut">
              <a:rPr lang="cs-CZ" smtClean="0"/>
              <a:t>20.03.2025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16F0802-8441-D014-B4F8-3FC117D4F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C8936EA-0FF0-6D02-2724-C309A6E70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DD982-5A1B-6340-89C6-D0C1DEA18C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7064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EC022B24-C614-5ADE-6C6B-F111EB3E3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53B86-1746-4145-BDD6-3A940EC2A9A1}" type="datetimeFigureOut">
              <a:rPr lang="cs-CZ" smtClean="0"/>
              <a:t>20.03.2025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E9FC097-D0C5-7B5F-42E9-06E0B5AF3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9C0C376-07A9-231B-2D5B-34235AA5D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DD982-5A1B-6340-89C6-D0C1DEA18C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3674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3250F1-EEAD-98C5-33A1-F417FE1BC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D378EA1-00B1-2C9E-1813-B15BC7A7D5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F49BD5A-62FE-797F-78D3-659CDA5938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09AC0D4-FF01-C898-E87F-D33E32BAA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53B86-1746-4145-BDD6-3A940EC2A9A1}" type="datetimeFigureOut">
              <a:rPr lang="cs-CZ" smtClean="0"/>
              <a:t>20.03.2025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92A2267-155B-24A6-96C9-A8B22C162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D0D5AA3-7B8B-202E-81B8-D30963189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DD982-5A1B-6340-89C6-D0C1DEA18C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6435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C1C5FB-67CB-123A-2188-21D4DC463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264FB8D-C857-9417-01EF-946C7B91B1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129E1A2-47AF-19CC-85C7-33576B5803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15113F6-6D94-AD7B-D826-4BB50D5A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53B86-1746-4145-BDD6-3A940EC2A9A1}" type="datetimeFigureOut">
              <a:rPr lang="cs-CZ" smtClean="0"/>
              <a:t>20.03.2025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C8D7C26-62CB-B845-7D7C-04196A8F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CD05CA1-50A6-EBC8-6A5D-6C18C7A61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DD982-5A1B-6340-89C6-D0C1DEA18C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1701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5019DCD-376A-13C2-108E-A2D6E5EEF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9E6CD88-A588-9FE0-B101-7F9FB2F889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1EDA7B5-D2E2-4902-1C4A-9028557712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53B86-1746-4145-BDD6-3A940EC2A9A1}" type="datetimeFigureOut">
              <a:rPr lang="cs-CZ" smtClean="0"/>
              <a:t>20.03.2025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F326C66-AAB3-7856-8988-DA53619303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1E4E09A-EC50-8131-5EBB-35E0D5B2AC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0DD982-5A1B-6340-89C6-D0C1DEA18C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9325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5751DC50-09B5-AEBB-79D0-B10C2A2775A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DA9B13CF-09C3-D10D-67EE-C81309F9EE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638" y="0"/>
            <a:ext cx="103727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636F8C86-B3F7-453D-B143-3D6600E782A7}"/>
              </a:ext>
            </a:extLst>
          </p:cNvPr>
          <p:cNvSpPr txBox="1"/>
          <p:nvPr/>
        </p:nvSpPr>
        <p:spPr>
          <a:xfrm>
            <a:off x="2999678" y="742621"/>
            <a:ext cx="3456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0" dirty="0" err="1">
                <a:solidFill>
                  <a:srgbClr val="EBEBEB"/>
                </a:solidFill>
                <a:effectLst/>
                <a:latin typeface="Menlo" panose="020B0609030804020204" pitchFamily="49" charset="0"/>
              </a:rPr>
              <a:t>original</a:t>
            </a:r>
            <a:r>
              <a:rPr lang="cs-CZ" b="0" dirty="0">
                <a:solidFill>
                  <a:srgbClr val="86897A"/>
                </a:solidFill>
                <a:effectLst/>
                <a:latin typeface="Menlo" panose="020B0609030804020204" pitchFamily="49" charset="0"/>
              </a:rPr>
              <a:t>:</a:t>
            </a:r>
            <a:r>
              <a:rPr lang="cs-CZ" b="0" dirty="0">
                <a:solidFill>
                  <a:srgbClr val="BBBBB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cs-CZ" b="0" dirty="0">
                <a:solidFill>
                  <a:srgbClr val="B3E8B4"/>
                </a:solidFill>
                <a:effectLst/>
                <a:latin typeface="Menlo" panose="020B0609030804020204" pitchFamily="49" charset="0"/>
              </a:rPr>
              <a:t>'</a:t>
            </a:r>
            <a:r>
              <a:rPr lang="cs-CZ" b="0" dirty="0">
                <a:solidFill>
                  <a:srgbClr val="BFD084"/>
                </a:solidFill>
                <a:effectLst/>
                <a:latin typeface="Menlo" panose="020B0609030804020204" pitchFamily="49" charset="0"/>
              </a:rPr>
              <a:t>7 mil. AUD</a:t>
            </a:r>
            <a:r>
              <a:rPr lang="cs-CZ" b="0" dirty="0">
                <a:solidFill>
                  <a:srgbClr val="B3E8B4"/>
                </a:solidFill>
                <a:effectLst/>
                <a:latin typeface="Menlo" panose="020B0609030804020204" pitchFamily="49" charset="0"/>
              </a:rPr>
              <a:t>'</a:t>
            </a:r>
            <a:endParaRPr lang="cs-CZ" b="0" dirty="0">
              <a:solidFill>
                <a:srgbClr val="BBBBBB"/>
              </a:solidFill>
              <a:effectLst/>
              <a:latin typeface="Menlo" panose="020B0609030804020204" pitchFamily="49" charset="0"/>
            </a:endParaRPr>
          </a:p>
          <a:p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28942575-1051-294A-C6CB-9B342A7DB077}"/>
              </a:ext>
            </a:extLst>
          </p:cNvPr>
          <p:cNvSpPr txBox="1"/>
          <p:nvPr/>
        </p:nvSpPr>
        <p:spPr>
          <a:xfrm>
            <a:off x="2999678" y="1304253"/>
            <a:ext cx="3456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0" dirty="0" err="1">
                <a:solidFill>
                  <a:srgbClr val="EBEBEB"/>
                </a:solidFill>
                <a:effectLst/>
                <a:latin typeface="Menlo" panose="020B0609030804020204" pitchFamily="49" charset="0"/>
              </a:rPr>
              <a:t>actual</a:t>
            </a:r>
            <a:r>
              <a:rPr lang="cs-CZ" b="0" dirty="0">
                <a:solidFill>
                  <a:srgbClr val="86897A"/>
                </a:solidFill>
                <a:effectLst/>
                <a:latin typeface="Menlo" panose="020B0609030804020204" pitchFamily="49" charset="0"/>
              </a:rPr>
              <a:t>:</a:t>
            </a:r>
            <a:r>
              <a:rPr lang="cs-CZ" b="0" dirty="0">
                <a:solidFill>
                  <a:srgbClr val="BBBBB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cs-CZ" b="0" dirty="0">
                <a:solidFill>
                  <a:srgbClr val="B3E8B4"/>
                </a:solidFill>
                <a:effectLst/>
                <a:latin typeface="Menlo" panose="020B0609030804020204" pitchFamily="49" charset="0"/>
              </a:rPr>
              <a:t>'</a:t>
            </a:r>
            <a:r>
              <a:rPr lang="cs-CZ" b="0" dirty="0">
                <a:solidFill>
                  <a:srgbClr val="BFD084"/>
                </a:solidFill>
                <a:effectLst/>
                <a:latin typeface="Menlo" panose="020B0609030804020204" pitchFamily="49" charset="0"/>
              </a:rPr>
              <a:t>102 mil. AUD</a:t>
            </a:r>
            <a:r>
              <a:rPr lang="cs-CZ" b="0" dirty="0">
                <a:solidFill>
                  <a:srgbClr val="B3E8B4"/>
                </a:solidFill>
                <a:effectLst/>
                <a:latin typeface="Menlo" panose="020B0609030804020204" pitchFamily="49" charset="0"/>
              </a:rPr>
              <a:t>'</a:t>
            </a:r>
            <a:endParaRPr lang="cs-CZ" b="0" dirty="0">
              <a:solidFill>
                <a:srgbClr val="BBBBBB"/>
              </a:solidFill>
              <a:effectLst/>
              <a:latin typeface="Menlo" panose="020B0609030804020204" pitchFamily="49" charset="0"/>
            </a:endParaRPr>
          </a:p>
          <a:p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A3A4C79C-5D03-5BD1-A609-74116A14727E}"/>
              </a:ext>
            </a:extLst>
          </p:cNvPr>
          <p:cNvSpPr txBox="1"/>
          <p:nvPr/>
        </p:nvSpPr>
        <p:spPr>
          <a:xfrm>
            <a:off x="3233853" y="5734734"/>
            <a:ext cx="76051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0" dirty="0">
                <a:solidFill>
                  <a:srgbClr val="BFD084"/>
                </a:solidFill>
                <a:effectLst/>
                <a:latin typeface="Menlo" panose="020B0609030804020204" pitchFamily="49" charset="0"/>
              </a:rPr>
              <a:t>Tak trochu "not so </a:t>
            </a:r>
            <a:r>
              <a:rPr lang="cs-CZ" b="0" dirty="0" err="1">
                <a:solidFill>
                  <a:srgbClr val="BFD084"/>
                </a:solidFill>
                <a:effectLst/>
                <a:latin typeface="Menlo" panose="020B0609030804020204" pitchFamily="49" charset="0"/>
              </a:rPr>
              <a:t>cheap</a:t>
            </a:r>
            <a:r>
              <a:rPr lang="cs-CZ" b="0" dirty="0">
                <a:solidFill>
                  <a:srgbClr val="BFD084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cs-CZ" b="0" dirty="0" err="1">
                <a:solidFill>
                  <a:srgbClr val="BFD084"/>
                </a:solidFill>
                <a:effectLst/>
                <a:latin typeface="Menlo" panose="020B0609030804020204" pitchFamily="49" charset="0"/>
              </a:rPr>
              <a:t>symphony</a:t>
            </a:r>
            <a:r>
              <a:rPr lang="cs-CZ" b="0" dirty="0">
                <a:solidFill>
                  <a:srgbClr val="BFD084"/>
                </a:solidFill>
                <a:effectLst/>
                <a:latin typeface="Menlo" panose="020B0609030804020204" pitchFamily="49" charset="0"/>
              </a:rPr>
              <a:t>"!</a:t>
            </a:r>
            <a:endParaRPr lang="cs-CZ" b="0" dirty="0">
              <a:solidFill>
                <a:srgbClr val="BBBBBB"/>
              </a:solidFill>
              <a:effectLst/>
              <a:latin typeface="Menlo" panose="020B0609030804020204" pitchFamily="49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9822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281C771F-FC28-99B4-F0AE-15A5540A2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900" y="0"/>
            <a:ext cx="61722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5685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58AEB8-1A3E-336F-5865-5F8CC678A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 descr="Geologický profil Eurotunelu">
            <a:extLst>
              <a:ext uri="{FF2B5EF4-FFF2-40B4-BE49-F238E27FC236}">
                <a16:creationId xmlns:a16="http://schemas.microsoft.com/office/drawing/2014/main" id="{CF9FEF6A-9AD3-CF5D-7905-3F59F63DC9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542" y="365125"/>
            <a:ext cx="10881033" cy="395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0BC0F91E-16F7-4980-9EAA-7341F46D0E35}"/>
              </a:ext>
            </a:extLst>
          </p:cNvPr>
          <p:cNvSpPr txBox="1"/>
          <p:nvPr/>
        </p:nvSpPr>
        <p:spPr>
          <a:xfrm>
            <a:off x="524108" y="4493941"/>
            <a:ext cx="4148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0" dirty="0" err="1">
                <a:effectLst/>
                <a:latin typeface="Menlo" panose="020B0609030804020204" pitchFamily="49" charset="0"/>
              </a:rPr>
              <a:t>original</a:t>
            </a:r>
            <a:r>
              <a:rPr lang="cs-CZ" b="0" dirty="0">
                <a:effectLst/>
                <a:latin typeface="Menlo" panose="020B0609030804020204" pitchFamily="49" charset="0"/>
              </a:rPr>
              <a:t>: '4,7 mld. GBP'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920B82D9-0797-3B26-F82C-AFE81BFBB922}"/>
              </a:ext>
            </a:extLst>
          </p:cNvPr>
          <p:cNvSpPr txBox="1"/>
          <p:nvPr/>
        </p:nvSpPr>
        <p:spPr>
          <a:xfrm>
            <a:off x="524108" y="5026926"/>
            <a:ext cx="4148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0" dirty="0" err="1">
                <a:effectLst/>
                <a:latin typeface="Menlo" panose="020B0609030804020204" pitchFamily="49" charset="0"/>
              </a:rPr>
              <a:t>actual</a:t>
            </a:r>
            <a:r>
              <a:rPr lang="cs-CZ" b="0" dirty="0">
                <a:effectLst/>
                <a:latin typeface="Menlo" panose="020B0609030804020204" pitchFamily="49" charset="0"/>
              </a:rPr>
              <a:t>: '9 mld. GBP'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6942A2DF-7F5E-B161-9935-5C1A13873990}"/>
              </a:ext>
            </a:extLst>
          </p:cNvPr>
          <p:cNvSpPr txBox="1"/>
          <p:nvPr/>
        </p:nvSpPr>
        <p:spPr>
          <a:xfrm>
            <a:off x="524108" y="5653669"/>
            <a:ext cx="77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0" dirty="0">
                <a:effectLst/>
                <a:latin typeface="Menlo" panose="020B0609030804020204" pitchFamily="49" charset="0"/>
              </a:rPr>
              <a:t>Když chcete projet kanálem, ale potopíte rozpočet.</a:t>
            </a:r>
          </a:p>
        </p:txBody>
      </p:sp>
    </p:spTree>
    <p:extLst>
      <p:ext uri="{BB962C8B-B14F-4D97-AF65-F5344CB8AC3E}">
        <p14:creationId xmlns:p14="http://schemas.microsoft.com/office/powerpoint/2010/main" val="361558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undefined">
            <a:extLst>
              <a:ext uri="{FF2B5EF4-FFF2-40B4-BE49-F238E27FC236}">
                <a16:creationId xmlns:a16="http://schemas.microsoft.com/office/drawing/2014/main" id="{05560B3C-72F9-EE50-C899-A0A878624F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34340"/>
            <a:ext cx="12192000" cy="772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18C1FDE5-86C1-6042-8961-050FAFEC49D8}"/>
              </a:ext>
            </a:extLst>
          </p:cNvPr>
          <p:cNvSpPr txBox="1"/>
          <p:nvPr/>
        </p:nvSpPr>
        <p:spPr>
          <a:xfrm>
            <a:off x="223025" y="-78059"/>
            <a:ext cx="51072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0" dirty="0" err="1">
                <a:effectLst/>
                <a:latin typeface="Menlo" panose="020B0609030804020204" pitchFamily="49" charset="0"/>
              </a:rPr>
              <a:t>original</a:t>
            </a:r>
            <a:r>
              <a:rPr lang="cs-CZ" b="0" dirty="0">
                <a:effectLst/>
                <a:latin typeface="Menlo" panose="020B0609030804020204" pitchFamily="49" charset="0"/>
              </a:rPr>
              <a:t>: ‚40 mld. GBP'</a:t>
            </a:r>
          </a:p>
          <a:p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BEF0EF0C-66E4-72CE-4A37-7BDF36488A42}"/>
              </a:ext>
            </a:extLst>
          </p:cNvPr>
          <p:cNvSpPr txBox="1"/>
          <p:nvPr/>
        </p:nvSpPr>
        <p:spPr>
          <a:xfrm>
            <a:off x="7660887" y="-78060"/>
            <a:ext cx="36129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0" dirty="0" err="1">
                <a:effectLst/>
                <a:latin typeface="Menlo" panose="020B0609030804020204" pitchFamily="49" charset="0"/>
              </a:rPr>
              <a:t>actual</a:t>
            </a:r>
            <a:r>
              <a:rPr lang="cs-CZ" b="0" dirty="0">
                <a:effectLst/>
                <a:latin typeface="Menlo" panose="020B0609030804020204" pitchFamily="49" charset="0"/>
              </a:rPr>
              <a:t>: ‚430 mld. GBP'</a:t>
            </a:r>
          </a:p>
          <a:p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EA7A031A-C34B-FA86-3AF8-68C8C32F1950}"/>
              </a:ext>
            </a:extLst>
          </p:cNvPr>
          <p:cNvSpPr txBox="1"/>
          <p:nvPr/>
        </p:nvSpPr>
        <p:spPr>
          <a:xfrm>
            <a:off x="3375102" y="1795786"/>
            <a:ext cx="54417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0" dirty="0">
                <a:solidFill>
                  <a:srgbClr val="BFD084"/>
                </a:solidFill>
                <a:effectLst/>
                <a:latin typeface="Menlo" panose="020B0609030804020204" pitchFamily="49" charset="0"/>
              </a:rPr>
              <a:t>Skotská střídmost neplatí vždy!</a:t>
            </a:r>
            <a:endParaRPr lang="cs-CZ" b="0" dirty="0">
              <a:solidFill>
                <a:srgbClr val="BBBBBB"/>
              </a:solidFill>
              <a:effectLst/>
              <a:latin typeface="Menlo" panose="020B0609030804020204" pitchFamily="49" charset="0"/>
            </a:endParaRPr>
          </a:p>
          <a:p>
            <a:endParaRPr lang="cs-CZ" b="0" dirty="0">
              <a:solidFill>
                <a:srgbClr val="BBBBBB"/>
              </a:solidFill>
              <a:effectLst/>
              <a:latin typeface="Menlo" panose="020B06090308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250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623075B2-ADEF-5D88-557F-C4A9E7D6B3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829" y="0"/>
            <a:ext cx="10537263" cy="6855998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9ECB4E5B-C019-19EA-AE63-D0110A7D747C}"/>
              </a:ext>
            </a:extLst>
          </p:cNvPr>
          <p:cNvSpPr txBox="1"/>
          <p:nvPr/>
        </p:nvSpPr>
        <p:spPr>
          <a:xfrm>
            <a:off x="7192536" y="3880624"/>
            <a:ext cx="35126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0" dirty="0" err="1">
                <a:effectLst/>
                <a:latin typeface="Menlo" panose="020B0609030804020204" pitchFamily="49" charset="0"/>
              </a:rPr>
              <a:t>original</a:t>
            </a:r>
            <a:r>
              <a:rPr lang="cs-CZ" b="0" dirty="0">
                <a:effectLst/>
                <a:latin typeface="Menlo" panose="020B0609030804020204" pitchFamily="49" charset="0"/>
              </a:rPr>
              <a:t>: '2,8 mld. USD'</a:t>
            </a:r>
          </a:p>
          <a:p>
            <a:endParaRPr lang="cs-CZ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3B84C57A-41BB-C712-2859-69FE9EB7C7D3}"/>
              </a:ext>
            </a:extLst>
          </p:cNvPr>
          <p:cNvSpPr txBox="1"/>
          <p:nvPr/>
        </p:nvSpPr>
        <p:spPr>
          <a:xfrm>
            <a:off x="7192536" y="4438185"/>
            <a:ext cx="3512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0" dirty="0" err="1">
                <a:effectLst/>
                <a:latin typeface="Menlo" panose="020B0609030804020204" pitchFamily="49" charset="0"/>
              </a:rPr>
              <a:t>actual</a:t>
            </a:r>
            <a:r>
              <a:rPr lang="cs-CZ" b="0" dirty="0">
                <a:effectLst/>
                <a:latin typeface="Menlo" panose="020B0609030804020204" pitchFamily="49" charset="0"/>
              </a:rPr>
              <a:t>: '14,6 mld. USD'</a:t>
            </a:r>
            <a:endParaRPr lang="cs-CZ" dirty="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A4B9025D-66CA-C3A1-DB4C-ED676EA17A1E}"/>
              </a:ext>
            </a:extLst>
          </p:cNvPr>
          <p:cNvSpPr txBox="1"/>
          <p:nvPr/>
        </p:nvSpPr>
        <p:spPr>
          <a:xfrm>
            <a:off x="1654737" y="5180412"/>
            <a:ext cx="10537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0" dirty="0">
                <a:effectLst/>
                <a:latin typeface="Menlo" panose="020B0609030804020204" pitchFamily="49" charset="0"/>
              </a:rPr>
              <a:t>Když se propadne rozpočet rychleji než tunel!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2192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6BE6C660-E22A-64B0-8952-6E8B450655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80447"/>
            <a:ext cx="12486468" cy="9364851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2443E05-E968-0E8A-DE60-CC7C80741962}"/>
              </a:ext>
            </a:extLst>
          </p:cNvPr>
          <p:cNvSpPr txBox="1"/>
          <p:nvPr/>
        </p:nvSpPr>
        <p:spPr>
          <a:xfrm>
            <a:off x="1689315" y="309966"/>
            <a:ext cx="4406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0" dirty="0" err="1">
                <a:effectLst/>
                <a:latin typeface="Menlo" panose="020B0609030804020204" pitchFamily="49" charset="0"/>
              </a:rPr>
              <a:t>original</a:t>
            </a:r>
            <a:r>
              <a:rPr lang="cs-CZ" b="0" dirty="0">
                <a:effectLst/>
                <a:latin typeface="Menlo" panose="020B0609030804020204" pitchFamily="49" charset="0"/>
              </a:rPr>
              <a:t>: '400 mil. GBP'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346114CC-0A18-EA13-48D7-117E0F740F5D}"/>
              </a:ext>
            </a:extLst>
          </p:cNvPr>
          <p:cNvSpPr txBox="1"/>
          <p:nvPr/>
        </p:nvSpPr>
        <p:spPr>
          <a:xfrm>
            <a:off x="1658318" y="805912"/>
            <a:ext cx="4406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0" dirty="0" err="1">
                <a:effectLst/>
                <a:latin typeface="Menlo" panose="020B0609030804020204" pitchFamily="49" charset="0"/>
              </a:rPr>
              <a:t>actual</a:t>
            </a:r>
            <a:r>
              <a:rPr lang="cs-CZ" b="0" dirty="0">
                <a:effectLst/>
                <a:latin typeface="Menlo" panose="020B0609030804020204" pitchFamily="49" charset="0"/>
              </a:rPr>
              <a:t>: '789 mil. GBP'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2ABFCBCB-B4C2-3461-FD97-ACC2BABE1BC2}"/>
              </a:ext>
            </a:extLst>
          </p:cNvPr>
          <p:cNvSpPr txBox="1"/>
          <p:nvPr/>
        </p:nvSpPr>
        <p:spPr>
          <a:xfrm>
            <a:off x="1658318" y="7082726"/>
            <a:ext cx="7315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0" dirty="0">
                <a:effectLst/>
                <a:latin typeface="Menlo" panose="020B0609030804020204" pitchFamily="49" charset="0"/>
              </a:rPr>
              <a:t>Když kupole převýší všechny stropy</a:t>
            </a:r>
          </a:p>
        </p:txBody>
      </p:sp>
    </p:spTree>
    <p:extLst>
      <p:ext uri="{BB962C8B-B14F-4D97-AF65-F5344CB8AC3E}">
        <p14:creationId xmlns:p14="http://schemas.microsoft.com/office/powerpoint/2010/main" val="3301420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undefined">
            <a:extLst>
              <a:ext uri="{FF2B5EF4-FFF2-40B4-BE49-F238E27FC236}">
                <a16:creationId xmlns:a16="http://schemas.microsoft.com/office/drawing/2014/main" id="{E405354C-1448-87C1-407A-9A948F0FB8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902" y="138429"/>
            <a:ext cx="5036438" cy="6099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CF1BC5CF-4438-17C0-E288-FCB7A4235C95}"/>
              </a:ext>
            </a:extLst>
          </p:cNvPr>
          <p:cNvSpPr txBox="1"/>
          <p:nvPr/>
        </p:nvSpPr>
        <p:spPr>
          <a:xfrm>
            <a:off x="8183105" y="1038386"/>
            <a:ext cx="3146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 </a:t>
            </a:r>
            <a:r>
              <a:rPr lang="cs-CZ" dirty="0" err="1"/>
              <a:t>original</a:t>
            </a:r>
            <a:r>
              <a:rPr lang="cs-CZ" dirty="0"/>
              <a:t>: '310 mil. CAD'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9DF02B0-C23E-9146-B317-A748FCE61DAD}"/>
              </a:ext>
            </a:extLst>
          </p:cNvPr>
          <p:cNvSpPr txBox="1"/>
          <p:nvPr/>
        </p:nvSpPr>
        <p:spPr>
          <a:xfrm>
            <a:off x="8198603" y="1627322"/>
            <a:ext cx="3146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actual</a:t>
            </a:r>
            <a:r>
              <a:rPr lang="cs-CZ" dirty="0"/>
              <a:t>: '1,6 mld. CAD'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0A9D1122-17CF-A609-F18C-4F706D9CA1EC}"/>
              </a:ext>
            </a:extLst>
          </p:cNvPr>
          <p:cNvSpPr txBox="1"/>
          <p:nvPr/>
        </p:nvSpPr>
        <p:spPr>
          <a:xfrm>
            <a:off x="7346195" y="3471620"/>
            <a:ext cx="3998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Zlaté medaile za překročení rozpočtu!</a:t>
            </a:r>
          </a:p>
        </p:txBody>
      </p:sp>
    </p:spTree>
    <p:extLst>
      <p:ext uri="{BB962C8B-B14F-4D97-AF65-F5344CB8AC3E}">
        <p14:creationId xmlns:p14="http://schemas.microsoft.com/office/powerpoint/2010/main" val="3086382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315BB918-A5E6-FE5E-4728-1EED19DFFF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738" y="0"/>
            <a:ext cx="105505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E46AD293-F165-49EA-9FE3-6DA6A5078519}"/>
              </a:ext>
            </a:extLst>
          </p:cNvPr>
          <p:cNvSpPr txBox="1"/>
          <p:nvPr/>
        </p:nvSpPr>
        <p:spPr>
          <a:xfrm>
            <a:off x="5889356" y="728420"/>
            <a:ext cx="3611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original</a:t>
            </a:r>
            <a:r>
              <a:rPr lang="cs-CZ" dirty="0"/>
              <a:t>: '545 mil. USD'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BFE365AD-6B3C-143D-F2F0-C811492CD818}"/>
              </a:ext>
            </a:extLst>
          </p:cNvPr>
          <p:cNvSpPr txBox="1"/>
          <p:nvPr/>
        </p:nvSpPr>
        <p:spPr>
          <a:xfrm>
            <a:off x="5873858" y="1317355"/>
            <a:ext cx="3611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0" dirty="0" err="1">
                <a:effectLst/>
                <a:latin typeface="Menlo" panose="020B0609030804020204" pitchFamily="49" charset="0"/>
              </a:rPr>
              <a:t>actual</a:t>
            </a:r>
            <a:r>
              <a:rPr lang="cs-CZ" b="0" dirty="0">
                <a:effectLst/>
                <a:latin typeface="Menlo" panose="020B0609030804020204" pitchFamily="49" charset="0"/>
              </a:rPr>
              <a:t>: '2 mld. USD'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92106DD6-53AE-B364-97A4-E05D4DF4DBBC}"/>
              </a:ext>
            </a:extLst>
          </p:cNvPr>
          <p:cNvSpPr txBox="1"/>
          <p:nvPr/>
        </p:nvSpPr>
        <p:spPr>
          <a:xfrm>
            <a:off x="5610386" y="2216258"/>
            <a:ext cx="4602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Modlitby za nižší výdaje nezabraly.</a:t>
            </a:r>
          </a:p>
        </p:txBody>
      </p:sp>
    </p:spTree>
    <p:extLst>
      <p:ext uri="{BB962C8B-B14F-4D97-AF65-F5344CB8AC3E}">
        <p14:creationId xmlns:p14="http://schemas.microsoft.com/office/powerpoint/2010/main" val="2592489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09418CA1-E802-75EE-1105-C488E8E005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0"/>
            <a:ext cx="10287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801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EBC9E33F-F09B-5DAB-EDF1-56000FBA72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600" y="0"/>
            <a:ext cx="58912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679491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238</Words>
  <Application>Microsoft Macintosh PowerPoint</Application>
  <PresentationFormat>Širokoúhlá obrazovka</PresentationFormat>
  <Paragraphs>39</Paragraphs>
  <Slides>10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Menlo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Stary, Oldrich</dc:creator>
  <cp:lastModifiedBy>Stary, Oldrich</cp:lastModifiedBy>
  <cp:revision>3</cp:revision>
  <dcterms:created xsi:type="dcterms:W3CDTF">2025-03-20T07:28:11Z</dcterms:created>
  <dcterms:modified xsi:type="dcterms:W3CDTF">2025-03-20T08:02:33Z</dcterms:modified>
</cp:coreProperties>
</file>