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3" r:id="rId2"/>
  </p:sld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743700" cy="9893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FF0000"/>
    <a:srgbClr val="000000"/>
    <a:srgbClr val="66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3" autoAdjust="0"/>
    <p:restoredTop sz="94649" autoAdjust="0"/>
  </p:normalViewPr>
  <p:slideViewPr>
    <p:cSldViewPr>
      <p:cViewPr varScale="1">
        <p:scale>
          <a:sx n="102" d="100"/>
          <a:sy n="102" d="100"/>
        </p:scale>
        <p:origin x="13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18AEEF9-9FC4-4908-8983-6E18BEA1DFD2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7A2E2-5347-4A1D-8752-21D8F192CDA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1632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02777-E58F-437C-BBE5-070A56DC60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9FE4-F59C-415C-8304-1D48B91FAC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4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F39A-585D-44EB-9367-888F3BF291B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52CAC-8287-4A4B-A06E-91F0E1C42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398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F2B5C-0422-41AE-AA20-53DD1CA309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07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E48E-7C7F-4947-B76F-E602B9319D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448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B61FF-2661-4D69-9429-64C6A065362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900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1AD9-AA90-4835-A2EA-8FCDF5F5147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227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1480-CE54-4034-A780-2448B05F9B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467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801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9092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/>
              <a:t>-</a:t>
            </a:r>
            <a:fld id="{818AEEF9-9FC4-4908-8983-6E18BEA1DFD2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2466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72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777-E58F-437C-BBE5-070A56DC60B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6318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9FE4-F59C-415C-8304-1D48B91FACF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5253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F39A-585D-44EB-9367-888F3BF291B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166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2CAC-8287-4A4B-A06E-91F0E1C429C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7809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2B5C-0422-41AE-AA20-53DD1CA309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3164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5E48E-7C7F-4947-B76F-E602B9319DC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64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61FF-2661-4D69-9429-64C6A065362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16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9023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15551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0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55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4726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36732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1AD9-AA90-4835-A2EA-8FCDF5F51478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6639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1480-CE54-4034-A780-2448B05F9B7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727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B9AF672-3E05-41C6-B730-45AA74954CD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40713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58B55D7-2A99-4634-8B36-6792A9898A9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0976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3610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3.emf"/><Relationship Id="rId1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32.emf"/><Relationship Id="rId7" Type="http://schemas.openxmlformats.org/officeDocument/2006/relationships/image" Target="../media/image34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12" Type="http://schemas.openxmlformats.org/officeDocument/2006/relationships/oleObject" Target="../embeddings/oleObject33.bin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0.emf"/><Relationship Id="rId5" Type="http://schemas.openxmlformats.org/officeDocument/2006/relationships/image" Target="../media/image37.emf"/><Relationship Id="rId15" Type="http://schemas.openxmlformats.org/officeDocument/2006/relationships/image" Target="../media/image42.e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3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43.emf"/><Relationship Id="rId7" Type="http://schemas.openxmlformats.org/officeDocument/2006/relationships/image" Target="../media/image45.e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31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4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image" Target="../media/image49.emf"/><Relationship Id="rId7" Type="http://schemas.openxmlformats.org/officeDocument/2006/relationships/image" Target="../media/image51.e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50.e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image" Target="../media/image53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4.e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oleObject" Target="../embeddings/oleObject49.bin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9.emf"/><Relationship Id="rId7" Type="http://schemas.openxmlformats.org/officeDocument/2006/relationships/oleObject" Target="../embeddings/oleObject52.bin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 ho 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altLang="cs-CZ" b="1" dirty="0">
                <a:effectLst/>
              </a:rPr>
              <a:t>Dlouhodobé financování, obligace, akcie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 dirty="0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2023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>
                <a:effectLst/>
              </a:rPr>
              <a:t>Obligace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>
            <a:normAutofit fontScale="92500" lnSpcReduction="10000"/>
          </a:bodyPr>
          <a:lstStyle/>
          <a:p>
            <a:r>
              <a:rPr lang="cs-CZ" altLang="cs-CZ" sz="2800"/>
              <a:t>základní pojmy</a:t>
            </a:r>
          </a:p>
          <a:p>
            <a:pPr lvl="1"/>
            <a:r>
              <a:rPr lang="cs-CZ" altLang="cs-CZ" sz="2400"/>
              <a:t>nominální hodnota</a:t>
            </a:r>
          </a:p>
          <a:p>
            <a:pPr lvl="1"/>
            <a:r>
              <a:rPr lang="cs-CZ" altLang="cs-CZ" sz="2400"/>
              <a:t>kupóny</a:t>
            </a:r>
          </a:p>
          <a:p>
            <a:pPr lvl="1"/>
            <a:r>
              <a:rPr lang="cs-CZ" altLang="cs-CZ" sz="2400"/>
              <a:t>dospělost</a:t>
            </a:r>
          </a:p>
          <a:p>
            <a:r>
              <a:rPr lang="cs-CZ" altLang="cs-CZ" sz="2800"/>
              <a:t>typy</a:t>
            </a:r>
          </a:p>
          <a:p>
            <a:pPr lvl="1"/>
            <a:r>
              <a:rPr lang="cs-CZ" altLang="cs-CZ" sz="2400"/>
              <a:t>s konstantním úrokem</a:t>
            </a:r>
          </a:p>
          <a:p>
            <a:pPr lvl="1"/>
            <a:r>
              <a:rPr lang="cs-CZ" altLang="cs-CZ" sz="2400"/>
              <a:t>s proměnným úrokem</a:t>
            </a:r>
          </a:p>
          <a:p>
            <a:pPr lvl="1"/>
            <a:r>
              <a:rPr lang="cs-CZ" altLang="cs-CZ" sz="2400"/>
              <a:t>s nulovým kupónem</a:t>
            </a:r>
          </a:p>
          <a:p>
            <a:pPr lvl="1"/>
            <a:r>
              <a:rPr lang="cs-CZ" altLang="cs-CZ" sz="2400"/>
              <a:t>indexované</a:t>
            </a:r>
          </a:p>
          <a:p>
            <a:pPr lvl="1"/>
            <a:r>
              <a:rPr lang="cs-CZ" altLang="cs-CZ" sz="2400"/>
              <a:t>převoditelné</a:t>
            </a:r>
          </a:p>
        </p:txBody>
      </p:sp>
    </p:spTree>
    <p:extLst>
      <p:ext uri="{BB962C8B-B14F-4D97-AF65-F5344CB8AC3E}">
        <p14:creationId xmlns:p14="http://schemas.microsoft.com/office/powerpoint/2010/main" val="323698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Hotovostní tok obligace</a:t>
            </a:r>
          </a:p>
        </p:txBody>
      </p:sp>
      <p:graphicFrame>
        <p:nvGraphicFramePr>
          <p:cNvPr id="141353" name="Group 4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35818770"/>
              </p:ext>
            </p:extLst>
          </p:nvPr>
        </p:nvGraphicFramePr>
        <p:xfrm>
          <a:off x="569913" y="5157788"/>
          <a:ext cx="8002587" cy="1081088"/>
        </p:xfrm>
        <a:graphic>
          <a:graphicData uri="http://schemas.openxmlformats.org/drawingml/2006/table">
            <a:tbl>
              <a:tblPr/>
              <a:tblGrid>
                <a:gridCol w="1601787">
                  <a:extLst>
                    <a:ext uri="{9D8B030D-6E8A-4147-A177-3AD203B41FA5}">
                      <a16:colId xmlns:a16="http://schemas.microsoft.com/office/drawing/2014/main" val="368712157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16634911"/>
                    </a:ext>
                  </a:extLst>
                </a:gridCol>
                <a:gridCol w="1598613">
                  <a:extLst>
                    <a:ext uri="{9D8B030D-6E8A-4147-A177-3AD203B41FA5}">
                      <a16:colId xmlns:a16="http://schemas.microsoft.com/office/drawing/2014/main" val="238443152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614448980"/>
                    </a:ext>
                  </a:extLst>
                </a:gridCol>
                <a:gridCol w="1601787">
                  <a:extLst>
                    <a:ext uri="{9D8B030D-6E8A-4147-A177-3AD203B41FA5}">
                      <a16:colId xmlns:a16="http://schemas.microsoft.com/office/drawing/2014/main" val="924807644"/>
                    </a:ext>
                  </a:extLst>
                </a:gridCol>
              </a:tblGrid>
              <a:tr h="554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053472"/>
                  </a:ext>
                </a:extLst>
              </a:tr>
              <a:tr h="527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894347"/>
                  </a:ext>
                </a:extLst>
              </a:tr>
            </a:tbl>
          </a:graphicData>
        </a:graphic>
      </p:graphicFrame>
      <p:graphicFrame>
        <p:nvGraphicFramePr>
          <p:cNvPr id="141343" name="Object 31"/>
          <p:cNvGraphicFramePr>
            <a:graphicFrameLocks noGrp="1" noChangeAspect="1"/>
          </p:cNvGraphicFramePr>
          <p:nvPr>
            <p:ph sz="half" idx="2"/>
          </p:nvPr>
        </p:nvGraphicFramePr>
        <p:xfrm>
          <a:off x="1366838" y="1341438"/>
          <a:ext cx="6408737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108160" imgH="431640" progId="Equation.3">
                  <p:embed/>
                </p:oleObj>
              </mc:Choice>
              <mc:Fallback>
                <p:oleObj name="Rovnice" r:id="rId2" imgW="2108160" imgH="431640" progId="Equation.3">
                  <p:embed/>
                  <p:pic>
                    <p:nvPicPr>
                      <p:cNvPr id="14134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1341438"/>
                        <a:ext cx="6408737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41" name="Text Box 29"/>
          <p:cNvSpPr txBox="1">
            <a:spLocks noChangeArrowheads="1"/>
          </p:cNvSpPr>
          <p:nvPr/>
        </p:nvSpPr>
        <p:spPr bwMode="auto">
          <a:xfrm>
            <a:off x="376238" y="2708275"/>
            <a:ext cx="838993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 dirty="0"/>
              <a:t>Ceny obligací jsou udávány obvykle jako % nominální hodnoty.</a:t>
            </a:r>
          </a:p>
          <a:p>
            <a:pPr>
              <a:spcBef>
                <a:spcPct val="50000"/>
              </a:spcBef>
            </a:pPr>
            <a:r>
              <a:rPr lang="cs-CZ" altLang="cs-CZ" sz="2400" dirty="0"/>
              <a:t>Příklad: Jaká je cena obligace OSA12,5/26 s nominální hodnotou 10 000 Kč. Obvyklé výnosy obdobných obligací jsou 10%?</a:t>
            </a:r>
          </a:p>
        </p:txBody>
      </p:sp>
      <p:graphicFrame>
        <p:nvGraphicFramePr>
          <p:cNvPr id="141354" name="Object 42"/>
          <p:cNvGraphicFramePr>
            <a:graphicFrameLocks noChangeAspect="1"/>
          </p:cNvGraphicFramePr>
          <p:nvPr/>
        </p:nvGraphicFramePr>
        <p:xfrm>
          <a:off x="517525" y="2901950"/>
          <a:ext cx="8110538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225600" imgH="419040" progId="Equation.3">
                  <p:embed/>
                </p:oleObj>
              </mc:Choice>
              <mc:Fallback>
                <p:oleObj name="Rovnice" r:id="rId4" imgW="3225600" imgH="419040" progId="Equation.3">
                  <p:embed/>
                  <p:pic>
                    <p:nvPicPr>
                      <p:cNvPr id="14135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901950"/>
                        <a:ext cx="8110538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55" name="Text Box 43"/>
          <p:cNvSpPr txBox="1">
            <a:spLocks noChangeArrowheads="1"/>
          </p:cNvSpPr>
          <p:nvPr/>
        </p:nvSpPr>
        <p:spPr bwMode="auto">
          <a:xfrm>
            <a:off x="7019925" y="5734050"/>
            <a:ext cx="2305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107,92%</a:t>
            </a:r>
          </a:p>
        </p:txBody>
      </p:sp>
      <p:sp>
        <p:nvSpPr>
          <p:cNvPr id="141356" name="Oval 44"/>
          <p:cNvSpPr>
            <a:spLocks noChangeArrowheads="1"/>
          </p:cNvSpPr>
          <p:nvPr/>
        </p:nvSpPr>
        <p:spPr bwMode="auto">
          <a:xfrm>
            <a:off x="6948488" y="5661025"/>
            <a:ext cx="1800225" cy="7921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41357" name="Line 45"/>
          <p:cNvSpPr>
            <a:spLocks noChangeShapeType="1"/>
          </p:cNvSpPr>
          <p:nvPr/>
        </p:nvSpPr>
        <p:spPr bwMode="auto">
          <a:xfrm>
            <a:off x="7812088" y="3429000"/>
            <a:ext cx="0" cy="2160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97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4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14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41" grpId="0"/>
      <p:bldP spid="141341" grpId="1"/>
      <p:bldP spid="1413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Výnos do doby splatnosti</a:t>
            </a:r>
          </a:p>
        </p:txBody>
      </p:sp>
      <p:graphicFrame>
        <p:nvGraphicFramePr>
          <p:cNvPr id="17920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827088" y="3789363"/>
          <a:ext cx="6840537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108160" imgH="431640" progId="Equation.3">
                  <p:embed/>
                </p:oleObj>
              </mc:Choice>
              <mc:Fallback>
                <p:oleObj name="Rovnice" r:id="rId2" imgW="2108160" imgH="431640" progId="Equation.3">
                  <p:embed/>
                  <p:pic>
                    <p:nvPicPr>
                      <p:cNvPr id="1792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789363"/>
                        <a:ext cx="6840537" cy="140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468313" y="2133600"/>
            <a:ext cx="75596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Známe cenu (např. z burzy) a hledáme r (ve skutečnosti jde o vnitřní výnosové procento z hotovostního toku obligace).</a:t>
            </a:r>
          </a:p>
        </p:txBody>
      </p:sp>
      <p:sp>
        <p:nvSpPr>
          <p:cNvPr id="179207" name="Oval 7"/>
          <p:cNvSpPr>
            <a:spLocks noChangeArrowheads="1"/>
          </p:cNvSpPr>
          <p:nvPr/>
        </p:nvSpPr>
        <p:spPr bwMode="auto">
          <a:xfrm>
            <a:off x="3995738" y="4149725"/>
            <a:ext cx="576262" cy="7191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2" name="Oval 12"/>
          <p:cNvSpPr>
            <a:spLocks noChangeArrowheads="1"/>
          </p:cNvSpPr>
          <p:nvPr/>
        </p:nvSpPr>
        <p:spPr bwMode="auto">
          <a:xfrm>
            <a:off x="6588125" y="4149725"/>
            <a:ext cx="576263" cy="7191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3" name="Oval 13"/>
          <p:cNvSpPr>
            <a:spLocks noChangeArrowheads="1"/>
          </p:cNvSpPr>
          <p:nvPr/>
        </p:nvSpPr>
        <p:spPr bwMode="auto">
          <a:xfrm>
            <a:off x="468313" y="2060575"/>
            <a:ext cx="2232025" cy="6477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4" name="Line 14"/>
          <p:cNvSpPr>
            <a:spLocks noChangeShapeType="1"/>
          </p:cNvSpPr>
          <p:nvPr/>
        </p:nvSpPr>
        <p:spPr bwMode="auto">
          <a:xfrm flipH="1">
            <a:off x="1258888" y="2708275"/>
            <a:ext cx="73025" cy="14414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79215" name="Line 15"/>
          <p:cNvSpPr>
            <a:spLocks noChangeShapeType="1"/>
          </p:cNvSpPr>
          <p:nvPr/>
        </p:nvSpPr>
        <p:spPr bwMode="auto">
          <a:xfrm flipH="1">
            <a:off x="4572000" y="2565400"/>
            <a:ext cx="2232025" cy="158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79216" name="Line 16"/>
          <p:cNvSpPr>
            <a:spLocks noChangeShapeType="1"/>
          </p:cNvSpPr>
          <p:nvPr/>
        </p:nvSpPr>
        <p:spPr bwMode="auto">
          <a:xfrm>
            <a:off x="6804025" y="2565400"/>
            <a:ext cx="73025" cy="1511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253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9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Akcie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cs-CZ" altLang="cs-CZ" sz="2800"/>
              <a:t>základní typy</a:t>
            </a:r>
          </a:p>
          <a:p>
            <a:pPr lvl="1"/>
            <a:r>
              <a:rPr lang="cs-CZ" altLang="cs-CZ" sz="2400"/>
              <a:t>kmenové</a:t>
            </a:r>
          </a:p>
          <a:p>
            <a:pPr lvl="1"/>
            <a:r>
              <a:rPr lang="cs-CZ" altLang="cs-CZ" sz="2400"/>
              <a:t>preferenční</a:t>
            </a:r>
          </a:p>
          <a:p>
            <a:pPr lvl="1"/>
            <a:r>
              <a:rPr lang="cs-CZ" altLang="cs-CZ" sz="2400"/>
              <a:t>zaměstnanecké</a:t>
            </a:r>
          </a:p>
          <a:p>
            <a:r>
              <a:rPr lang="cs-CZ" altLang="cs-CZ" sz="2800"/>
              <a:t>míra tržní kapitalizace</a:t>
            </a:r>
          </a:p>
          <a:p>
            <a:pPr lvl="1"/>
            <a:r>
              <a:rPr lang="cs-CZ" altLang="cs-CZ" sz="2400"/>
              <a:t>P</a:t>
            </a:r>
            <a:r>
              <a:rPr lang="cs-CZ" altLang="cs-CZ" sz="2400" baseline="-25000"/>
              <a:t>1</a:t>
            </a:r>
            <a:r>
              <a:rPr lang="cs-CZ" altLang="cs-CZ" sz="2400"/>
              <a:t> prodejní cena</a:t>
            </a:r>
          </a:p>
          <a:p>
            <a:pPr lvl="1"/>
            <a:r>
              <a:rPr lang="cs-CZ" altLang="cs-CZ" sz="2400"/>
              <a:t>P</a:t>
            </a:r>
            <a:r>
              <a:rPr lang="cs-CZ" altLang="cs-CZ" sz="2400" baseline="-25000"/>
              <a:t>0</a:t>
            </a:r>
            <a:r>
              <a:rPr lang="cs-CZ" altLang="cs-CZ" sz="2400"/>
              <a:t> kupní cena</a:t>
            </a:r>
          </a:p>
          <a:p>
            <a:pPr lvl="1"/>
            <a:r>
              <a:rPr lang="cs-CZ" altLang="cs-CZ" sz="2400"/>
              <a:t>DIV</a:t>
            </a:r>
            <a:r>
              <a:rPr lang="cs-CZ" altLang="cs-CZ" sz="2400" baseline="-25000"/>
              <a:t>1</a:t>
            </a:r>
            <a:r>
              <a:rPr lang="cs-CZ" altLang="cs-CZ" sz="2400"/>
              <a:t> dividenda</a:t>
            </a:r>
          </a:p>
        </p:txBody>
      </p:sp>
      <p:graphicFrame>
        <p:nvGraphicFramePr>
          <p:cNvPr id="1812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4292600"/>
          <a:ext cx="4103688" cy="158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117440" imgH="431640" progId="Equation.3">
                  <p:embed/>
                </p:oleObj>
              </mc:Choice>
              <mc:Fallback>
                <p:oleObj name="Rovnice" r:id="rId2" imgW="1117440" imgH="431640" progId="Equation.3">
                  <p:embed/>
                  <p:pic>
                    <p:nvPicPr>
                      <p:cNvPr id="1812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292600"/>
                        <a:ext cx="4103688" cy="158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4" name="Oval 6"/>
          <p:cNvSpPr>
            <a:spLocks noChangeArrowheads="1"/>
          </p:cNvSpPr>
          <p:nvPr/>
        </p:nvSpPr>
        <p:spPr bwMode="auto">
          <a:xfrm>
            <a:off x="5292725" y="4005263"/>
            <a:ext cx="2159000" cy="22320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1255" name="Line 7"/>
          <p:cNvSpPr>
            <a:spLocks noChangeShapeType="1"/>
          </p:cNvSpPr>
          <p:nvPr/>
        </p:nvSpPr>
        <p:spPr bwMode="auto">
          <a:xfrm flipV="1">
            <a:off x="6804025" y="3213100"/>
            <a:ext cx="2159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1256" name="Text Box 8"/>
          <p:cNvSpPr txBox="1">
            <a:spLocks noChangeArrowheads="1"/>
          </p:cNvSpPr>
          <p:nvPr/>
        </p:nvSpPr>
        <p:spPr bwMode="auto">
          <a:xfrm>
            <a:off x="5076825" y="2708275"/>
            <a:ext cx="3168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kapitálový výnos</a:t>
            </a:r>
          </a:p>
        </p:txBody>
      </p:sp>
      <p:sp>
        <p:nvSpPr>
          <p:cNvPr id="181257" name="Oval 9"/>
          <p:cNvSpPr>
            <a:spLocks noChangeArrowheads="1"/>
          </p:cNvSpPr>
          <p:nvPr/>
        </p:nvSpPr>
        <p:spPr bwMode="auto">
          <a:xfrm>
            <a:off x="6732588" y="3933825"/>
            <a:ext cx="2087562" cy="24479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1258" name="Line 10"/>
          <p:cNvSpPr>
            <a:spLocks noChangeShapeType="1"/>
          </p:cNvSpPr>
          <p:nvPr/>
        </p:nvSpPr>
        <p:spPr bwMode="auto">
          <a:xfrm flipH="1" flipV="1">
            <a:off x="7308850" y="2997200"/>
            <a:ext cx="503238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1259" name="Text Box 11"/>
          <p:cNvSpPr txBox="1">
            <a:spLocks noChangeArrowheads="1"/>
          </p:cNvSpPr>
          <p:nvPr/>
        </p:nvSpPr>
        <p:spPr bwMode="auto">
          <a:xfrm>
            <a:off x="5076825" y="2420938"/>
            <a:ext cx="3168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dividendový výnos</a:t>
            </a:r>
          </a:p>
        </p:txBody>
      </p:sp>
    </p:spTree>
    <p:extLst>
      <p:ext uri="{BB962C8B-B14F-4D97-AF65-F5344CB8AC3E}">
        <p14:creationId xmlns:p14="http://schemas.microsoft.com/office/powerpoint/2010/main" val="94750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uiExpand="1" build="p"/>
      <p:bldP spid="181256" grpId="0"/>
      <p:bldP spid="181256" grpId="1"/>
      <p:bldP spid="1812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Cena akcie</a:t>
            </a:r>
          </a:p>
        </p:txBody>
      </p:sp>
      <p:graphicFrame>
        <p:nvGraphicFramePr>
          <p:cNvPr id="18330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755650" y="1628775"/>
          <a:ext cx="3167063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914400" imgH="393480" progId="Equation.3">
                  <p:embed/>
                </p:oleObj>
              </mc:Choice>
              <mc:Fallback>
                <p:oleObj name="Rovnice" r:id="rId2" imgW="914400" imgH="393480" progId="Equation.3">
                  <p:embed/>
                  <p:pic>
                    <p:nvPicPr>
                      <p:cNvPr id="183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628775"/>
                        <a:ext cx="3167063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3" name="Object 7"/>
          <p:cNvGraphicFramePr>
            <a:graphicFrameLocks noChangeAspect="1"/>
          </p:cNvGraphicFramePr>
          <p:nvPr/>
        </p:nvGraphicFramePr>
        <p:xfrm>
          <a:off x="4960938" y="1628775"/>
          <a:ext cx="325437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939600" imgH="393480" progId="Equation.3">
                  <p:embed/>
                </p:oleObj>
              </mc:Choice>
              <mc:Fallback>
                <p:oleObj name="Rovnice" r:id="rId4" imgW="939600" imgH="393480" progId="Equation.3">
                  <p:embed/>
                  <p:pic>
                    <p:nvPicPr>
                      <p:cNvPr id="1833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8" y="1628775"/>
                        <a:ext cx="3254375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04" name="Oval 8"/>
          <p:cNvSpPr>
            <a:spLocks noChangeArrowheads="1"/>
          </p:cNvSpPr>
          <p:nvPr/>
        </p:nvSpPr>
        <p:spPr bwMode="auto">
          <a:xfrm>
            <a:off x="4572000" y="1484313"/>
            <a:ext cx="4248150" cy="1800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3305" name="Line 9"/>
          <p:cNvSpPr>
            <a:spLocks noChangeShapeType="1"/>
          </p:cNvSpPr>
          <p:nvPr/>
        </p:nvSpPr>
        <p:spPr bwMode="auto">
          <a:xfrm flipH="1" flipV="1">
            <a:off x="2339975" y="2205038"/>
            <a:ext cx="2232025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183306" name="Object 10"/>
          <p:cNvGraphicFramePr>
            <a:graphicFrameLocks noChangeAspect="1"/>
          </p:cNvGraphicFramePr>
          <p:nvPr/>
        </p:nvGraphicFramePr>
        <p:xfrm>
          <a:off x="755650" y="3284538"/>
          <a:ext cx="6332538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828800" imgH="419040" progId="Equation.3">
                  <p:embed/>
                </p:oleObj>
              </mc:Choice>
              <mc:Fallback>
                <p:oleObj name="Rovnice" r:id="rId6" imgW="1828800" imgH="419040" progId="Equation.3">
                  <p:embed/>
                  <p:pic>
                    <p:nvPicPr>
                      <p:cNvPr id="1833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284538"/>
                        <a:ext cx="6332538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7" name="Object 11"/>
          <p:cNvGraphicFramePr>
            <a:graphicFrameLocks noChangeAspect="1"/>
          </p:cNvGraphicFramePr>
          <p:nvPr/>
        </p:nvGraphicFramePr>
        <p:xfrm>
          <a:off x="2219325" y="5013325"/>
          <a:ext cx="4705350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358640" imgH="431640" progId="Equation.3">
                  <p:embed/>
                </p:oleObj>
              </mc:Choice>
              <mc:Fallback>
                <p:oleObj name="Rovnice" r:id="rId8" imgW="1358640" imgH="431640" progId="Equation.3">
                  <p:embed/>
                  <p:pic>
                    <p:nvPicPr>
                      <p:cNvPr id="183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5013325"/>
                        <a:ext cx="4705350" cy="149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08" name="Text Box 12"/>
          <p:cNvSpPr txBox="1">
            <a:spLocks noChangeArrowheads="1"/>
          </p:cNvSpPr>
          <p:nvPr/>
        </p:nvSpPr>
        <p:spPr bwMode="auto">
          <a:xfrm>
            <a:off x="755650" y="3429000"/>
            <a:ext cx="7237413" cy="1216025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Pozor! Dividendy v jednotlivých letech nejsou všechny budoucí vyplácené dividendy, ale jen dividendy z již existujících akcií.</a:t>
            </a:r>
          </a:p>
        </p:txBody>
      </p:sp>
    </p:spTree>
    <p:extLst>
      <p:ext uri="{BB962C8B-B14F-4D97-AF65-F5344CB8AC3E}">
        <p14:creationId xmlns:p14="http://schemas.microsoft.com/office/powerpoint/2010/main" val="205285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3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3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3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833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833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Konstantní dividendový model</a:t>
            </a:r>
          </a:p>
        </p:txBody>
      </p:sp>
      <p:graphicFrame>
        <p:nvGraphicFramePr>
          <p:cNvPr id="186373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339975" y="1700213"/>
          <a:ext cx="391795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155600" imgH="431640" progId="Equation.3">
                  <p:embed/>
                </p:oleObj>
              </mc:Choice>
              <mc:Fallback>
                <p:oleObj name="Rovnice" r:id="rId2" imgW="1155600" imgH="431640" progId="Equation.3">
                  <p:embed/>
                  <p:pic>
                    <p:nvPicPr>
                      <p:cNvPr id="1863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700213"/>
                        <a:ext cx="3917950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5" name="Object 7"/>
          <p:cNvGraphicFramePr>
            <a:graphicFrameLocks noChangeAspect="1"/>
          </p:cNvGraphicFramePr>
          <p:nvPr/>
        </p:nvGraphicFramePr>
        <p:xfrm>
          <a:off x="1858963" y="3429000"/>
          <a:ext cx="54260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600200" imgH="215640" progId="Equation.3">
                  <p:embed/>
                </p:oleObj>
              </mc:Choice>
              <mc:Fallback>
                <p:oleObj name="Rovnice" r:id="rId4" imgW="1600200" imgH="215640" progId="Equation.3">
                  <p:embed/>
                  <p:pic>
                    <p:nvPicPr>
                      <p:cNvPr id="1863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429000"/>
                        <a:ext cx="542607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6" name="Object 8"/>
          <p:cNvGraphicFramePr>
            <a:graphicFrameLocks noChangeAspect="1"/>
          </p:cNvGraphicFramePr>
          <p:nvPr/>
        </p:nvGraphicFramePr>
        <p:xfrm>
          <a:off x="3033713" y="5005388"/>
          <a:ext cx="2239962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660240" imgH="393480" progId="Equation.3">
                  <p:embed/>
                </p:oleObj>
              </mc:Choice>
              <mc:Fallback>
                <p:oleObj name="Rovnice" r:id="rId6" imgW="660240" imgH="393480" progId="Equation.3">
                  <p:embed/>
                  <p:pic>
                    <p:nvPicPr>
                      <p:cNvPr id="1863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5005388"/>
                        <a:ext cx="2239962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676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Model s konstantním růstem dividendy o g% ročně</a:t>
            </a:r>
          </a:p>
        </p:txBody>
      </p:sp>
      <p:graphicFrame>
        <p:nvGraphicFramePr>
          <p:cNvPr id="18944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04938" y="1700213"/>
          <a:ext cx="6332537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739880" imgH="431640" progId="Equation.3">
                  <p:embed/>
                </p:oleObj>
              </mc:Choice>
              <mc:Fallback>
                <p:oleObj name="Rovnice" r:id="rId2" imgW="1739880" imgH="431640" progId="Equation.3">
                  <p:embed/>
                  <p:pic>
                    <p:nvPicPr>
                      <p:cNvPr id="1894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1700213"/>
                        <a:ext cx="6332537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3203575" y="4221163"/>
          <a:ext cx="2239963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660240" imgH="419040" progId="Equation.3">
                  <p:embed/>
                </p:oleObj>
              </mc:Choice>
              <mc:Fallback>
                <p:oleObj name="Rovnice" r:id="rId4" imgW="660240" imgH="419040" progId="Equation.3">
                  <p:embed/>
                  <p:pic>
                    <p:nvPicPr>
                      <p:cNvPr id="1894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221163"/>
                        <a:ext cx="2239963" cy="1422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1150938" y="3429000"/>
            <a:ext cx="7993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Podmínka konvergence je, že g </a:t>
            </a:r>
            <a:r>
              <a:rPr lang="en-US" altLang="cs-CZ" sz="2800"/>
              <a:t>&lt;</a:t>
            </a:r>
            <a:r>
              <a:rPr lang="cs-CZ" altLang="cs-CZ" sz="2800"/>
              <a:t> </a:t>
            </a:r>
            <a:r>
              <a:rPr lang="en-US" altLang="cs-CZ" sz="2800"/>
              <a:t>r</a:t>
            </a:r>
            <a:r>
              <a:rPr lang="cs-CZ" altLang="cs-CZ" sz="2800"/>
              <a:t>.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142875" y="5949950"/>
            <a:ext cx="4429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Součet geometrické řady:</a:t>
            </a:r>
          </a:p>
        </p:txBody>
      </p:sp>
      <p:graphicFrame>
        <p:nvGraphicFramePr>
          <p:cNvPr id="189448" name="Object 8"/>
          <p:cNvGraphicFramePr>
            <a:graphicFrameLocks noChangeAspect="1"/>
          </p:cNvGraphicFramePr>
          <p:nvPr/>
        </p:nvGraphicFramePr>
        <p:xfrm>
          <a:off x="4572000" y="5734050"/>
          <a:ext cx="3960813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600200" imgH="393480" progId="Equation.3">
                  <p:embed/>
                </p:oleObj>
              </mc:Choice>
              <mc:Fallback>
                <p:oleObj name="Rovnice" r:id="rId6" imgW="1600200" imgH="393480" progId="Equation.3">
                  <p:embed/>
                  <p:pic>
                    <p:nvPicPr>
                      <p:cNvPr id="18944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734050"/>
                        <a:ext cx="3960813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1" name="Object 11"/>
          <p:cNvGraphicFramePr>
            <a:graphicFrameLocks noChangeAspect="1"/>
          </p:cNvGraphicFramePr>
          <p:nvPr/>
        </p:nvGraphicFramePr>
        <p:xfrm>
          <a:off x="1331913" y="4005263"/>
          <a:ext cx="2024062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596880" imgH="393480" progId="Equation.3">
                  <p:embed/>
                </p:oleObj>
              </mc:Choice>
              <mc:Fallback>
                <p:oleObj name="Rovnice" r:id="rId8" imgW="596880" imgH="393480" progId="Equation.3">
                  <p:embed/>
                  <p:pic>
                    <p:nvPicPr>
                      <p:cNvPr id="18945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005263"/>
                        <a:ext cx="2024062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2" name="Line 12"/>
          <p:cNvSpPr>
            <a:spLocks noChangeShapeType="1"/>
          </p:cNvSpPr>
          <p:nvPr/>
        </p:nvSpPr>
        <p:spPr bwMode="auto">
          <a:xfrm flipH="1" flipV="1">
            <a:off x="3203575" y="5373688"/>
            <a:ext cx="1368425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3" name="Oval 13"/>
          <p:cNvSpPr>
            <a:spLocks noChangeArrowheads="1"/>
          </p:cNvSpPr>
          <p:nvPr/>
        </p:nvSpPr>
        <p:spPr bwMode="auto">
          <a:xfrm>
            <a:off x="2916238" y="1916113"/>
            <a:ext cx="2808287" cy="12239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9454" name="Line 14"/>
          <p:cNvSpPr>
            <a:spLocks noChangeShapeType="1"/>
          </p:cNvSpPr>
          <p:nvPr/>
        </p:nvSpPr>
        <p:spPr bwMode="auto">
          <a:xfrm flipV="1">
            <a:off x="3132138" y="3141663"/>
            <a:ext cx="647700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189455" name="Object 15"/>
          <p:cNvGraphicFramePr>
            <a:graphicFrameLocks noChangeAspect="1"/>
          </p:cNvGraphicFramePr>
          <p:nvPr/>
        </p:nvGraphicFramePr>
        <p:xfrm>
          <a:off x="4879975" y="4005263"/>
          <a:ext cx="198120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0" imgW="583920" imgH="393480" progId="Equation.3">
                  <p:embed/>
                </p:oleObj>
              </mc:Choice>
              <mc:Fallback>
                <p:oleObj name="Rovnice" r:id="rId10" imgW="583920" imgH="393480" progId="Equation.3">
                  <p:embed/>
                  <p:pic>
                    <p:nvPicPr>
                      <p:cNvPr id="18945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4005263"/>
                        <a:ext cx="1981200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6" name="Line 16"/>
          <p:cNvSpPr>
            <a:spLocks noChangeShapeType="1"/>
          </p:cNvSpPr>
          <p:nvPr/>
        </p:nvSpPr>
        <p:spPr bwMode="auto">
          <a:xfrm flipV="1">
            <a:off x="5795963" y="5373688"/>
            <a:ext cx="0" cy="7921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7" name="Line 17"/>
          <p:cNvSpPr>
            <a:spLocks noChangeShapeType="1"/>
          </p:cNvSpPr>
          <p:nvPr/>
        </p:nvSpPr>
        <p:spPr bwMode="auto">
          <a:xfrm flipH="1" flipV="1">
            <a:off x="5867400" y="3141663"/>
            <a:ext cx="360363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8" name="Oval 18"/>
          <p:cNvSpPr>
            <a:spLocks noChangeArrowheads="1"/>
          </p:cNvSpPr>
          <p:nvPr/>
        </p:nvSpPr>
        <p:spPr bwMode="auto">
          <a:xfrm>
            <a:off x="3779838" y="1700213"/>
            <a:ext cx="4032250" cy="14398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189459" name="Object 19"/>
          <p:cNvGraphicFramePr>
            <a:graphicFrameLocks noChangeAspect="1"/>
          </p:cNvGraphicFramePr>
          <p:nvPr/>
        </p:nvGraphicFramePr>
        <p:xfrm>
          <a:off x="1057275" y="1773238"/>
          <a:ext cx="1836738" cy="207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2" imgW="672840" imgH="761760" progId="Equation.3">
                  <p:embed/>
                </p:oleObj>
              </mc:Choice>
              <mc:Fallback>
                <p:oleObj name="Rovnice" r:id="rId12" imgW="672840" imgH="761760" progId="Equation.3">
                  <p:embed/>
                  <p:pic>
                    <p:nvPicPr>
                      <p:cNvPr id="18945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1773238"/>
                        <a:ext cx="1836738" cy="207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60" name="Object 20"/>
          <p:cNvGraphicFramePr>
            <a:graphicFrameLocks noChangeAspect="1"/>
          </p:cNvGraphicFramePr>
          <p:nvPr/>
        </p:nvGraphicFramePr>
        <p:xfrm>
          <a:off x="2913063" y="2246313"/>
          <a:ext cx="481647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4" imgW="1765080" imgH="583920" progId="Equation.3">
                  <p:embed/>
                </p:oleObj>
              </mc:Choice>
              <mc:Fallback>
                <p:oleObj name="Rovnice" r:id="rId14" imgW="1765080" imgH="583920" progId="Equation.3">
                  <p:embed/>
                  <p:pic>
                    <p:nvPicPr>
                      <p:cNvPr id="18946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2246313"/>
                        <a:ext cx="4816475" cy="159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031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9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9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8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6" grpId="0"/>
      <p:bldP spid="189446" grpId="1"/>
      <p:bldP spid="1894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ffectLst/>
              </a:rPr>
              <a:t>Odhad budoucího růstu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1323975"/>
          </a:xfrm>
        </p:spPr>
        <p:txBody>
          <a:bodyPr/>
          <a:lstStyle/>
          <a:p>
            <a:r>
              <a:rPr lang="cs-CZ" altLang="cs-CZ" sz="2800">
                <a:effectLst/>
              </a:rPr>
              <a:t>z míry tržní kapitalizace</a:t>
            </a:r>
          </a:p>
          <a:p>
            <a:r>
              <a:rPr lang="cs-CZ" altLang="cs-CZ" sz="2800">
                <a:effectLst/>
              </a:rPr>
              <a:t>z výnosu vlastního jmění</a:t>
            </a:r>
          </a:p>
        </p:txBody>
      </p:sp>
      <p:graphicFrame>
        <p:nvGraphicFramePr>
          <p:cNvPr id="19046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35150" y="3644900"/>
          <a:ext cx="244633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825480" imgH="431640" progId="Equation.3">
                  <p:embed/>
                </p:oleObj>
              </mc:Choice>
              <mc:Fallback>
                <p:oleObj name="Rovnice" r:id="rId2" imgW="825480" imgH="431640" progId="Equation.3">
                  <p:embed/>
                  <p:pic>
                    <p:nvPicPr>
                      <p:cNvPr id="1904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644900"/>
                        <a:ext cx="2446338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0" name="Oval 6"/>
          <p:cNvSpPr>
            <a:spLocks noChangeArrowheads="1"/>
          </p:cNvSpPr>
          <p:nvPr/>
        </p:nvSpPr>
        <p:spPr bwMode="auto">
          <a:xfrm>
            <a:off x="1763713" y="4005263"/>
            <a:ext cx="433387" cy="5032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1" name="Oval 7"/>
          <p:cNvSpPr>
            <a:spLocks noChangeArrowheads="1"/>
          </p:cNvSpPr>
          <p:nvPr/>
        </p:nvSpPr>
        <p:spPr bwMode="auto">
          <a:xfrm>
            <a:off x="2411413" y="3429000"/>
            <a:ext cx="1152525" cy="9366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2" name="Oval 8"/>
          <p:cNvSpPr>
            <a:spLocks noChangeArrowheads="1"/>
          </p:cNvSpPr>
          <p:nvPr/>
        </p:nvSpPr>
        <p:spPr bwMode="auto">
          <a:xfrm>
            <a:off x="2627313" y="4292600"/>
            <a:ext cx="865187" cy="6492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3" name="Line 9"/>
          <p:cNvSpPr>
            <a:spLocks noChangeShapeType="1"/>
          </p:cNvSpPr>
          <p:nvPr/>
        </p:nvSpPr>
        <p:spPr bwMode="auto">
          <a:xfrm flipH="1">
            <a:off x="1763713" y="4508500"/>
            <a:ext cx="144462" cy="1225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4" name="Line 10"/>
          <p:cNvSpPr>
            <a:spLocks noChangeShapeType="1"/>
          </p:cNvSpPr>
          <p:nvPr/>
        </p:nvSpPr>
        <p:spPr bwMode="auto">
          <a:xfrm flipH="1">
            <a:off x="1763713" y="4292600"/>
            <a:ext cx="863600" cy="1368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5" name="Line 11"/>
          <p:cNvSpPr>
            <a:spLocks noChangeShapeType="1"/>
          </p:cNvSpPr>
          <p:nvPr/>
        </p:nvSpPr>
        <p:spPr bwMode="auto">
          <a:xfrm>
            <a:off x="3419475" y="4797425"/>
            <a:ext cx="1152525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6" name="Oval 12"/>
          <p:cNvSpPr>
            <a:spLocks noChangeArrowheads="1"/>
          </p:cNvSpPr>
          <p:nvPr/>
        </p:nvSpPr>
        <p:spPr bwMode="auto">
          <a:xfrm>
            <a:off x="3779838" y="3933825"/>
            <a:ext cx="792162" cy="6477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8" name="Text Box 14"/>
          <p:cNvSpPr txBox="1">
            <a:spLocks noChangeArrowheads="1"/>
          </p:cNvSpPr>
          <p:nvPr/>
        </p:nvSpPr>
        <p:spPr bwMode="auto">
          <a:xfrm>
            <a:off x="539750" y="5589588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odhadneme</a:t>
            </a:r>
          </a:p>
        </p:txBody>
      </p:sp>
      <p:sp>
        <p:nvSpPr>
          <p:cNvPr id="190479" name="Text Box 15"/>
          <p:cNvSpPr txBox="1">
            <a:spLocks noChangeArrowheads="1"/>
          </p:cNvSpPr>
          <p:nvPr/>
        </p:nvSpPr>
        <p:spPr bwMode="auto">
          <a:xfrm>
            <a:off x="4572000" y="5157788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známe</a:t>
            </a:r>
          </a:p>
        </p:txBody>
      </p:sp>
    </p:spTree>
    <p:extLst>
      <p:ext uri="{BB962C8B-B14F-4D97-AF65-F5344CB8AC3E}">
        <p14:creationId xmlns:p14="http://schemas.microsoft.com/office/powerpoint/2010/main" val="90682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1904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1904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uiExpand="1" build="p"/>
      <p:bldP spid="190478" grpId="0"/>
      <p:bldP spid="1904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Dělení zisku (výnosu)</a:t>
            </a:r>
          </a:p>
        </p:txBody>
      </p:sp>
      <p:graphicFrame>
        <p:nvGraphicFramePr>
          <p:cNvPr id="192526" name="Object 14"/>
          <p:cNvGraphicFramePr>
            <a:graphicFrameLocks noGrp="1" noChangeAspect="1"/>
          </p:cNvGraphicFramePr>
          <p:nvPr>
            <p:ph idx="1"/>
          </p:nvPr>
        </p:nvGraphicFramePr>
        <p:xfrm>
          <a:off x="1116013" y="5445125"/>
          <a:ext cx="1727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533160" imgH="177480" progId="Equation.3">
                  <p:embed/>
                </p:oleObj>
              </mc:Choice>
              <mc:Fallback>
                <p:oleObj name="Rovnice" r:id="rId2" imgW="533160" imgH="177480" progId="Equation.3">
                  <p:embed/>
                  <p:pic>
                    <p:nvPicPr>
                      <p:cNvPr id="19252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5445125"/>
                        <a:ext cx="1727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17" name="Text Box 5"/>
          <p:cNvSpPr txBox="1">
            <a:spLocks noChangeArrowheads="1"/>
          </p:cNvSpPr>
          <p:nvPr/>
        </p:nvSpPr>
        <p:spPr bwMode="auto">
          <a:xfrm>
            <a:off x="1619250" y="1628775"/>
            <a:ext cx="5903913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EPS = výnos (zisk) na jednu akcii</a:t>
            </a:r>
          </a:p>
        </p:txBody>
      </p:sp>
      <p:sp>
        <p:nvSpPr>
          <p:cNvPr id="192518" name="Line 6"/>
          <p:cNvSpPr>
            <a:spLocks noChangeShapeType="1"/>
          </p:cNvSpPr>
          <p:nvPr/>
        </p:nvSpPr>
        <p:spPr bwMode="auto">
          <a:xfrm flipH="1">
            <a:off x="2268538" y="2205038"/>
            <a:ext cx="2303462" cy="122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250825" y="3429000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ponechat ve firmě</a:t>
            </a: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4859338" y="3429000"/>
            <a:ext cx="38163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rozdělit mezi majitele</a:t>
            </a:r>
          </a:p>
        </p:txBody>
      </p:sp>
      <p:sp>
        <p:nvSpPr>
          <p:cNvPr id="192521" name="Line 9"/>
          <p:cNvSpPr>
            <a:spLocks noChangeShapeType="1"/>
          </p:cNvSpPr>
          <p:nvPr/>
        </p:nvSpPr>
        <p:spPr bwMode="auto">
          <a:xfrm>
            <a:off x="4572000" y="2205038"/>
            <a:ext cx="2232025" cy="122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2" name="Line 10"/>
          <p:cNvSpPr>
            <a:spLocks noChangeShapeType="1"/>
          </p:cNvSpPr>
          <p:nvPr/>
        </p:nvSpPr>
        <p:spPr bwMode="auto">
          <a:xfrm>
            <a:off x="1979613" y="40052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3" name="Text Box 11"/>
          <p:cNvSpPr txBox="1">
            <a:spLocks noChangeArrowheads="1"/>
          </p:cNvSpPr>
          <p:nvPr/>
        </p:nvSpPr>
        <p:spPr bwMode="auto">
          <a:xfrm>
            <a:off x="323850" y="4365625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aktivační poměr a</a:t>
            </a:r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>
            <a:off x="6732588" y="40052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5076825" y="4365625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výplatní poměr v</a:t>
            </a:r>
          </a:p>
        </p:txBody>
      </p:sp>
      <p:graphicFrame>
        <p:nvGraphicFramePr>
          <p:cNvPr id="192528" name="Object 16"/>
          <p:cNvGraphicFramePr>
            <a:graphicFrameLocks noChangeAspect="1"/>
          </p:cNvGraphicFramePr>
          <p:nvPr/>
        </p:nvGraphicFramePr>
        <p:xfrm>
          <a:off x="5867400" y="5157788"/>
          <a:ext cx="1665288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571320" imgH="393480" progId="Equation.3">
                  <p:embed/>
                </p:oleObj>
              </mc:Choice>
              <mc:Fallback>
                <p:oleObj name="Rovnice" r:id="rId4" imgW="571320" imgH="393480" progId="Equation.3">
                  <p:embed/>
                  <p:pic>
                    <p:nvPicPr>
                      <p:cNvPr id="19252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157788"/>
                        <a:ext cx="1665288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97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 animBg="1"/>
      <p:bldP spid="192519" grpId="0" animBg="1"/>
      <p:bldP spid="192520" grpId="0" animBg="1"/>
      <p:bldP spid="192523" grpId="0" animBg="1"/>
      <p:bldP spid="1925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395288" y="549275"/>
            <a:ext cx="5903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ROE = výnos z vlastního jmění</a:t>
            </a:r>
          </a:p>
        </p:txBody>
      </p:sp>
      <p:sp>
        <p:nvSpPr>
          <p:cNvPr id="195590" name="Text Box 6"/>
          <p:cNvSpPr txBox="1">
            <a:spLocks noChangeArrowheads="1"/>
          </p:cNvSpPr>
          <p:nvPr/>
        </p:nvSpPr>
        <p:spPr bwMode="auto">
          <a:xfrm>
            <a:off x="395288" y="1268413"/>
            <a:ext cx="8424862" cy="372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Určete míru tržní kapitalizace r pro firmu DEZA, a. s., když víte, že současná cena akcie je 2140 Kč. Akcionáři očekávají stejnou dividendu jako v předcházejících letech (200 Kč). Firma obvykle reinvestuje 55% svých výnosů. Za posledních 5 let měla firma průměrný výnos 15% (měřeno k vlastnímu jmění firmy).</a:t>
            </a:r>
          </a:p>
        </p:txBody>
      </p:sp>
      <p:sp>
        <p:nvSpPr>
          <p:cNvPr id="195591" name="Text Box 7"/>
          <p:cNvSpPr txBox="1">
            <a:spLocks noChangeArrowheads="1"/>
          </p:cNvSpPr>
          <p:nvPr/>
        </p:nvSpPr>
        <p:spPr bwMode="auto">
          <a:xfrm>
            <a:off x="468313" y="5229225"/>
            <a:ext cx="5903912" cy="161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Předpoklady: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a aktivační poměr se nezmění!</a:t>
            </a:r>
          </a:p>
        </p:txBody>
      </p:sp>
    </p:spTree>
    <p:extLst>
      <p:ext uri="{BB962C8B-B14F-4D97-AF65-F5344CB8AC3E}">
        <p14:creationId xmlns:p14="http://schemas.microsoft.com/office/powerpoint/2010/main" val="28941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0" grpId="0"/>
      <p:bldP spid="1955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Výpočet růstu dividend g:</a:t>
            </a:r>
          </a:p>
        </p:txBody>
      </p:sp>
      <p:graphicFrame>
        <p:nvGraphicFramePr>
          <p:cNvPr id="197669" name="Object 37"/>
          <p:cNvGraphicFramePr>
            <a:graphicFrameLocks noGrp="1" noChangeAspect="1"/>
          </p:cNvGraphicFramePr>
          <p:nvPr>
            <p:ph idx="1"/>
          </p:nvPr>
        </p:nvGraphicFramePr>
        <p:xfrm>
          <a:off x="2627313" y="476250"/>
          <a:ext cx="388778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761760" imgH="203040" progId="Equation.3">
                  <p:embed/>
                </p:oleObj>
              </mc:Choice>
              <mc:Fallback>
                <p:oleObj name="Rovnice" r:id="rId2" imgW="761760" imgH="203040" progId="Equation.3">
                  <p:embed/>
                  <p:pic>
                    <p:nvPicPr>
                      <p:cNvPr id="19766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76250"/>
                        <a:ext cx="3887787" cy="1036638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468313" y="1773238"/>
            <a:ext cx="338455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Firma vydělá 15% z vlastního jmění</a:t>
            </a:r>
          </a:p>
        </p:txBody>
      </p:sp>
      <p:sp>
        <p:nvSpPr>
          <p:cNvPr id="197638" name="Line 6"/>
          <p:cNvSpPr>
            <a:spLocks noChangeShapeType="1"/>
          </p:cNvSpPr>
          <p:nvPr/>
        </p:nvSpPr>
        <p:spPr bwMode="auto">
          <a:xfrm>
            <a:off x="3852863" y="2278063"/>
            <a:ext cx="792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39" name="Text Box 7"/>
          <p:cNvSpPr txBox="1">
            <a:spLocks noChangeArrowheads="1"/>
          </p:cNvSpPr>
          <p:nvPr/>
        </p:nvSpPr>
        <p:spPr bwMode="auto">
          <a:xfrm>
            <a:off x="4645025" y="1990725"/>
            <a:ext cx="3887788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 toho 55% reinvestuje</a:t>
            </a:r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541338" y="3286125"/>
            <a:ext cx="784860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se zvýší o 0,15 x 0,55 = 8,25%</a:t>
            </a:r>
          </a:p>
        </p:txBody>
      </p:sp>
      <p:sp>
        <p:nvSpPr>
          <p:cNvPr id="197641" name="Text Box 9"/>
          <p:cNvSpPr txBox="1">
            <a:spLocks noChangeArrowheads="1"/>
          </p:cNvSpPr>
          <p:nvPr/>
        </p:nvSpPr>
        <p:spPr bwMode="auto">
          <a:xfrm>
            <a:off x="541338" y="4222750"/>
            <a:ext cx="7921625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protože výnos z vlastního jmění je konstantní, zvýší se celkový výnos o 8,25%</a:t>
            </a:r>
          </a:p>
        </p:txBody>
      </p:sp>
      <p:sp>
        <p:nvSpPr>
          <p:cNvPr id="197642" name="Text Box 10"/>
          <p:cNvSpPr txBox="1">
            <a:spLocks noChangeArrowheads="1"/>
          </p:cNvSpPr>
          <p:nvPr/>
        </p:nvSpPr>
        <p:spPr bwMode="auto">
          <a:xfrm>
            <a:off x="541338" y="5518150"/>
            <a:ext cx="784860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protože výplatní poměr je také konstantní, zvýší se vyplacená dividenda také o 8,25%</a:t>
            </a:r>
          </a:p>
        </p:txBody>
      </p:sp>
      <p:sp>
        <p:nvSpPr>
          <p:cNvPr id="197643" name="Line 11"/>
          <p:cNvSpPr>
            <a:spLocks noChangeShapeType="1"/>
          </p:cNvSpPr>
          <p:nvPr/>
        </p:nvSpPr>
        <p:spPr bwMode="auto">
          <a:xfrm>
            <a:off x="8532813" y="2278063"/>
            <a:ext cx="4333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4" name="Line 12"/>
          <p:cNvSpPr>
            <a:spLocks noChangeShapeType="1"/>
          </p:cNvSpPr>
          <p:nvPr/>
        </p:nvSpPr>
        <p:spPr bwMode="auto">
          <a:xfrm>
            <a:off x="8966200" y="2278063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5" name="Line 13"/>
          <p:cNvSpPr>
            <a:spLocks noChangeShapeType="1"/>
          </p:cNvSpPr>
          <p:nvPr/>
        </p:nvSpPr>
        <p:spPr bwMode="auto">
          <a:xfrm flipH="1">
            <a:off x="73025" y="2925763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6" name="Line 14"/>
          <p:cNvSpPr>
            <a:spLocks noChangeShapeType="1"/>
          </p:cNvSpPr>
          <p:nvPr/>
        </p:nvSpPr>
        <p:spPr bwMode="auto">
          <a:xfrm>
            <a:off x="73025" y="2925763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7" name="Line 15"/>
          <p:cNvSpPr>
            <a:spLocks noChangeShapeType="1"/>
          </p:cNvSpPr>
          <p:nvPr/>
        </p:nvSpPr>
        <p:spPr bwMode="auto">
          <a:xfrm>
            <a:off x="73025" y="3573463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58" name="Line 26"/>
          <p:cNvSpPr>
            <a:spLocks noChangeShapeType="1"/>
          </p:cNvSpPr>
          <p:nvPr/>
        </p:nvSpPr>
        <p:spPr bwMode="auto">
          <a:xfrm>
            <a:off x="8389938" y="3430588"/>
            <a:ext cx="5762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59" name="Line 27"/>
          <p:cNvSpPr>
            <a:spLocks noChangeShapeType="1"/>
          </p:cNvSpPr>
          <p:nvPr/>
        </p:nvSpPr>
        <p:spPr bwMode="auto">
          <a:xfrm>
            <a:off x="8966200" y="34305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0" name="Line 28"/>
          <p:cNvSpPr>
            <a:spLocks noChangeShapeType="1"/>
          </p:cNvSpPr>
          <p:nvPr/>
        </p:nvSpPr>
        <p:spPr bwMode="auto">
          <a:xfrm flipH="1">
            <a:off x="73025" y="4078288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1" name="Line 29"/>
          <p:cNvSpPr>
            <a:spLocks noChangeShapeType="1"/>
          </p:cNvSpPr>
          <p:nvPr/>
        </p:nvSpPr>
        <p:spPr bwMode="auto">
          <a:xfrm>
            <a:off x="73025" y="40782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2" name="Line 30"/>
          <p:cNvSpPr>
            <a:spLocks noChangeShapeType="1"/>
          </p:cNvSpPr>
          <p:nvPr/>
        </p:nvSpPr>
        <p:spPr bwMode="auto">
          <a:xfrm>
            <a:off x="73025" y="4725988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4" name="Line 32"/>
          <p:cNvSpPr>
            <a:spLocks noChangeShapeType="1"/>
          </p:cNvSpPr>
          <p:nvPr/>
        </p:nvSpPr>
        <p:spPr bwMode="auto">
          <a:xfrm>
            <a:off x="8461375" y="4725988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5" name="Line 33"/>
          <p:cNvSpPr>
            <a:spLocks noChangeShapeType="1"/>
          </p:cNvSpPr>
          <p:nvPr/>
        </p:nvSpPr>
        <p:spPr bwMode="auto">
          <a:xfrm>
            <a:off x="8966200" y="47259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6" name="Line 34"/>
          <p:cNvSpPr>
            <a:spLocks noChangeShapeType="1"/>
          </p:cNvSpPr>
          <p:nvPr/>
        </p:nvSpPr>
        <p:spPr bwMode="auto">
          <a:xfrm flipH="1">
            <a:off x="73025" y="5373688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7" name="Line 35"/>
          <p:cNvSpPr>
            <a:spLocks noChangeShapeType="1"/>
          </p:cNvSpPr>
          <p:nvPr/>
        </p:nvSpPr>
        <p:spPr bwMode="auto">
          <a:xfrm>
            <a:off x="73025" y="53736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8" name="Line 36"/>
          <p:cNvSpPr>
            <a:spLocks noChangeShapeType="1"/>
          </p:cNvSpPr>
          <p:nvPr/>
        </p:nvSpPr>
        <p:spPr bwMode="auto">
          <a:xfrm>
            <a:off x="73025" y="6021388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409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7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9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9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9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9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7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976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976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7" grpId="0" animBg="1"/>
      <p:bldP spid="197639" grpId="0" animBg="1"/>
      <p:bldP spid="197640" grpId="0" animBg="1"/>
      <p:bldP spid="197641" grpId="0" animBg="1"/>
      <p:bldP spid="1976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59" name="Text Box 55"/>
          <p:cNvSpPr txBox="1">
            <a:spLocks noChangeArrowheads="1"/>
          </p:cNvSpPr>
          <p:nvPr/>
        </p:nvSpPr>
        <p:spPr bwMode="auto">
          <a:xfrm>
            <a:off x="4572000" y="2060575"/>
            <a:ext cx="360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0751" name="Group 47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56319617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989264990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2580453984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432251699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041836652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93742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825463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744996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545373"/>
                  </a:ext>
                </a:extLst>
              </a:tr>
            </a:tbl>
          </a:graphicData>
        </a:graphic>
      </p:graphicFrame>
      <p:sp>
        <p:nvSpPr>
          <p:cNvPr id="200752" name="Text Box 48"/>
          <p:cNvSpPr txBox="1">
            <a:spLocks noChangeArrowheads="1"/>
          </p:cNvSpPr>
          <p:nvPr/>
        </p:nvSpPr>
        <p:spPr bwMode="auto">
          <a:xfrm>
            <a:off x="4356100" y="206057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</a:t>
            </a:r>
          </a:p>
        </p:txBody>
      </p:sp>
      <p:sp>
        <p:nvSpPr>
          <p:cNvPr id="200753" name="Text Box 49"/>
          <p:cNvSpPr txBox="1">
            <a:spLocks noChangeArrowheads="1"/>
          </p:cNvSpPr>
          <p:nvPr/>
        </p:nvSpPr>
        <p:spPr bwMode="auto">
          <a:xfrm>
            <a:off x="4140200" y="4221163"/>
            <a:ext cx="2808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100 x 0,15 = 15</a:t>
            </a:r>
          </a:p>
        </p:txBody>
      </p:sp>
      <p:sp>
        <p:nvSpPr>
          <p:cNvPr id="200754" name="Line 50"/>
          <p:cNvSpPr>
            <a:spLocks noChangeShapeType="1"/>
          </p:cNvSpPr>
          <p:nvPr/>
        </p:nvSpPr>
        <p:spPr bwMode="auto">
          <a:xfrm>
            <a:off x="2627313" y="2492375"/>
            <a:ext cx="1657350" cy="1873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5" name="Line 51"/>
          <p:cNvSpPr>
            <a:spLocks noChangeShapeType="1"/>
          </p:cNvSpPr>
          <p:nvPr/>
        </p:nvSpPr>
        <p:spPr bwMode="auto">
          <a:xfrm>
            <a:off x="2124075" y="1268413"/>
            <a:ext cx="3311525" cy="30241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6" name="Line 52"/>
          <p:cNvSpPr>
            <a:spLocks noChangeShapeType="1"/>
          </p:cNvSpPr>
          <p:nvPr/>
        </p:nvSpPr>
        <p:spPr bwMode="auto">
          <a:xfrm flipH="1" flipV="1">
            <a:off x="4572000" y="2492375"/>
            <a:ext cx="1800225" cy="1800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7" name="Text Box 53"/>
          <p:cNvSpPr txBox="1">
            <a:spLocks noChangeArrowheads="1"/>
          </p:cNvSpPr>
          <p:nvPr/>
        </p:nvSpPr>
        <p:spPr bwMode="auto">
          <a:xfrm>
            <a:off x="5795963" y="2060575"/>
            <a:ext cx="108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</a:t>
            </a:r>
          </a:p>
        </p:txBody>
      </p:sp>
      <p:sp>
        <p:nvSpPr>
          <p:cNvPr id="200758" name="Text Box 54"/>
          <p:cNvSpPr txBox="1">
            <a:spLocks noChangeArrowheads="1"/>
          </p:cNvSpPr>
          <p:nvPr/>
        </p:nvSpPr>
        <p:spPr bwMode="auto">
          <a:xfrm>
            <a:off x="5867400" y="4797425"/>
            <a:ext cx="2808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 x 0,55 = 8,25</a:t>
            </a:r>
          </a:p>
        </p:txBody>
      </p:sp>
      <p:sp>
        <p:nvSpPr>
          <p:cNvPr id="200760" name="Text Box 56"/>
          <p:cNvSpPr txBox="1">
            <a:spLocks noChangeArrowheads="1"/>
          </p:cNvSpPr>
          <p:nvPr/>
        </p:nvSpPr>
        <p:spPr bwMode="auto">
          <a:xfrm>
            <a:off x="6084888" y="2060575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61" name="Line 57"/>
          <p:cNvSpPr>
            <a:spLocks noChangeShapeType="1"/>
          </p:cNvSpPr>
          <p:nvPr/>
        </p:nvSpPr>
        <p:spPr bwMode="auto">
          <a:xfrm>
            <a:off x="4572000" y="2492375"/>
            <a:ext cx="1368425" cy="23764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2" name="Line 58"/>
          <p:cNvSpPr>
            <a:spLocks noChangeShapeType="1"/>
          </p:cNvSpPr>
          <p:nvPr/>
        </p:nvSpPr>
        <p:spPr bwMode="auto">
          <a:xfrm>
            <a:off x="3635375" y="1268413"/>
            <a:ext cx="3457575" cy="35290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3" name="Line 59"/>
          <p:cNvSpPr>
            <a:spLocks noChangeShapeType="1"/>
          </p:cNvSpPr>
          <p:nvPr/>
        </p:nvSpPr>
        <p:spPr bwMode="auto">
          <a:xfrm flipH="1" flipV="1">
            <a:off x="6516688" y="2565400"/>
            <a:ext cx="1727200" cy="2303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4" name="Text Box 60"/>
          <p:cNvSpPr txBox="1">
            <a:spLocks noChangeArrowheads="1"/>
          </p:cNvSpPr>
          <p:nvPr/>
        </p:nvSpPr>
        <p:spPr bwMode="auto">
          <a:xfrm>
            <a:off x="7812088" y="2060575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65" name="Text Box 61"/>
          <p:cNvSpPr txBox="1">
            <a:spLocks noChangeArrowheads="1"/>
          </p:cNvSpPr>
          <p:nvPr/>
        </p:nvSpPr>
        <p:spPr bwMode="auto">
          <a:xfrm>
            <a:off x="4572000" y="3716338"/>
            <a:ext cx="2808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 – 8,25 = 6,75</a:t>
            </a:r>
          </a:p>
        </p:txBody>
      </p:sp>
      <p:sp>
        <p:nvSpPr>
          <p:cNvPr id="200766" name="Line 62"/>
          <p:cNvSpPr>
            <a:spLocks noChangeShapeType="1"/>
          </p:cNvSpPr>
          <p:nvPr/>
        </p:nvSpPr>
        <p:spPr bwMode="auto">
          <a:xfrm>
            <a:off x="4572000" y="2492375"/>
            <a:ext cx="431800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7" name="Line 63"/>
          <p:cNvSpPr>
            <a:spLocks noChangeShapeType="1"/>
          </p:cNvSpPr>
          <p:nvPr/>
        </p:nvSpPr>
        <p:spPr bwMode="auto">
          <a:xfrm flipH="1">
            <a:off x="5940425" y="2492375"/>
            <a:ext cx="144463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8" name="Line 64"/>
          <p:cNvSpPr>
            <a:spLocks noChangeShapeType="1"/>
          </p:cNvSpPr>
          <p:nvPr/>
        </p:nvSpPr>
        <p:spPr bwMode="auto">
          <a:xfrm flipV="1">
            <a:off x="7019925" y="2492375"/>
            <a:ext cx="865188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9" name="Text Box 65"/>
          <p:cNvSpPr txBox="1">
            <a:spLocks noChangeArrowheads="1"/>
          </p:cNvSpPr>
          <p:nvPr/>
        </p:nvSpPr>
        <p:spPr bwMode="auto">
          <a:xfrm>
            <a:off x="7596188" y="2060575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6,75</a:t>
            </a:r>
          </a:p>
        </p:txBody>
      </p:sp>
      <p:sp>
        <p:nvSpPr>
          <p:cNvPr id="200770" name="Text Box 66"/>
          <p:cNvSpPr txBox="1">
            <a:spLocks noChangeArrowheads="1"/>
          </p:cNvSpPr>
          <p:nvPr/>
        </p:nvSpPr>
        <p:spPr bwMode="auto">
          <a:xfrm>
            <a:off x="2268538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71" name="Text Box 67"/>
          <p:cNvSpPr txBox="1">
            <a:spLocks noChangeArrowheads="1"/>
          </p:cNvSpPr>
          <p:nvPr/>
        </p:nvSpPr>
        <p:spPr bwMode="auto">
          <a:xfrm>
            <a:off x="539750" y="4149725"/>
            <a:ext cx="374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100 + 8,25 = 108,25</a:t>
            </a:r>
          </a:p>
        </p:txBody>
      </p:sp>
      <p:sp>
        <p:nvSpPr>
          <p:cNvPr id="200773" name="Line 69"/>
          <p:cNvSpPr>
            <a:spLocks noChangeShapeType="1"/>
          </p:cNvSpPr>
          <p:nvPr/>
        </p:nvSpPr>
        <p:spPr bwMode="auto">
          <a:xfrm flipH="1">
            <a:off x="1116013" y="2492375"/>
            <a:ext cx="1439862" cy="1728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4" name="Line 70"/>
          <p:cNvSpPr>
            <a:spLocks noChangeShapeType="1"/>
          </p:cNvSpPr>
          <p:nvPr/>
        </p:nvSpPr>
        <p:spPr bwMode="auto">
          <a:xfrm flipH="1">
            <a:off x="2195513" y="2492375"/>
            <a:ext cx="3960812" cy="1728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5" name="Line 71"/>
          <p:cNvSpPr>
            <a:spLocks noChangeShapeType="1"/>
          </p:cNvSpPr>
          <p:nvPr/>
        </p:nvSpPr>
        <p:spPr bwMode="auto">
          <a:xfrm flipH="1" flipV="1">
            <a:off x="2771775" y="3068638"/>
            <a:ext cx="792163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6" name="Text Box 72"/>
          <p:cNvSpPr txBox="1">
            <a:spLocks noChangeArrowheads="1"/>
          </p:cNvSpPr>
          <p:nvPr/>
        </p:nvSpPr>
        <p:spPr bwMode="auto">
          <a:xfrm>
            <a:off x="1979613" y="2636838"/>
            <a:ext cx="1944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108,25</a:t>
            </a:r>
          </a:p>
        </p:txBody>
      </p:sp>
    </p:spTree>
    <p:extLst>
      <p:ext uri="{BB962C8B-B14F-4D97-AF65-F5344CB8AC3E}">
        <p14:creationId xmlns:p14="http://schemas.microsoft.com/office/powerpoint/2010/main" val="408745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20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0"/>
                                        <p:tgtEl>
                                          <p:spTgt spid="20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3000"/>
                                        <p:tgtEl>
                                          <p:spTgt spid="20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20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0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0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3000"/>
                                        <p:tgtEl>
                                          <p:spTgt spid="20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0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59" grpId="0"/>
      <p:bldP spid="200752" grpId="0"/>
      <p:bldP spid="200753" grpId="0"/>
      <p:bldP spid="200753" grpId="1"/>
      <p:bldP spid="200757" grpId="0"/>
      <p:bldP spid="200758" grpId="0"/>
      <p:bldP spid="200758" grpId="1"/>
      <p:bldP spid="200760" grpId="0"/>
      <p:bldP spid="200764" grpId="0"/>
      <p:bldP spid="200765" grpId="0"/>
      <p:bldP spid="200765" grpId="1"/>
      <p:bldP spid="200769" grpId="0"/>
      <p:bldP spid="200770" grpId="0"/>
      <p:bldP spid="200771" grpId="0"/>
      <p:bldP spid="2007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1732" name="Group 4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1047592998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4093773198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1696183836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26117914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672036896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310258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6,75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713726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776536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364278"/>
                  </a:ext>
                </a:extLst>
              </a:tr>
            </a:tbl>
          </a:graphicData>
        </a:graphic>
      </p:graphicFrame>
      <p:sp>
        <p:nvSpPr>
          <p:cNvPr id="201771" name="Text Box 43"/>
          <p:cNvSpPr txBox="1">
            <a:spLocks noChangeArrowheads="1"/>
          </p:cNvSpPr>
          <p:nvPr/>
        </p:nvSpPr>
        <p:spPr bwMode="auto">
          <a:xfrm>
            <a:off x="4572000" y="2565400"/>
            <a:ext cx="360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6" name="Text Box 58"/>
          <p:cNvSpPr txBox="1">
            <a:spLocks noChangeArrowheads="1"/>
          </p:cNvSpPr>
          <p:nvPr/>
        </p:nvSpPr>
        <p:spPr bwMode="auto">
          <a:xfrm>
            <a:off x="179388" y="4149725"/>
            <a:ext cx="4392612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108,25 x 0,15 = 16,2375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16,2375 x 0,55 = 8,93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16,2375 – 8,93 = 7,3</a:t>
            </a:r>
          </a:p>
        </p:txBody>
      </p:sp>
      <p:sp>
        <p:nvSpPr>
          <p:cNvPr id="201787" name="Text Box 59"/>
          <p:cNvSpPr txBox="1">
            <a:spLocks noChangeArrowheads="1"/>
          </p:cNvSpPr>
          <p:nvPr/>
        </p:nvSpPr>
        <p:spPr bwMode="auto">
          <a:xfrm>
            <a:off x="6084888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8" name="Text Box 60"/>
          <p:cNvSpPr txBox="1">
            <a:spLocks noChangeArrowheads="1"/>
          </p:cNvSpPr>
          <p:nvPr/>
        </p:nvSpPr>
        <p:spPr bwMode="auto">
          <a:xfrm>
            <a:off x="7885113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9" name="Text Box 61"/>
          <p:cNvSpPr txBox="1">
            <a:spLocks noChangeArrowheads="1"/>
          </p:cNvSpPr>
          <p:nvPr/>
        </p:nvSpPr>
        <p:spPr bwMode="auto">
          <a:xfrm>
            <a:off x="2339975" y="3138488"/>
            <a:ext cx="360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0" name="Text Box 62"/>
          <p:cNvSpPr txBox="1">
            <a:spLocks noChangeArrowheads="1"/>
          </p:cNvSpPr>
          <p:nvPr/>
        </p:nvSpPr>
        <p:spPr bwMode="auto">
          <a:xfrm>
            <a:off x="4572000" y="3138488"/>
            <a:ext cx="360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1" name="Text Box 63"/>
          <p:cNvSpPr txBox="1">
            <a:spLocks noChangeArrowheads="1"/>
          </p:cNvSpPr>
          <p:nvPr/>
        </p:nvSpPr>
        <p:spPr bwMode="auto">
          <a:xfrm>
            <a:off x="6084888" y="313848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2" name="Text Box 64"/>
          <p:cNvSpPr txBox="1">
            <a:spLocks noChangeArrowheads="1"/>
          </p:cNvSpPr>
          <p:nvPr/>
        </p:nvSpPr>
        <p:spPr bwMode="auto">
          <a:xfrm>
            <a:off x="7885113" y="313848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4203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71" grpId="0" autoUpdateAnimBg="0"/>
      <p:bldP spid="201771" grpId="1"/>
      <p:bldP spid="201786" grpId="0" autoUpdateAnimBg="0"/>
      <p:bldP spid="201787" grpId="0" autoUpdateAnimBg="0"/>
      <p:bldP spid="201787" grpId="1"/>
      <p:bldP spid="201788" grpId="0" autoUpdateAnimBg="0"/>
      <p:bldP spid="201788" grpId="1"/>
      <p:bldP spid="201789" grpId="0" autoUpdateAnimBg="0"/>
      <p:bldP spid="201789" grpId="1"/>
      <p:bldP spid="201790" grpId="0" autoUpdateAnimBg="0"/>
      <p:bldP spid="201790" grpId="1"/>
      <p:bldP spid="201791" grpId="0" autoUpdateAnimBg="0"/>
      <p:bldP spid="201791" grpId="1"/>
      <p:bldP spid="201792" grpId="0" autoUpdateAnimBg="0"/>
      <p:bldP spid="20179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2755" name="Group 3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2709266172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720190377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1996408154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2066289929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1528461703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7784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6,75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424298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16,24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8,93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7,30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716229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117,18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17,58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9,67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7,91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09117"/>
                  </a:ext>
                </a:extLst>
              </a:tr>
            </a:tbl>
          </a:graphicData>
        </a:graphic>
      </p:graphicFrame>
      <p:sp>
        <p:nvSpPr>
          <p:cNvPr id="202795" name="AutoShape 43"/>
          <p:cNvSpPr>
            <a:spLocks noChangeArrowheads="1"/>
          </p:cNvSpPr>
          <p:nvPr/>
        </p:nvSpPr>
        <p:spPr bwMode="auto">
          <a:xfrm>
            <a:off x="1331913" y="2276475"/>
            <a:ext cx="576262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796" name="Text Box 44"/>
          <p:cNvSpPr txBox="1">
            <a:spLocks noChangeArrowheads="1"/>
          </p:cNvSpPr>
          <p:nvPr/>
        </p:nvSpPr>
        <p:spPr bwMode="auto">
          <a:xfrm>
            <a:off x="3348038" y="2349500"/>
            <a:ext cx="1439862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797" name="AutoShape 45"/>
          <p:cNvSpPr>
            <a:spLocks noChangeArrowheads="1"/>
          </p:cNvSpPr>
          <p:nvPr/>
        </p:nvSpPr>
        <p:spPr bwMode="auto">
          <a:xfrm>
            <a:off x="1360488" y="2909888"/>
            <a:ext cx="576262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798" name="Text Box 46"/>
          <p:cNvSpPr txBox="1">
            <a:spLocks noChangeArrowheads="1"/>
          </p:cNvSpPr>
          <p:nvPr/>
        </p:nvSpPr>
        <p:spPr bwMode="auto">
          <a:xfrm>
            <a:off x="3362325" y="2981325"/>
            <a:ext cx="1439863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799" name="AutoShape 47"/>
          <p:cNvSpPr>
            <a:spLocks noChangeArrowheads="1"/>
          </p:cNvSpPr>
          <p:nvPr/>
        </p:nvSpPr>
        <p:spPr bwMode="auto">
          <a:xfrm>
            <a:off x="3549650" y="2176463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0" name="Text Box 48"/>
          <p:cNvSpPr txBox="1">
            <a:spLocks noChangeArrowheads="1"/>
          </p:cNvSpPr>
          <p:nvPr/>
        </p:nvSpPr>
        <p:spPr bwMode="auto">
          <a:xfrm>
            <a:off x="5565775" y="2249488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1" name="AutoShape 49"/>
          <p:cNvSpPr>
            <a:spLocks noChangeArrowheads="1"/>
          </p:cNvSpPr>
          <p:nvPr/>
        </p:nvSpPr>
        <p:spPr bwMode="auto">
          <a:xfrm>
            <a:off x="3578225" y="2809875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2" name="Text Box 50"/>
          <p:cNvSpPr txBox="1">
            <a:spLocks noChangeArrowheads="1"/>
          </p:cNvSpPr>
          <p:nvPr/>
        </p:nvSpPr>
        <p:spPr bwMode="auto">
          <a:xfrm>
            <a:off x="5580063" y="2881313"/>
            <a:ext cx="1439862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6" name="AutoShape 54"/>
          <p:cNvSpPr>
            <a:spLocks noChangeArrowheads="1"/>
          </p:cNvSpPr>
          <p:nvPr/>
        </p:nvSpPr>
        <p:spPr bwMode="auto">
          <a:xfrm>
            <a:off x="4787900" y="2147888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7" name="Text Box 55"/>
          <p:cNvSpPr txBox="1">
            <a:spLocks noChangeArrowheads="1"/>
          </p:cNvSpPr>
          <p:nvPr/>
        </p:nvSpPr>
        <p:spPr bwMode="auto">
          <a:xfrm>
            <a:off x="6804025" y="2220913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8" name="AutoShape 56"/>
          <p:cNvSpPr>
            <a:spLocks noChangeArrowheads="1"/>
          </p:cNvSpPr>
          <p:nvPr/>
        </p:nvSpPr>
        <p:spPr bwMode="auto">
          <a:xfrm>
            <a:off x="4816475" y="2781300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9" name="Text Box 57"/>
          <p:cNvSpPr txBox="1">
            <a:spLocks noChangeArrowheads="1"/>
          </p:cNvSpPr>
          <p:nvPr/>
        </p:nvSpPr>
        <p:spPr bwMode="auto">
          <a:xfrm>
            <a:off x="6818313" y="2852738"/>
            <a:ext cx="1439862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10" name="AutoShape 58"/>
          <p:cNvSpPr>
            <a:spLocks noChangeArrowheads="1"/>
          </p:cNvSpPr>
          <p:nvPr/>
        </p:nvSpPr>
        <p:spPr bwMode="auto">
          <a:xfrm>
            <a:off x="8459788" y="2276475"/>
            <a:ext cx="360362" cy="647700"/>
          </a:xfrm>
          <a:prstGeom prst="curvedLeftArrow">
            <a:avLst>
              <a:gd name="adj1" fmla="val 35947"/>
              <a:gd name="adj2" fmla="val 71894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11" name="AutoShape 59"/>
          <p:cNvSpPr>
            <a:spLocks noChangeArrowheads="1"/>
          </p:cNvSpPr>
          <p:nvPr/>
        </p:nvSpPr>
        <p:spPr bwMode="auto">
          <a:xfrm>
            <a:off x="8459788" y="2781300"/>
            <a:ext cx="360362" cy="647700"/>
          </a:xfrm>
          <a:prstGeom prst="curvedLeftArrow">
            <a:avLst>
              <a:gd name="adj1" fmla="val 35947"/>
              <a:gd name="adj2" fmla="val 71894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12" name="Text Box 60"/>
          <p:cNvSpPr txBox="1">
            <a:spLocks noChangeArrowheads="1"/>
          </p:cNvSpPr>
          <p:nvPr/>
        </p:nvSpPr>
        <p:spPr bwMode="auto">
          <a:xfrm>
            <a:off x="5508625" y="2133600"/>
            <a:ext cx="1439863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13" name="Text Box 61"/>
          <p:cNvSpPr txBox="1">
            <a:spLocks noChangeArrowheads="1"/>
          </p:cNvSpPr>
          <p:nvPr/>
        </p:nvSpPr>
        <p:spPr bwMode="auto">
          <a:xfrm>
            <a:off x="5508625" y="2881313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graphicFrame>
        <p:nvGraphicFramePr>
          <p:cNvPr id="202814" name="Object 62"/>
          <p:cNvGraphicFramePr>
            <a:graphicFrameLocks noChangeAspect="1"/>
          </p:cNvGraphicFramePr>
          <p:nvPr/>
        </p:nvGraphicFramePr>
        <p:xfrm>
          <a:off x="971550" y="4437063"/>
          <a:ext cx="662305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234880" imgH="431640" progId="Equation.3">
                  <p:embed/>
                </p:oleObj>
              </mc:Choice>
              <mc:Fallback>
                <p:oleObj name="Rovnice" r:id="rId2" imgW="2234880" imgH="431640" progId="Equation.3">
                  <p:embed/>
                  <p:pic>
                    <p:nvPicPr>
                      <p:cNvPr id="202814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437063"/>
                        <a:ext cx="662305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964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0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96" grpId="0" animBg="1"/>
      <p:bldP spid="202796" grpId="1" animBg="1"/>
      <p:bldP spid="202798" grpId="0" animBg="1"/>
      <p:bldP spid="202798" grpId="1" animBg="1"/>
      <p:bldP spid="202800" grpId="0" animBg="1"/>
      <p:bldP spid="202800" grpId="1" animBg="1"/>
      <p:bldP spid="202802" grpId="0" animBg="1"/>
      <p:bldP spid="202802" grpId="1" animBg="1"/>
      <p:bldP spid="202807" grpId="0" animBg="1"/>
      <p:bldP spid="202807" grpId="1" animBg="1"/>
      <p:bldP spid="202809" grpId="0" animBg="1"/>
      <p:bldP spid="202809" grpId="1" animBg="1"/>
      <p:bldP spid="202812" grpId="0" animBg="1"/>
      <p:bldP spid="2028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Konstantní růst?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jednoduchý vzorec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někdy průměr přes odvětví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využití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regulace cen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podpory v energetice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stanovení hodnoty firmy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pozor na vysoká g!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dlouhodobě neudržitelné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postupný výpočet</a:t>
            </a:r>
          </a:p>
        </p:txBody>
      </p:sp>
    </p:spTree>
    <p:extLst>
      <p:ext uri="{BB962C8B-B14F-4D97-AF65-F5344CB8AC3E}">
        <p14:creationId xmlns:p14="http://schemas.microsoft.com/office/powerpoint/2010/main" val="388622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539750" y="261938"/>
            <a:ext cx="5256213" cy="158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cs-CZ" altLang="cs-CZ"/>
              <a:t>Jaká je hodnota akcie pro r = 10 %? </a:t>
            </a:r>
          </a:p>
          <a:p>
            <a:r>
              <a:rPr lang="cs-CZ" altLang="cs-CZ" sz="2000"/>
              <a:t>Očekávaná dividenda je 5 Kč/akcii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Aktivace 80% 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ROE je 25% </a:t>
            </a:r>
            <a:r>
              <a:rPr lang="cs-CZ" altLang="cs-CZ"/>
              <a:t>(Sic!)</a:t>
            </a:r>
          </a:p>
        </p:txBody>
      </p:sp>
      <p:graphicFrame>
        <p:nvGraphicFramePr>
          <p:cNvPr id="204805" name="Object 5"/>
          <p:cNvGraphicFramePr>
            <a:graphicFrameLocks noChangeAspect="1"/>
          </p:cNvGraphicFramePr>
          <p:nvPr/>
        </p:nvGraphicFramePr>
        <p:xfrm>
          <a:off x="5005388" y="333375"/>
          <a:ext cx="368776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44520" imgH="203040" progId="Equation.3">
                  <p:embed/>
                </p:oleObj>
              </mc:Choice>
              <mc:Fallback>
                <p:oleObj name="Rovnice" r:id="rId2" imgW="1244520" imgH="203040" progId="Equation.3">
                  <p:embed/>
                  <p:pic>
                    <p:nvPicPr>
                      <p:cNvPr id="2048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333375"/>
                        <a:ext cx="3687762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395288" y="2500313"/>
            <a:ext cx="8208962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Co se stane, když se firmě sníží ROE na 16% (za tři roky) a firma zareaguje snížením aktivace na 50%?</a:t>
            </a:r>
          </a:p>
        </p:txBody>
      </p:sp>
      <p:graphicFrame>
        <p:nvGraphicFramePr>
          <p:cNvPr id="204808" name="Object 8"/>
          <p:cNvGraphicFramePr>
            <a:graphicFrameLocks noChangeAspect="1"/>
          </p:cNvGraphicFramePr>
          <p:nvPr/>
        </p:nvGraphicFramePr>
        <p:xfrm>
          <a:off x="669925" y="3609975"/>
          <a:ext cx="357505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206360" imgH="228600" progId="Equation.3">
                  <p:embed/>
                </p:oleObj>
              </mc:Choice>
              <mc:Fallback>
                <p:oleObj name="Rovnice" r:id="rId4" imgW="1206360" imgH="228600" progId="Equation.3">
                  <p:embed/>
                  <p:pic>
                    <p:nvPicPr>
                      <p:cNvPr id="2048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3609975"/>
                        <a:ext cx="357505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9"/>
          <p:cNvGraphicFramePr>
            <a:graphicFrameLocks noChangeAspect="1"/>
          </p:cNvGraphicFramePr>
          <p:nvPr/>
        </p:nvGraphicFramePr>
        <p:xfrm>
          <a:off x="684213" y="4365625"/>
          <a:ext cx="67183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2412720" imgH="419040" progId="Equation.3">
                  <p:embed/>
                </p:oleObj>
              </mc:Choice>
              <mc:Fallback>
                <p:oleObj name="Rovnice" r:id="rId6" imgW="2412720" imgH="419040" progId="Equation.3">
                  <p:embed/>
                  <p:pic>
                    <p:nvPicPr>
                      <p:cNvPr id="2048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365625"/>
                        <a:ext cx="6718300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0" name="Object 10"/>
          <p:cNvGraphicFramePr>
            <a:graphicFrameLocks noChangeAspect="1"/>
          </p:cNvGraphicFramePr>
          <p:nvPr/>
        </p:nvGraphicFramePr>
        <p:xfrm>
          <a:off x="3059113" y="5657850"/>
          <a:ext cx="197961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711000" imgH="431640" progId="Equation.3">
                  <p:embed/>
                </p:oleObj>
              </mc:Choice>
              <mc:Fallback>
                <p:oleObj name="Rovnice" r:id="rId8" imgW="711000" imgH="431640" progId="Equation.3">
                  <p:embed/>
                  <p:pic>
                    <p:nvPicPr>
                      <p:cNvPr id="2048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657850"/>
                        <a:ext cx="1979612" cy="1200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1" name="Oval 11"/>
          <p:cNvSpPr>
            <a:spLocks noChangeArrowheads="1"/>
          </p:cNvSpPr>
          <p:nvPr/>
        </p:nvSpPr>
        <p:spPr bwMode="auto">
          <a:xfrm>
            <a:off x="6227763" y="4365625"/>
            <a:ext cx="1081087" cy="5762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 flipH="1">
            <a:off x="4932363" y="4941888"/>
            <a:ext cx="1800225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902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20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20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539750" y="261938"/>
            <a:ext cx="5256213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Jaká je hodnota akcie pro r = 10 %?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Očekávaná dividenda je 5 Kč/akcii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Aktivace 80%, za tři roky jen 50% 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ROE je 25% , za tři roky je 16%</a:t>
            </a:r>
            <a:endParaRPr lang="cs-CZ" altLang="cs-CZ"/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452438" y="2263775"/>
          <a:ext cx="7037387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527200" imgH="419040" progId="Equation.3">
                  <p:embed/>
                </p:oleObj>
              </mc:Choice>
              <mc:Fallback>
                <p:oleObj name="Rovnice" r:id="rId2" imgW="2527200" imgH="419040" progId="Equation.3">
                  <p:embed/>
                  <p:pic>
                    <p:nvPicPr>
                      <p:cNvPr id="205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2263775"/>
                        <a:ext cx="7037387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971550" y="3644900"/>
          <a:ext cx="318135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143000" imgH="419040" progId="Equation.3">
                  <p:embed/>
                </p:oleObj>
              </mc:Choice>
              <mc:Fallback>
                <p:oleObj name="Rovnice" r:id="rId4" imgW="1143000" imgH="419040" progId="Equation.3">
                  <p:embed/>
                  <p:pic>
                    <p:nvPicPr>
                      <p:cNvPr id="2058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44900"/>
                        <a:ext cx="3181350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1" name="Oval 7"/>
          <p:cNvSpPr>
            <a:spLocks noChangeArrowheads="1"/>
          </p:cNvSpPr>
          <p:nvPr/>
        </p:nvSpPr>
        <p:spPr bwMode="auto">
          <a:xfrm>
            <a:off x="3348038" y="692150"/>
            <a:ext cx="360362" cy="4333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 flipH="1">
            <a:off x="2700338" y="1125538"/>
            <a:ext cx="792162" cy="4319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05833" name="Object 9"/>
          <p:cNvGraphicFramePr>
            <a:graphicFrameLocks noChangeAspect="1"/>
          </p:cNvGraphicFramePr>
          <p:nvPr/>
        </p:nvGraphicFramePr>
        <p:xfrm>
          <a:off x="2035175" y="5516563"/>
          <a:ext cx="353536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269720" imgH="203040" progId="Equation.3">
                  <p:embed/>
                </p:oleObj>
              </mc:Choice>
              <mc:Fallback>
                <p:oleObj name="Rovnice" r:id="rId6" imgW="1269720" imgH="203040" progId="Equation.3">
                  <p:embed/>
                  <p:pic>
                    <p:nvPicPr>
                      <p:cNvPr id="2058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5516563"/>
                        <a:ext cx="3535363" cy="565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5724525" y="5516563"/>
          <a:ext cx="32162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155600" imgH="177480" progId="Equation.3">
                  <p:embed/>
                </p:oleObj>
              </mc:Choice>
              <mc:Fallback>
                <p:oleObj name="Rovnice" r:id="rId8" imgW="1155600" imgH="177480" progId="Equation.3">
                  <p:embed/>
                  <p:pic>
                    <p:nvPicPr>
                      <p:cNvPr id="20583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5516563"/>
                        <a:ext cx="32162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924300" y="1989138"/>
            <a:ext cx="1800225" cy="9350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205836" name="Object 12"/>
          <p:cNvGraphicFramePr>
            <a:graphicFrameLocks noChangeAspect="1"/>
          </p:cNvGraphicFramePr>
          <p:nvPr/>
        </p:nvGraphicFramePr>
        <p:xfrm>
          <a:off x="827088" y="4941888"/>
          <a:ext cx="445452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0" imgW="1600200" imgH="228600" progId="Equation.3">
                  <p:embed/>
                </p:oleObj>
              </mc:Choice>
              <mc:Fallback>
                <p:oleObj name="Rovnice" r:id="rId10" imgW="1600200" imgH="228600" progId="Equation.3">
                  <p:embed/>
                  <p:pic>
                    <p:nvPicPr>
                      <p:cNvPr id="2058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941888"/>
                        <a:ext cx="445452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1547813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39" name="Text Box 15"/>
          <p:cNvSpPr txBox="1">
            <a:spLocks noChangeArrowheads="1"/>
          </p:cNvSpPr>
          <p:nvPr/>
        </p:nvSpPr>
        <p:spPr bwMode="auto">
          <a:xfrm>
            <a:off x="250825" y="6165850"/>
            <a:ext cx="4608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Vzrůst vlastního jmění za dvě období</a:t>
            </a:r>
          </a:p>
        </p:txBody>
      </p:sp>
      <p:sp>
        <p:nvSpPr>
          <p:cNvPr id="205842" name="Oval 18"/>
          <p:cNvSpPr>
            <a:spLocks noChangeArrowheads="1"/>
          </p:cNvSpPr>
          <p:nvPr/>
        </p:nvSpPr>
        <p:spPr bwMode="auto">
          <a:xfrm>
            <a:off x="2411413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5076825" y="6165850"/>
            <a:ext cx="215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ROE ve 3. roce</a:t>
            </a:r>
          </a:p>
        </p:txBody>
      </p:sp>
      <p:sp>
        <p:nvSpPr>
          <p:cNvPr id="205848" name="Oval 24"/>
          <p:cNvSpPr>
            <a:spLocks noChangeArrowheads="1"/>
          </p:cNvSpPr>
          <p:nvPr/>
        </p:nvSpPr>
        <p:spPr bwMode="auto">
          <a:xfrm>
            <a:off x="3203575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50" name="Text Box 26"/>
          <p:cNvSpPr txBox="1">
            <a:spLocks noChangeArrowheads="1"/>
          </p:cNvSpPr>
          <p:nvPr/>
        </p:nvSpPr>
        <p:spPr bwMode="auto">
          <a:xfrm>
            <a:off x="5076825" y="4437063"/>
            <a:ext cx="331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výplatní poměr ve 3. roce</a:t>
            </a:r>
          </a:p>
        </p:txBody>
      </p:sp>
      <p:sp>
        <p:nvSpPr>
          <p:cNvPr id="205851" name="Line 27"/>
          <p:cNvSpPr>
            <a:spLocks noChangeShapeType="1"/>
          </p:cNvSpPr>
          <p:nvPr/>
        </p:nvSpPr>
        <p:spPr bwMode="auto">
          <a:xfrm>
            <a:off x="1979613" y="5589588"/>
            <a:ext cx="0" cy="576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5852" name="Line 28"/>
          <p:cNvSpPr>
            <a:spLocks noChangeShapeType="1"/>
          </p:cNvSpPr>
          <p:nvPr/>
        </p:nvSpPr>
        <p:spPr bwMode="auto">
          <a:xfrm>
            <a:off x="2987675" y="5589588"/>
            <a:ext cx="2089150" cy="576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5853" name="Line 29"/>
          <p:cNvSpPr>
            <a:spLocks noChangeShapeType="1"/>
          </p:cNvSpPr>
          <p:nvPr/>
        </p:nvSpPr>
        <p:spPr bwMode="auto">
          <a:xfrm flipV="1">
            <a:off x="4067175" y="4724400"/>
            <a:ext cx="1009650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05855" name="Object 31"/>
          <p:cNvGraphicFramePr>
            <a:graphicFrameLocks noChangeAspect="1"/>
          </p:cNvGraphicFramePr>
          <p:nvPr/>
        </p:nvGraphicFramePr>
        <p:xfrm>
          <a:off x="4067175" y="3644900"/>
          <a:ext cx="477202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2" imgW="1714320" imgH="419040" progId="Equation.3">
                  <p:embed/>
                </p:oleObj>
              </mc:Choice>
              <mc:Fallback>
                <p:oleObj name="Rovnice" r:id="rId12" imgW="1714320" imgH="419040" progId="Equation.3">
                  <p:embed/>
                  <p:pic>
                    <p:nvPicPr>
                      <p:cNvPr id="20585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644900"/>
                        <a:ext cx="4772025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56" name="Object 32"/>
          <p:cNvGraphicFramePr>
            <a:graphicFrameLocks noChangeAspect="1"/>
          </p:cNvGraphicFramePr>
          <p:nvPr/>
        </p:nvGraphicFramePr>
        <p:xfrm>
          <a:off x="822325" y="5516563"/>
          <a:ext cx="25082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4" imgW="901440" imgH="177480" progId="Equation.3">
                  <p:embed/>
                </p:oleObj>
              </mc:Choice>
              <mc:Fallback>
                <p:oleObj name="Rovnice" r:id="rId14" imgW="901440" imgH="177480" progId="Equation.3">
                  <p:embed/>
                  <p:pic>
                    <p:nvPicPr>
                      <p:cNvPr id="205856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5516563"/>
                        <a:ext cx="250825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964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0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0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0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9" grpId="0"/>
      <p:bldP spid="205839" grpId="1"/>
      <p:bldP spid="205843" grpId="0"/>
      <p:bldP spid="205843" grpId="1"/>
      <p:bldP spid="205850" grpId="0"/>
      <p:bldP spid="20585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Vztah mezi cenou akcie a EPS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828800"/>
          </a:xfrm>
        </p:spPr>
        <p:txBody>
          <a:bodyPr>
            <a:normAutofit lnSpcReduction="10000"/>
          </a:bodyPr>
          <a:lstStyle/>
          <a:p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firma neinvestuje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dividendy = EPS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může platit i pro firmu s a ≠ 0 !</a:t>
            </a:r>
          </a:p>
        </p:txBody>
      </p:sp>
      <p:graphicFrame>
        <p:nvGraphicFramePr>
          <p:cNvPr id="2068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211638" y="1773238"/>
          <a:ext cx="331311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95280" imgH="431640" progId="Equation.3">
                  <p:embed/>
                </p:oleObj>
              </mc:Choice>
              <mc:Fallback>
                <p:oleObj name="Rovnice" r:id="rId2" imgW="1295280" imgH="431640" progId="Equation.3">
                  <p:embed/>
                  <p:pic>
                    <p:nvPicPr>
                      <p:cNvPr id="206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773238"/>
                        <a:ext cx="3313112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611188" y="3429000"/>
            <a:ext cx="7345362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Současná cena akcie je 100, dividenda v prvním roce je 10.</a:t>
            </a:r>
          </a:p>
        </p:txBody>
      </p:sp>
      <p:graphicFrame>
        <p:nvGraphicFramePr>
          <p:cNvPr id="206855" name="Object 7"/>
          <p:cNvGraphicFramePr>
            <a:graphicFrameLocks noChangeAspect="1"/>
          </p:cNvGraphicFramePr>
          <p:nvPr/>
        </p:nvGraphicFramePr>
        <p:xfrm>
          <a:off x="6804025" y="3644900"/>
          <a:ext cx="18653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015920" imgH="431640" progId="Equation.3">
                  <p:embed/>
                </p:oleObj>
              </mc:Choice>
              <mc:Fallback>
                <p:oleObj name="Rovnice" r:id="rId4" imgW="1015920" imgH="431640" progId="Equation.3">
                  <p:embed/>
                  <p:pic>
                    <p:nvPicPr>
                      <p:cNvPr id="2068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3644900"/>
                        <a:ext cx="18653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6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475138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Může investovat do projektu 10, z projektu je perpetuita 1 (vše na jednu akcii). Jaký je vliv na cenu akcie?</a:t>
            </a:r>
          </a:p>
        </p:txBody>
      </p:sp>
      <p:graphicFrame>
        <p:nvGraphicFramePr>
          <p:cNvPr id="206857" name="Object 9"/>
          <p:cNvGraphicFramePr>
            <a:graphicFrameLocks noChangeAspect="1"/>
          </p:cNvGraphicFramePr>
          <p:nvPr/>
        </p:nvGraphicFramePr>
        <p:xfrm>
          <a:off x="5508625" y="4508500"/>
          <a:ext cx="30956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384200" imgH="419040" progId="Equation.3">
                  <p:embed/>
                </p:oleObj>
              </mc:Choice>
              <mc:Fallback>
                <p:oleObj name="Rovnice" r:id="rId6" imgW="1384200" imgH="419040" progId="Equation.3">
                  <p:embed/>
                  <p:pic>
                    <p:nvPicPr>
                      <p:cNvPr id="2068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508500"/>
                        <a:ext cx="309562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8" name="Text Box 10"/>
          <p:cNvSpPr txBox="1">
            <a:spLocks noChangeArrowheads="1"/>
          </p:cNvSpPr>
          <p:nvPr/>
        </p:nvSpPr>
        <p:spPr bwMode="auto">
          <a:xfrm>
            <a:off x="684213" y="5876925"/>
            <a:ext cx="475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Platí, pokud je NPV projektů nulové:</a:t>
            </a:r>
          </a:p>
        </p:txBody>
      </p:sp>
      <p:graphicFrame>
        <p:nvGraphicFramePr>
          <p:cNvPr id="206859" name="Object 11"/>
          <p:cNvGraphicFramePr>
            <a:graphicFrameLocks noChangeAspect="1"/>
          </p:cNvGraphicFramePr>
          <p:nvPr/>
        </p:nvGraphicFramePr>
        <p:xfrm>
          <a:off x="5678488" y="5661025"/>
          <a:ext cx="2897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295280" imgH="419040" progId="Equation.3">
                  <p:embed/>
                </p:oleObj>
              </mc:Choice>
              <mc:Fallback>
                <p:oleObj name="Rovnice" r:id="rId8" imgW="1295280" imgH="419040" progId="Equation.3">
                  <p:embed/>
                  <p:pic>
                    <p:nvPicPr>
                      <p:cNvPr id="2068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8488" y="5661025"/>
                        <a:ext cx="2897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6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uiExpand="1" build="p"/>
      <p:bldP spid="206854" grpId="0"/>
      <p:bldP spid="206856" grpId="0"/>
      <p:bldP spid="2068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 dirty="0"/>
              <a:t>Současná hodnota růstových </a:t>
            </a:r>
            <a:r>
              <a:rPr lang="cs-CZ" alt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možností</a:t>
            </a:r>
            <a:r>
              <a:rPr lang="cs-CZ" altLang="cs-CZ" sz="4000" dirty="0"/>
              <a:t> PVGO</a:t>
            </a:r>
          </a:p>
        </p:txBody>
      </p:sp>
      <p:graphicFrame>
        <p:nvGraphicFramePr>
          <p:cNvPr id="20890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971550" y="1773238"/>
          <a:ext cx="4464050" cy="142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31560" imgH="393480" progId="Equation.3">
                  <p:embed/>
                </p:oleObj>
              </mc:Choice>
              <mc:Fallback>
                <p:oleObj name="Rovnice" r:id="rId2" imgW="1231560" imgH="393480" progId="Equation.3">
                  <p:embed/>
                  <p:pic>
                    <p:nvPicPr>
                      <p:cNvPr id="208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73238"/>
                        <a:ext cx="4464050" cy="142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3" name="Object 7"/>
          <p:cNvGraphicFramePr>
            <a:graphicFrameLocks noChangeAspect="1"/>
          </p:cNvGraphicFramePr>
          <p:nvPr/>
        </p:nvGraphicFramePr>
        <p:xfrm>
          <a:off x="900113" y="3429000"/>
          <a:ext cx="5108575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409400" imgH="431640" progId="Equation.3">
                  <p:embed/>
                </p:oleObj>
              </mc:Choice>
              <mc:Fallback>
                <p:oleObj name="Rovnice" r:id="rId4" imgW="1409400" imgH="431640" progId="Equation.3">
                  <p:embed/>
                  <p:pic>
                    <p:nvPicPr>
                      <p:cNvPr id="2089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429000"/>
                        <a:ext cx="5108575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4" name="Text Box 8"/>
          <p:cNvSpPr txBox="1">
            <a:spLocks noChangeArrowheads="1"/>
          </p:cNvSpPr>
          <p:nvPr/>
        </p:nvSpPr>
        <p:spPr bwMode="auto">
          <a:xfrm>
            <a:off x="323850" y="5445125"/>
            <a:ext cx="84963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 je u tohoto typu akcií podhodnocen očekávaný výnos počítaný z EPS!</a:t>
            </a:r>
          </a:p>
        </p:txBody>
      </p:sp>
    </p:spTree>
    <p:extLst>
      <p:ext uri="{BB962C8B-B14F-4D97-AF65-F5344CB8AC3E}">
        <p14:creationId xmlns:p14="http://schemas.microsoft.com/office/powerpoint/2010/main" val="74639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2089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2089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Důchodová a růstová akcie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197225"/>
          </a:xfrm>
        </p:spPr>
        <p:txBody>
          <a:bodyPr/>
          <a:lstStyle/>
          <a:p>
            <a:r>
              <a:rPr lang="cs-CZ" altLang="cs-CZ"/>
              <a:t>důchodová akcie</a:t>
            </a:r>
          </a:p>
          <a:p>
            <a:pPr lvl="1"/>
            <a:r>
              <a:rPr lang="cs-CZ" altLang="cs-CZ"/>
              <a:t>dividendy i výnosy na akcii jsou konstantní</a:t>
            </a:r>
          </a:p>
          <a:p>
            <a:pPr lvl="1"/>
            <a:r>
              <a:rPr lang="cs-CZ" altLang="cs-CZ"/>
              <a:t>dividendy i výnosy na akcii rostou, ale nemají vliv na cenu akcie</a:t>
            </a:r>
          </a:p>
          <a:p>
            <a:r>
              <a:rPr lang="cs-CZ" altLang="cs-CZ"/>
              <a:t>růstová akcie</a:t>
            </a:r>
          </a:p>
          <a:p>
            <a:pPr lvl="1"/>
            <a:r>
              <a:rPr lang="cs-CZ" altLang="cs-CZ"/>
              <a:t>PVGO je podstatnou částí ceny akcie </a:t>
            </a:r>
          </a:p>
        </p:txBody>
      </p:sp>
    </p:spTree>
    <p:extLst>
      <p:ext uri="{BB962C8B-B14F-4D97-AF65-F5344CB8AC3E}">
        <p14:creationId xmlns:p14="http://schemas.microsoft.com/office/powerpoint/2010/main" val="277917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351837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Předpokládejte následující údaje pro firmu: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Očekávaná dividenda je 50 Kč, požadovaný výnos je 15%, růst dividendy 10%.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Očekávaný výnos na akcii je 83,30 Kč.</a:t>
            </a:r>
          </a:p>
        </p:txBody>
      </p:sp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468313" y="1989138"/>
          <a:ext cx="2217737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952200" imgH="419040" progId="Equation.3">
                  <p:embed/>
                </p:oleObj>
              </mc:Choice>
              <mc:Fallback>
                <p:oleObj name="Rovnice" r:id="rId2" imgW="952200" imgH="419040" progId="Equation.3">
                  <p:embed/>
                  <p:pic>
                    <p:nvPicPr>
                      <p:cNvPr id="2129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989138"/>
                        <a:ext cx="2217737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8" name="Object 6"/>
          <p:cNvGraphicFramePr>
            <a:graphicFrameLocks noChangeAspect="1"/>
          </p:cNvGraphicFramePr>
          <p:nvPr/>
        </p:nvGraphicFramePr>
        <p:xfrm>
          <a:off x="468313" y="3192463"/>
          <a:ext cx="73326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149280" imgH="203040" progId="Equation.3">
                  <p:embed/>
                </p:oleObj>
              </mc:Choice>
              <mc:Fallback>
                <p:oleObj name="Rovnice" r:id="rId4" imgW="3149280" imgH="203040" progId="Equation.3">
                  <p:embed/>
                  <p:pic>
                    <p:nvPicPr>
                      <p:cNvPr id="2129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192463"/>
                        <a:ext cx="7332662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999" name="Text Box 7"/>
          <p:cNvSpPr txBox="1">
            <a:spLocks noChangeArrowheads="1"/>
          </p:cNvSpPr>
          <p:nvPr/>
        </p:nvSpPr>
        <p:spPr bwMode="auto">
          <a:xfrm>
            <a:off x="539750" y="3789363"/>
            <a:ext cx="338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Kolik je PVGO?</a:t>
            </a:r>
          </a:p>
        </p:txBody>
      </p:sp>
      <p:graphicFrame>
        <p:nvGraphicFramePr>
          <p:cNvPr id="213000" name="Object 8"/>
          <p:cNvGraphicFramePr>
            <a:graphicFrameLocks noChangeAspect="1"/>
          </p:cNvGraphicFramePr>
          <p:nvPr/>
        </p:nvGraphicFramePr>
        <p:xfrm>
          <a:off x="539750" y="4652963"/>
          <a:ext cx="36004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638000" imgH="419040" progId="Equation.3">
                  <p:embed/>
                </p:oleObj>
              </mc:Choice>
              <mc:Fallback>
                <p:oleObj name="Rovnice" r:id="rId6" imgW="1638000" imgH="419040" progId="Equation.3">
                  <p:embed/>
                  <p:pic>
                    <p:nvPicPr>
                      <p:cNvPr id="21300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652963"/>
                        <a:ext cx="36004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1" name="Object 9"/>
          <p:cNvGraphicFramePr>
            <a:graphicFrameLocks noChangeAspect="1"/>
          </p:cNvGraphicFramePr>
          <p:nvPr/>
        </p:nvGraphicFramePr>
        <p:xfrm>
          <a:off x="682625" y="5876925"/>
          <a:ext cx="777716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2412720" imgH="203040" progId="Equation.3">
                  <p:embed/>
                </p:oleObj>
              </mc:Choice>
              <mc:Fallback>
                <p:oleObj name="Rovnice" r:id="rId8" imgW="2412720" imgH="203040" progId="Equation.3">
                  <p:embed/>
                  <p:pic>
                    <p:nvPicPr>
                      <p:cNvPr id="21300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5876925"/>
                        <a:ext cx="777716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13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2129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2129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Podrobnější analýza PVGO</a:t>
            </a:r>
          </a:p>
        </p:txBody>
      </p:sp>
      <p:graphicFrame>
        <p:nvGraphicFramePr>
          <p:cNvPr id="214022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755650" y="2146300"/>
          <a:ext cx="280828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409400" imgH="203040" progId="Equation.3">
                  <p:embed/>
                </p:oleObj>
              </mc:Choice>
              <mc:Fallback>
                <p:oleObj name="Rovnice" r:id="rId2" imgW="1409400" imgH="203040" progId="Equation.3">
                  <p:embed/>
                  <p:pic>
                    <p:nvPicPr>
                      <p:cNvPr id="2140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146300"/>
                        <a:ext cx="280828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611188" y="1412875"/>
            <a:ext cx="7777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V 1. roce investujeme (vše analyzujeme na jednu akcii!)</a:t>
            </a:r>
          </a:p>
        </p:txBody>
      </p:sp>
      <p:sp>
        <p:nvSpPr>
          <p:cNvPr id="214024" name="Text Box 8"/>
          <p:cNvSpPr txBox="1">
            <a:spLocks noChangeArrowheads="1"/>
          </p:cNvSpPr>
          <p:nvPr/>
        </p:nvSpPr>
        <p:spPr bwMode="auto">
          <a:xfrm>
            <a:off x="3995738" y="2060575"/>
            <a:ext cx="165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a získáme</a:t>
            </a:r>
          </a:p>
        </p:txBody>
      </p:sp>
      <p:graphicFrame>
        <p:nvGraphicFramePr>
          <p:cNvPr id="214025" name="Object 9"/>
          <p:cNvGraphicFramePr>
            <a:graphicFrameLocks noChangeAspect="1"/>
          </p:cNvGraphicFramePr>
          <p:nvPr/>
        </p:nvGraphicFramePr>
        <p:xfrm>
          <a:off x="5713413" y="2133600"/>
          <a:ext cx="32512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498320" imgH="203040" progId="Equation.3">
                  <p:embed/>
                </p:oleObj>
              </mc:Choice>
              <mc:Fallback>
                <p:oleObj name="Rovnice" r:id="rId4" imgW="1498320" imgH="203040" progId="Equation.3">
                  <p:embed/>
                  <p:pic>
                    <p:nvPicPr>
                      <p:cNvPr id="21402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3413" y="2133600"/>
                        <a:ext cx="32512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6" name="Text Box 10"/>
          <p:cNvSpPr txBox="1">
            <a:spLocks noChangeArrowheads="1"/>
          </p:cNvSpPr>
          <p:nvPr/>
        </p:nvSpPr>
        <p:spPr bwMode="auto">
          <a:xfrm>
            <a:off x="684213" y="2636838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čistá současná hodnota investic z 1. roku je</a:t>
            </a:r>
          </a:p>
        </p:txBody>
      </p:sp>
      <p:graphicFrame>
        <p:nvGraphicFramePr>
          <p:cNvPr id="214027" name="Object 11"/>
          <p:cNvGraphicFramePr>
            <a:graphicFrameLocks noChangeAspect="1"/>
          </p:cNvGraphicFramePr>
          <p:nvPr/>
        </p:nvGraphicFramePr>
        <p:xfrm>
          <a:off x="1116013" y="3213100"/>
          <a:ext cx="41497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2082600" imgH="419040" progId="Equation.3">
                  <p:embed/>
                </p:oleObj>
              </mc:Choice>
              <mc:Fallback>
                <p:oleObj name="Rovnice" r:id="rId6" imgW="2082600" imgH="419040" progId="Equation.3">
                  <p:embed/>
                  <p:pic>
                    <p:nvPicPr>
                      <p:cNvPr id="21402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213100"/>
                        <a:ext cx="4149725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8" name="Text Box 12"/>
          <p:cNvSpPr txBox="1">
            <a:spLocks noChangeArrowheads="1"/>
          </p:cNvSpPr>
          <p:nvPr/>
        </p:nvSpPr>
        <p:spPr bwMode="auto">
          <a:xfrm>
            <a:off x="395288" y="4076700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V 2. roce investujeme 33,3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• 1,1 = 36,70 Kč (protože g = 10%!)</a:t>
            </a:r>
          </a:p>
        </p:txBody>
      </p:sp>
      <p:sp>
        <p:nvSpPr>
          <p:cNvPr id="214029" name="Text Box 13"/>
          <p:cNvSpPr txBox="1">
            <a:spLocks noChangeArrowheads="1"/>
          </p:cNvSpPr>
          <p:nvPr/>
        </p:nvSpPr>
        <p:spPr bwMode="auto">
          <a:xfrm>
            <a:off x="539750" y="4797425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čistá současná hodnota investic z 2. roku je</a:t>
            </a:r>
          </a:p>
        </p:txBody>
      </p:sp>
      <p:graphicFrame>
        <p:nvGraphicFramePr>
          <p:cNvPr id="214030" name="Object 14"/>
          <p:cNvGraphicFramePr>
            <a:graphicFrameLocks noChangeAspect="1"/>
          </p:cNvGraphicFramePr>
          <p:nvPr/>
        </p:nvGraphicFramePr>
        <p:xfrm>
          <a:off x="468313" y="5445125"/>
          <a:ext cx="77914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3911400" imgH="419040" progId="Equation.3">
                  <p:embed/>
                </p:oleObj>
              </mc:Choice>
              <mc:Fallback>
                <p:oleObj name="Rovnice" r:id="rId8" imgW="3911400" imgH="419040" progId="Equation.3">
                  <p:embed/>
                  <p:pic>
                    <p:nvPicPr>
                      <p:cNvPr id="21403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45125"/>
                        <a:ext cx="77914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54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4" grpId="0"/>
      <p:bldP spid="214026" grpId="0"/>
      <p:bldP spid="214028" grpId="0"/>
      <p:bldP spid="2140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092" name="Object 4"/>
          <p:cNvGraphicFramePr>
            <a:graphicFrameLocks noChangeAspect="1"/>
          </p:cNvGraphicFramePr>
          <p:nvPr/>
        </p:nvGraphicFramePr>
        <p:xfrm>
          <a:off x="900113" y="908050"/>
          <a:ext cx="734377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489040" imgH="419040" progId="Equation.3">
                  <p:embed/>
                </p:oleObj>
              </mc:Choice>
              <mc:Fallback>
                <p:oleObj name="Rovnice" r:id="rId2" imgW="2489040" imgH="419040" progId="Equation.3">
                  <p:embed/>
                  <p:pic>
                    <p:nvPicPr>
                      <p:cNvPr id="217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908050"/>
                        <a:ext cx="7343775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468313" y="3141663"/>
            <a:ext cx="770572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Akcie je růstová, protože současná hodnota růstových možností vysvětluje větší část ceny, nikoli pro to, že dividenda roste!</a:t>
            </a:r>
          </a:p>
        </p:txBody>
      </p:sp>
    </p:spTree>
    <p:extLst>
      <p:ext uri="{BB962C8B-B14F-4D97-AF65-F5344CB8AC3E}">
        <p14:creationId xmlns:p14="http://schemas.microsoft.com/office/powerpoint/2010/main" val="38841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170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/>
              <a:t>Jiný způsob určení ceny akcie (firmy)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013" y="1938338"/>
            <a:ext cx="8435975" cy="2981325"/>
          </a:xfrm>
        </p:spPr>
        <p:txBody>
          <a:bodyPr/>
          <a:lstStyle/>
          <a:p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volný hotovostní tok FCF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lze jej z firmy odebrat bez narušení podstaty firmy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rozdíl od EPS bere v úvahu nezbytné investice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zahrnuje i růstové možnosti firmy plynoucí ze současných aktiv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příjem-náklady-nezbytné investice</a:t>
            </a:r>
          </a:p>
        </p:txBody>
      </p:sp>
      <p:graphicFrame>
        <p:nvGraphicFramePr>
          <p:cNvPr id="21811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58888" y="4868863"/>
          <a:ext cx="377666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358640" imgH="431640" progId="Equation.3">
                  <p:embed/>
                </p:oleObj>
              </mc:Choice>
              <mc:Fallback>
                <p:oleObj name="Rovnice" r:id="rId2" imgW="1358640" imgH="431640" progId="Equation.3">
                  <p:embed/>
                  <p:pic>
                    <p:nvPicPr>
                      <p:cNvPr id="2181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868863"/>
                        <a:ext cx="3776662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87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Význam ukazatele P/E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Investoři hodnotí </a:t>
            </a:r>
            <a:r>
              <a:rPr lang="cs-CZ" altLang="cs-CZ">
                <a:solidFill>
                  <a:srgbClr val="FFFF00"/>
                </a:solidFill>
              </a:rPr>
              <a:t>budoucí</a:t>
            </a:r>
            <a:r>
              <a:rPr lang="cs-CZ" altLang="cs-CZ"/>
              <a:t> výnosy, v novinách jsou </a:t>
            </a:r>
            <a:r>
              <a:rPr lang="cs-CZ" altLang="cs-CZ">
                <a:solidFill>
                  <a:srgbClr val="FFFF00"/>
                </a:solidFill>
              </a:rPr>
              <a:t>minulé</a:t>
            </a:r>
          </a:p>
          <a:p>
            <a:r>
              <a:rPr lang="cs-CZ" altLang="cs-CZ"/>
              <a:t>Vysoké P/E obvykle znamená i vysoké PVGO, ale …</a:t>
            </a:r>
          </a:p>
          <a:p>
            <a:r>
              <a:rPr lang="cs-CZ" altLang="cs-CZ"/>
              <a:t>Vztah mezi P/E a výnosem r platí pouze pro PVGO=0 a pro E=E(E)</a:t>
            </a:r>
          </a:p>
          <a:p>
            <a:r>
              <a:rPr lang="cs-CZ" altLang="cs-CZ"/>
              <a:t>Účetní hodnoty</a:t>
            </a:r>
          </a:p>
        </p:txBody>
      </p:sp>
    </p:spTree>
    <p:extLst>
      <p:ext uri="{BB962C8B-B14F-4D97-AF65-F5344CB8AC3E}">
        <p14:creationId xmlns:p14="http://schemas.microsoft.com/office/powerpoint/2010/main" val="401163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Hodnota firmy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r>
              <a:rPr lang="cs-CZ" altLang="cs-CZ"/>
              <a:t>Prognóza volného hotovostního toku</a:t>
            </a:r>
          </a:p>
          <a:p>
            <a:r>
              <a:rPr lang="cs-CZ" altLang="cs-CZ"/>
              <a:t>Volba horizontu hodnocení H</a:t>
            </a:r>
          </a:p>
          <a:p>
            <a:r>
              <a:rPr lang="cs-CZ" altLang="cs-CZ"/>
              <a:t>Výpočet hodnoty diskontováním hotovostních toků</a:t>
            </a:r>
          </a:p>
          <a:p>
            <a:r>
              <a:rPr lang="cs-CZ" altLang="cs-CZ"/>
              <a:t>Alternativní výpočty</a:t>
            </a:r>
          </a:p>
        </p:txBody>
      </p:sp>
    </p:spTree>
    <p:extLst>
      <p:ext uri="{BB962C8B-B14F-4D97-AF65-F5344CB8AC3E}">
        <p14:creationId xmlns:p14="http://schemas.microsoft.com/office/powerpoint/2010/main" val="113412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cs-CZ" altLang="cs-CZ"/>
              <a:t>Příklad stanovení hodnoty firmy</a:t>
            </a:r>
          </a:p>
        </p:txBody>
      </p:sp>
      <p:graphicFrame>
        <p:nvGraphicFramePr>
          <p:cNvPr id="222279" name="Group 71"/>
          <p:cNvGraphicFramePr>
            <a:graphicFrameLocks noGrp="1"/>
          </p:cNvGraphicFramePr>
          <p:nvPr>
            <p:ph type="tbl" idx="1"/>
          </p:nvPr>
        </p:nvGraphicFramePr>
        <p:xfrm>
          <a:off x="457200" y="1095375"/>
          <a:ext cx="8229600" cy="23904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1839712757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64194351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15708252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4563408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76760994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2860384238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29163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aktiv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14,40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17,28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20,74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68559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Výnosy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2,49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00247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2,40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2,88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3,46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2,70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74122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Volný 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-0,80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-0,96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-1,15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-1,39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-0,21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165711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g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060144"/>
                  </a:ext>
                </a:extLst>
              </a:tr>
            </a:tbl>
          </a:graphicData>
        </a:graphic>
      </p:graphicFrame>
      <p:graphicFrame>
        <p:nvGraphicFramePr>
          <p:cNvPr id="222280" name="Group 72"/>
          <p:cNvGraphicFramePr>
            <a:graphicFrameLocks noGrp="1"/>
          </p:cNvGraphicFramePr>
          <p:nvPr/>
        </p:nvGraphicFramePr>
        <p:xfrm>
          <a:off x="457200" y="3716338"/>
          <a:ext cx="8229600" cy="23904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692741356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977994357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584632299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51958552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8092399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4144357545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79910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aktiv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23,44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26,49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28,08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29,76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31,55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898854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Výnosy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2,81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3,18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3,37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3,57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3,79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61731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3,05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1,68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1,89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38534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Volný 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-0,24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1,69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1,90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5405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g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423697"/>
                  </a:ext>
                </a:extLst>
              </a:tr>
            </a:tbl>
          </a:graphicData>
        </a:graphic>
      </p:graphicFrame>
      <p:sp>
        <p:nvSpPr>
          <p:cNvPr id="222331" name="Text Box 123"/>
          <p:cNvSpPr txBox="1">
            <a:spLocks noChangeArrowheads="1"/>
          </p:cNvSpPr>
          <p:nvPr/>
        </p:nvSpPr>
        <p:spPr bwMode="auto">
          <a:xfrm>
            <a:off x="468313" y="6453188"/>
            <a:ext cx="784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Předpokládáme konstantní ROE=12% , diskont 10%</a:t>
            </a:r>
          </a:p>
        </p:txBody>
      </p:sp>
    </p:spTree>
    <p:extLst>
      <p:ext uri="{BB962C8B-B14F-4D97-AF65-F5344CB8AC3E}">
        <p14:creationId xmlns:p14="http://schemas.microsoft.com/office/powerpoint/2010/main" val="3515319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356" name="Object 4"/>
          <p:cNvGraphicFramePr>
            <a:graphicFrameLocks noChangeAspect="1"/>
          </p:cNvGraphicFramePr>
          <p:nvPr/>
        </p:nvGraphicFramePr>
        <p:xfrm>
          <a:off x="1042988" y="1341438"/>
          <a:ext cx="55753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006280" imgH="431640" progId="Equation.3">
                  <p:embed/>
                </p:oleObj>
              </mc:Choice>
              <mc:Fallback>
                <p:oleObj name="Rovnice" r:id="rId2" imgW="2006280" imgH="431640" progId="Equation.3">
                  <p:embed/>
                  <p:pic>
                    <p:nvPicPr>
                      <p:cNvPr id="228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41438"/>
                        <a:ext cx="55753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58" name="Rectangle 6"/>
          <p:cNvSpPr>
            <a:spLocks noGrp="1" noChangeArrowheads="1"/>
          </p:cNvSpPr>
          <p:nvPr>
            <p:ph idx="1"/>
          </p:nvPr>
        </p:nvSpPr>
        <p:spPr>
          <a:xfrm>
            <a:off x="395288" y="404813"/>
            <a:ext cx="8229600" cy="792162"/>
          </a:xfrm>
        </p:spPr>
        <p:txBody>
          <a:bodyPr/>
          <a:lstStyle/>
          <a:p>
            <a:r>
              <a:rPr lang="cs-CZ" altLang="cs-CZ"/>
              <a:t>Zvolíme horizont hodnocení H = 6 let</a:t>
            </a: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250825" y="5013325"/>
            <a:ext cx="851852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Hodnota podniku je -3,6 + 39,75/1,1</a:t>
            </a:r>
            <a:r>
              <a:rPr lang="cs-CZ" altLang="cs-CZ" baseline="30000"/>
              <a:t>6</a:t>
            </a:r>
            <a:r>
              <a:rPr lang="cs-CZ" altLang="cs-CZ"/>
              <a:t> = 18,8</a:t>
            </a:r>
            <a:endParaRPr lang="cs-CZ" altLang="cs-CZ" baseline="30000"/>
          </a:p>
        </p:txBody>
      </p:sp>
      <p:graphicFrame>
        <p:nvGraphicFramePr>
          <p:cNvPr id="228360" name="Object 8"/>
          <p:cNvGraphicFramePr>
            <a:graphicFrameLocks noChangeAspect="1"/>
          </p:cNvGraphicFramePr>
          <p:nvPr/>
        </p:nvGraphicFramePr>
        <p:xfrm>
          <a:off x="1892300" y="3446463"/>
          <a:ext cx="4306888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1549080" imgH="419040" progId="Equation.3">
                  <p:embed/>
                </p:oleObj>
              </mc:Choice>
              <mc:Fallback>
                <p:oleObj name="Rovnice" r:id="rId7" imgW="1549080" imgH="419040" progId="Equation.3">
                  <p:embed/>
                  <p:pic>
                    <p:nvPicPr>
                      <p:cNvPr id="2283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3446463"/>
                        <a:ext cx="4306888" cy="116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17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55451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růst 8 % je hodnota firmy 26,3 mil. Kč, tj. 113 % hodnoty činí </a:t>
            </a:r>
            <a:r>
              <a:rPr lang="cs-CZ" alt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perpetuita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(sic!)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Jiný postup: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stejné poměrné ukazatele jako jiné firmy v odvětví</a:t>
            </a:r>
          </a:p>
          <a:p>
            <a:pPr lvl="2">
              <a:lnSpc>
                <a:spcPct val="90000"/>
              </a:lnSpc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např. P/E = 9 (odkud to získáme?, chyba v knize - pozor)</a:t>
            </a:r>
          </a:p>
          <a:p>
            <a:pPr lvl="3">
              <a:lnSpc>
                <a:spcPct val="90000"/>
              </a:lnSpc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cs-CZ" altLang="cs-C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pak 3,18*9 = 28,6 a hodnota firmy je -3,6 + 28,6/1,1</a:t>
            </a:r>
            <a:r>
              <a:rPr lang="cs-CZ" altLang="cs-CZ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12,7</a:t>
            </a:r>
          </a:p>
          <a:p>
            <a:pPr lvl="2">
              <a:lnSpc>
                <a:spcPct val="90000"/>
              </a:lnSpc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poměr tržní a účetní hodnoty např. 1,4</a:t>
            </a:r>
          </a:p>
          <a:p>
            <a:pPr lvl="3">
              <a:lnSpc>
                <a:spcPct val="90000"/>
              </a:lnSpc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cs-CZ" altLang="cs-C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pak 1,4*23,43 = 32,8 a hodnota firmy je -3,6 + 32,8/1,1</a:t>
            </a:r>
            <a:r>
              <a:rPr lang="cs-CZ" altLang="cs-CZ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14,9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úprava horizontu hodnocení H na dobu, kdy se naše vyhlídky vyrovnají s konkurencí (např. H = 8), PVGO=0, tj. g=0 % a pak je PV</a:t>
            </a:r>
            <a:r>
              <a:rPr lang="cs-CZ" altLang="cs-CZ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=35,7 a hodnota firmy je -2,0 + 35,7/1,1</a:t>
            </a:r>
            <a:r>
              <a:rPr lang="cs-CZ" altLang="cs-CZ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14,1</a:t>
            </a:r>
          </a:p>
        </p:txBody>
      </p:sp>
    </p:spTree>
    <p:extLst>
      <p:ext uri="{BB962C8B-B14F-4D97-AF65-F5344CB8AC3E}">
        <p14:creationId xmlns:p14="http://schemas.microsoft.com/office/powerpoint/2010/main" val="63657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Rekapitulace výsledků výpočtů</a:t>
            </a:r>
          </a:p>
        </p:txBody>
      </p:sp>
      <p:graphicFrame>
        <p:nvGraphicFramePr>
          <p:cNvPr id="225319" name="Group 39"/>
          <p:cNvGraphicFramePr>
            <a:graphicFrameLocks noGrp="1"/>
          </p:cNvGraphicFramePr>
          <p:nvPr>
            <p:ph type="tbl" idx="1"/>
          </p:nvPr>
        </p:nvGraphicFramePr>
        <p:xfrm>
          <a:off x="457200" y="1412875"/>
          <a:ext cx="8229600" cy="5144202"/>
        </p:xfrm>
        <a:graphic>
          <a:graphicData uri="http://schemas.openxmlformats.org/drawingml/2006/table">
            <a:tbl>
              <a:tblPr/>
              <a:tblGrid>
                <a:gridCol w="4835525">
                  <a:extLst>
                    <a:ext uri="{9D8B030D-6E8A-4147-A177-3AD203B41FA5}">
                      <a16:colId xmlns:a16="http://schemas.microsoft.com/office/drawing/2014/main" val="3293237463"/>
                    </a:ext>
                  </a:extLst>
                </a:gridCol>
                <a:gridCol w="3394075">
                  <a:extLst>
                    <a:ext uri="{9D8B030D-6E8A-4147-A177-3AD203B41FA5}">
                      <a16:colId xmlns:a16="http://schemas.microsoft.com/office/drawing/2014/main" val="3636777594"/>
                    </a:ext>
                  </a:extLst>
                </a:gridCol>
              </a:tblGrid>
              <a:tr h="922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Metoda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 = 10%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podniku mil. Kč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046465"/>
                  </a:ext>
                </a:extLst>
              </a:tr>
              <a:tr h="73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FCF pro H = 6, g = 6%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094669"/>
                  </a:ext>
                </a:extLst>
              </a:tr>
              <a:tr h="739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FCF pro H = 6, g = 8%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26,3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384005"/>
                  </a:ext>
                </a:extLst>
              </a:tr>
              <a:tr h="739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Podobné P/E = 9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424604"/>
                  </a:ext>
                </a:extLst>
              </a:tr>
              <a:tr h="754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Podobný poměr tržní a účetní hodnoty (1,4)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05197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Horizont hodnocení, kde se srovnáme s konkurencí H = 8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16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34921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Stupně šedé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1958</TotalTime>
  <Words>1327</Words>
  <Application>Microsoft Macintosh PowerPoint</Application>
  <PresentationFormat>Předvádění na obrazovce (4:3)</PresentationFormat>
  <Paragraphs>312</Paragraphs>
  <Slides>31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9" baseType="lpstr">
      <vt:lpstr>Arial</vt:lpstr>
      <vt:lpstr>Calisto MT</vt:lpstr>
      <vt:lpstr>Times New Roman</vt:lpstr>
      <vt:lpstr>Wingdings</vt:lpstr>
      <vt:lpstr>Wingdings 2</vt:lpstr>
      <vt:lpstr>PMA01</vt:lpstr>
      <vt:lpstr>Břidlice</vt:lpstr>
      <vt:lpstr>Rovnice</vt:lpstr>
      <vt:lpstr>Základy finanční ho managementu</vt:lpstr>
      <vt:lpstr>Obligace</vt:lpstr>
      <vt:lpstr>Hotovostní tok obligace</vt:lpstr>
      <vt:lpstr>Výnos do doby splatnosti</vt:lpstr>
      <vt:lpstr>Akcie</vt:lpstr>
      <vt:lpstr>Cena akcie</vt:lpstr>
      <vt:lpstr>Konstantní dividendový model</vt:lpstr>
      <vt:lpstr>Model s konstantním růstem dividendy o g% ročně</vt:lpstr>
      <vt:lpstr>Odhad budoucího růstu</vt:lpstr>
      <vt:lpstr>Dělení zisku (výnosu)</vt:lpstr>
      <vt:lpstr>Prezentace aplikace PowerPoint</vt:lpstr>
      <vt:lpstr>Výpočet růstu dividend g:</vt:lpstr>
      <vt:lpstr>Prezentace aplikace PowerPoint</vt:lpstr>
      <vt:lpstr>Prezentace aplikace PowerPoint</vt:lpstr>
      <vt:lpstr>Prezentace aplikace PowerPoint</vt:lpstr>
      <vt:lpstr>Konstantní růst?</vt:lpstr>
      <vt:lpstr>Prezentace aplikace PowerPoint</vt:lpstr>
      <vt:lpstr>Prezentace aplikace PowerPoint</vt:lpstr>
      <vt:lpstr>Vztah mezi cenou akcie a EPS</vt:lpstr>
      <vt:lpstr>Současná hodnota růstových možností PVGO</vt:lpstr>
      <vt:lpstr>Důchodová a růstová akcie</vt:lpstr>
      <vt:lpstr>Prezentace aplikace PowerPoint</vt:lpstr>
      <vt:lpstr>Podrobnější analýza PVGO</vt:lpstr>
      <vt:lpstr>Prezentace aplikace PowerPoint</vt:lpstr>
      <vt:lpstr>Jiný způsob určení ceny akcie (firmy)</vt:lpstr>
      <vt:lpstr>Význam ukazatele P/E</vt:lpstr>
      <vt:lpstr>Hodnota firmy</vt:lpstr>
      <vt:lpstr>Příklad stanovení hodnoty firmy</vt:lpstr>
      <vt:lpstr>Prezentace aplikace PowerPoint</vt:lpstr>
      <vt:lpstr>Prezentace aplikace PowerPoint</vt:lpstr>
      <vt:lpstr>Rekapitulace výsledků výpočtů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267</cp:revision>
  <dcterms:created xsi:type="dcterms:W3CDTF">2004-09-17T11:11:15Z</dcterms:created>
  <dcterms:modified xsi:type="dcterms:W3CDTF">2023-04-19T11:20:25Z</dcterms:modified>
</cp:coreProperties>
</file>