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09" r:id="rId2"/>
  </p:sldMasterIdLst>
  <p:sldIdLst>
    <p:sldId id="260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FF"/>
    <a:srgbClr val="FF0000"/>
    <a:srgbClr val="00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74" autoAdjust="0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123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4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5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7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2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0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2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4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6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7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8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3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0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2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3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4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6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7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49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1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2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3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4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5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6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7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5158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5159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5160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5161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3600"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5164" name="Rectangle 44"/>
          <p:cNvSpPr>
            <a:spLocks noGrp="1" noChangeArrowheads="1"/>
          </p:cNvSpPr>
          <p:nvPr>
            <p:ph type="dt" sz="quarter" idx="2"/>
          </p:nvPr>
        </p:nvSpPr>
        <p:spPr>
          <a:xfrm>
            <a:off x="755650" y="6400800"/>
            <a:ext cx="47625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165" name="Rectangle 45"/>
          <p:cNvSpPr>
            <a:spLocks noGrp="1" noChangeArrowheads="1"/>
          </p:cNvSpPr>
          <p:nvPr>
            <p:ph type="ftr" sz="quarter" idx="3"/>
          </p:nvPr>
        </p:nvSpPr>
        <p:spPr>
          <a:xfrm>
            <a:off x="5580063" y="6400800"/>
            <a:ext cx="2895600" cy="457200"/>
          </a:xfr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r>
              <a:rPr lang="en-US" altLang="cs-CZ"/>
              <a:t>©</a:t>
            </a:r>
            <a:r>
              <a:rPr lang="cs-CZ" altLang="cs-CZ"/>
              <a:t> Oldřich Starý, 2012</a:t>
            </a:r>
            <a:endParaRPr lang="en-US" altLang="cs-CZ"/>
          </a:p>
        </p:txBody>
      </p:sp>
      <p:sp>
        <p:nvSpPr>
          <p:cNvPr id="5166" name="Rectangle 4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altLang="cs-CZ"/>
              <a:t>-</a:t>
            </a:r>
            <a:fld id="{8A221EFF-B572-4201-A1CB-2E3E2C9B0BB4}" type="slidenum">
              <a:rPr lang="cs-CZ" altLang="cs-CZ"/>
              <a:pPr/>
              <a:t>‹#›</a:t>
            </a:fld>
            <a:r>
              <a:rPr lang="cs-CZ" altLang="cs-CZ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ACD80F-4C05-46D1-A600-E8AB9986F90F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55547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BD72B-75FC-428E-88BB-7A1D3C094B0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15679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3456F-E517-4D2C-96D0-7BD192B184A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791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E0876D-0F95-437E-B3BC-277DF7E7461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43116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AB8E15-EF77-4817-95D0-4A223E7ED55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0783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AECE5-7EB1-4A48-86E2-08528790B7B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7921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1D0E36-6CB1-45FD-B1CA-9F19AB8AF6C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1623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CFE0AD-3277-4CAE-A183-6F3723B3C03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7832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C890C-051E-4B52-9688-2D9EBA1AFD3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61671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8BCA-2A5F-44FB-B121-E09FD069753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5893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2023</a:t>
            </a:r>
            <a:endParaRPr lang="en-US" alt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 altLang="cs-CZ"/>
              <a:t>-</a:t>
            </a:r>
            <a:fld id="{8A221EFF-B572-4201-A1CB-2E3E2C9B0BB4}" type="slidenum">
              <a:rPr lang="cs-CZ" altLang="cs-CZ" smtClean="0"/>
              <a:pPr/>
              <a:t>‹#›</a:t>
            </a:fld>
            <a:r>
              <a:rPr lang="cs-CZ" altLang="cs-CZ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528421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8811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BD72B-75FC-428E-88BB-7A1D3C094B04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75505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3456F-E517-4D2C-96D0-7BD192B184AB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76214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876D-0F95-437E-B3BC-277DF7E74615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886874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B8E15-EF77-4817-95D0-4A223E7ED557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260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AECE5-7EB1-4A48-86E2-08528790B7B6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8832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D0E36-6CB1-45FD-B1CA-9F19AB8AF6C2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32733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0AD-3277-4CAE-A183-6F3723B3C039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67343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3262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758313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53899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6444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468965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54005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C890C-051E-4B52-9688-2D9EBA1AFD3A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373005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68BCA-2A5F-44FB-B121-E09FD0697533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3859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>
                <a:gamma/>
                <a:shade val="57647"/>
                <a:invGamma/>
              </a:scheme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2 w 1722"/>
                <a:gd name="T1" fmla="*/ 66 h 66"/>
                <a:gd name="T2" fmla="*/ 1722 w 1722"/>
                <a:gd name="T3" fmla="*/ 60 h 66"/>
                <a:gd name="T4" fmla="*/ 0 w 1722"/>
                <a:gd name="T5" fmla="*/ 0 h 66"/>
                <a:gd name="T6" fmla="*/ 0 w 1722"/>
                <a:gd name="T7" fmla="*/ 48 h 66"/>
                <a:gd name="T8" fmla="*/ 1722 w 1722"/>
                <a:gd name="T9" fmla="*/ 66 h 66"/>
                <a:gd name="T10" fmla="*/ 1722 w 1722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5 w 975"/>
                <a:gd name="T1" fmla="*/ 48 h 101"/>
                <a:gd name="T2" fmla="*/ 975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5 w 975"/>
                <a:gd name="T9" fmla="*/ 48 h 101"/>
                <a:gd name="T10" fmla="*/ 975 w 975"/>
                <a:gd name="T11" fmla="*/ 4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4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41 w 2141"/>
                <a:gd name="T7" fmla="*/ 0 h 198"/>
                <a:gd name="T8" fmla="*/ 2141 w 2141"/>
                <a:gd name="T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82 w 2517"/>
                <a:gd name="T1" fmla="*/ 276 h 276"/>
                <a:gd name="T2" fmla="*/ 2517 w 2517"/>
                <a:gd name="T3" fmla="*/ 204 h 276"/>
                <a:gd name="T4" fmla="*/ 2260 w 2517"/>
                <a:gd name="T5" fmla="*/ 0 h 276"/>
                <a:gd name="T6" fmla="*/ 0 w 2517"/>
                <a:gd name="T7" fmla="*/ 276 h 276"/>
                <a:gd name="T8" fmla="*/ 2182 w 2517"/>
                <a:gd name="T9" fmla="*/ 276 h 276"/>
                <a:gd name="T10" fmla="*/ 2182 w 2517"/>
                <a:gd name="T11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9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9 w 729"/>
                <a:gd name="T7" fmla="*/ 240 h 240"/>
                <a:gd name="T8" fmla="*/ 729 w 729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9 w 729"/>
                <a:gd name="T1" fmla="*/ 318 h 318"/>
                <a:gd name="T2" fmla="*/ 729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9 w 729"/>
                <a:gd name="T9" fmla="*/ 318 h 318"/>
                <a:gd name="T10" fmla="*/ 729 w 729"/>
                <a:gd name="T11" fmla="*/ 318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5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7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2" y="132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1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4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2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6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grpSp>
          <p:nvGrpSpPr>
            <p:cNvPr id="4135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3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4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5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ED33271A-A0D0-4DEA-98F3-E254B92353DD}" type="slidenum">
              <a:rPr lang="cs-CZ" altLang="cs-CZ" smtClean="0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97460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sec.cz/kalkulacky/kolik-vam-vynese-sporeni-v-bance/" TargetMode="External"/><Relationship Id="rId2" Type="http://schemas.openxmlformats.org/officeDocument/2006/relationships/hyperlink" Target="https://www.calculator.net/financial-calculator.html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cs-CZ" altLang="cs-CZ" dirty="0"/>
              <a:t>Základy finančního</a:t>
            </a:r>
            <a:br>
              <a:rPr lang="cs-CZ" altLang="cs-CZ" dirty="0"/>
            </a:br>
            <a:r>
              <a:rPr lang="cs-CZ" altLang="cs-CZ" dirty="0"/>
              <a:t>managementu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cs-CZ" altLang="cs-CZ" sz="3200" b="1" dirty="0"/>
              <a:t>Finanční matematika - úrokový počet, střadatel, zásobitel, anuita, </a:t>
            </a:r>
            <a:r>
              <a:rPr lang="cs-CZ" altLang="cs-CZ" sz="3200" b="1" dirty="0" err="1"/>
              <a:t>perpetuita</a:t>
            </a:r>
            <a:endParaRPr lang="cs-CZ" altLang="cs-CZ" sz="3200" b="1" dirty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00800"/>
            <a:ext cx="4762500" cy="457200"/>
          </a:xfrm>
        </p:spPr>
        <p:txBody>
          <a:bodyPr/>
          <a:lstStyle/>
          <a:p>
            <a:r>
              <a:rPr lang="cs-CZ" altLang="cs-CZ"/>
              <a:t>FEL ČVUT, katedra ekonomiky, manažerství a humanitních věd</a:t>
            </a: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xfrm>
            <a:off x="6248400" y="6400800"/>
            <a:ext cx="2895600" cy="457200"/>
          </a:xfrm>
        </p:spPr>
        <p:txBody>
          <a:bodyPr/>
          <a:lstStyle/>
          <a:p>
            <a:r>
              <a:rPr lang="en-US" altLang="cs-CZ" dirty="0"/>
              <a:t>©</a:t>
            </a:r>
            <a:r>
              <a:rPr lang="cs-CZ" altLang="cs-CZ" dirty="0"/>
              <a:t> Oldřich Starý, 2023</a:t>
            </a:r>
            <a:endParaRPr lang="en-US" alt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Zásobitel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odvození pro nekonečno</a:t>
            </a:r>
          </a:p>
          <a:p>
            <a:pPr lvl="1"/>
            <a:r>
              <a:rPr lang="cs-CZ" dirty="0"/>
              <a:t>trojčlenka</a:t>
            </a:r>
          </a:p>
          <a:p>
            <a:pPr lvl="1"/>
            <a:r>
              <a:rPr lang="cs-CZ" dirty="0"/>
              <a:t>pomocí řady</a:t>
            </a:r>
          </a:p>
          <a:p>
            <a:pPr lvl="1"/>
            <a:r>
              <a:rPr lang="cs-CZ" dirty="0"/>
              <a:t>toky na začátku a na konci období</a:t>
            </a:r>
          </a:p>
          <a:p>
            <a:pPr lvl="1"/>
            <a:r>
              <a:rPr lang="cs-CZ" dirty="0"/>
              <a:t>různá označení</a:t>
            </a:r>
          </a:p>
          <a:p>
            <a:pPr lvl="2"/>
            <a:r>
              <a:rPr lang="cs-CZ" dirty="0"/>
              <a:t>zásobitel, PVAF, </a:t>
            </a:r>
            <a:r>
              <a:rPr lang="cs-CZ" dirty="0" err="1"/>
              <a:t>PVAFd</a:t>
            </a:r>
            <a:endParaRPr lang="cs-CZ" dirty="0"/>
          </a:p>
          <a:p>
            <a:r>
              <a:rPr lang="cs-CZ" dirty="0"/>
              <a:t>odvození pro T let</a:t>
            </a:r>
          </a:p>
          <a:p>
            <a:r>
              <a:rPr lang="cs-CZ" dirty="0"/>
              <a:t>zásobitel s konstantním ročním růstem</a:t>
            </a:r>
          </a:p>
        </p:txBody>
      </p:sp>
    </p:spTree>
    <p:extLst>
      <p:ext uri="{BB962C8B-B14F-4D97-AF65-F5344CB8AC3E}">
        <p14:creationId xmlns:p14="http://schemas.microsoft.com/office/powerpoint/2010/main" val="4089356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Střadatel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odvození</a:t>
            </a:r>
          </a:p>
          <a:p>
            <a:pPr lvl="1"/>
            <a:r>
              <a:rPr lang="cs-CZ" dirty="0"/>
              <a:t>ze zásobitele</a:t>
            </a:r>
          </a:p>
          <a:p>
            <a:pPr lvl="1"/>
            <a:r>
              <a:rPr lang="cs-CZ" dirty="0"/>
              <a:t>toky na začátku a na konci období</a:t>
            </a:r>
          </a:p>
          <a:p>
            <a:pPr lvl="1"/>
            <a:r>
              <a:rPr lang="cs-CZ" dirty="0"/>
              <a:t>různá označení</a:t>
            </a:r>
          </a:p>
          <a:p>
            <a:pPr lvl="2"/>
            <a:r>
              <a:rPr lang="cs-CZ" dirty="0"/>
              <a:t>střadatel, FVAF, </a:t>
            </a:r>
            <a:r>
              <a:rPr lang="cs-CZ" dirty="0" err="1"/>
              <a:t>FVAFd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6348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Anuita a </a:t>
            </a:r>
            <a:r>
              <a:rPr lang="cs-CZ" dirty="0" err="1"/>
              <a:t>perpetuita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odvození</a:t>
            </a:r>
          </a:p>
          <a:p>
            <a:pPr lvl="1"/>
            <a:r>
              <a:rPr lang="cs-CZ" dirty="0"/>
              <a:t>ze zásobitele</a:t>
            </a:r>
          </a:p>
          <a:p>
            <a:r>
              <a:rPr lang="cs-CZ" dirty="0"/>
              <a:t>vzájemné vztahy</a:t>
            </a:r>
          </a:p>
          <a:p>
            <a:r>
              <a:rPr lang="cs-CZ" dirty="0"/>
              <a:t>anuitní úmor a anuitní úrok</a:t>
            </a:r>
          </a:p>
          <a:p>
            <a:r>
              <a:rPr lang="cs-CZ" dirty="0"/>
              <a:t>použití a příklady</a:t>
            </a:r>
          </a:p>
        </p:txBody>
      </p:sp>
    </p:spTree>
    <p:extLst>
      <p:ext uri="{BB962C8B-B14F-4D97-AF65-F5344CB8AC3E}">
        <p14:creationId xmlns:p14="http://schemas.microsoft.com/office/powerpoint/2010/main" val="13229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Excel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finanční funkce</a:t>
            </a:r>
          </a:p>
          <a:p>
            <a:pPr lvl="1"/>
            <a:r>
              <a:rPr lang="cs-CZ" dirty="0"/>
              <a:t>pozor na označení, liší se podle jazykové mutace</a:t>
            </a:r>
          </a:p>
          <a:p>
            <a:pPr lvl="1"/>
            <a:r>
              <a:rPr lang="cs-CZ" dirty="0"/>
              <a:t>anglické je logické, české je velmi nepovedené</a:t>
            </a:r>
          </a:p>
          <a:p>
            <a:r>
              <a:rPr lang="cs-CZ" dirty="0"/>
              <a:t>parametry funkcí střadatele, zásobitele a anuity</a:t>
            </a:r>
          </a:p>
          <a:p>
            <a:pPr lvl="1"/>
            <a:r>
              <a:rPr lang="cs-CZ" dirty="0"/>
              <a:t>sazba = úroková sazba (naše i nebo r)</a:t>
            </a:r>
          </a:p>
          <a:p>
            <a:pPr lvl="1"/>
            <a:r>
              <a:rPr lang="cs-CZ" dirty="0" err="1"/>
              <a:t>pper</a:t>
            </a:r>
            <a:r>
              <a:rPr lang="cs-CZ" dirty="0"/>
              <a:t> = počet období (naše T)</a:t>
            </a:r>
          </a:p>
          <a:p>
            <a:pPr lvl="1"/>
            <a:r>
              <a:rPr lang="cs-CZ" dirty="0"/>
              <a:t>splátka = konstantní částka (naše X) nebo dáme 1 a máme jen hodnotu střadatele, zásobitele, anuity</a:t>
            </a:r>
          </a:p>
          <a:p>
            <a:pPr lvl="1"/>
            <a:r>
              <a:rPr lang="cs-CZ" dirty="0" err="1"/>
              <a:t>souč</a:t>
            </a:r>
            <a:r>
              <a:rPr lang="en-US" dirty="0"/>
              <a:t>_</a:t>
            </a:r>
            <a:r>
              <a:rPr lang="cs-CZ" dirty="0"/>
              <a:t>hod, bud</a:t>
            </a:r>
            <a:r>
              <a:rPr lang="en-US" dirty="0"/>
              <a:t>_</a:t>
            </a:r>
            <a:r>
              <a:rPr lang="cs-CZ" dirty="0"/>
              <a:t>hod = nepovinné parametry (počáteční zůstatek nebo konečný zůstatek)</a:t>
            </a:r>
          </a:p>
          <a:p>
            <a:pPr lvl="1"/>
            <a:r>
              <a:rPr lang="cs-CZ" dirty="0"/>
              <a:t>typ = částky na začátku (hodnota 1) nebo na konci (hodnota 0 nebo neuvedeno) období </a:t>
            </a:r>
          </a:p>
        </p:txBody>
      </p:sp>
    </p:spTree>
    <p:extLst>
      <p:ext uri="{BB962C8B-B14F-4D97-AF65-F5344CB8AC3E}">
        <p14:creationId xmlns:p14="http://schemas.microsoft.com/office/powerpoint/2010/main" val="2501341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Excel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zásobitel, PVAF</a:t>
            </a:r>
          </a:p>
          <a:p>
            <a:pPr lvl="1"/>
            <a:r>
              <a:rPr lang="cs-CZ" dirty="0"/>
              <a:t>SOUČHODNOTA</a:t>
            </a:r>
          </a:p>
          <a:p>
            <a:pPr lvl="1"/>
            <a:r>
              <a:rPr lang="cs-CZ" dirty="0"/>
              <a:t>PV v anglické lokalizaci</a:t>
            </a:r>
          </a:p>
          <a:p>
            <a:r>
              <a:rPr lang="cs-CZ" dirty="0"/>
              <a:t>střadatel, 	FVAF</a:t>
            </a:r>
          </a:p>
          <a:p>
            <a:pPr lvl="1"/>
            <a:r>
              <a:rPr lang="cs-CZ" dirty="0"/>
              <a:t>BUDHODNOTA</a:t>
            </a:r>
          </a:p>
          <a:p>
            <a:pPr lvl="1"/>
            <a:r>
              <a:rPr lang="cs-CZ" dirty="0"/>
              <a:t>FV</a:t>
            </a:r>
          </a:p>
          <a:p>
            <a:r>
              <a:rPr lang="cs-CZ" dirty="0"/>
              <a:t>anuita</a:t>
            </a:r>
          </a:p>
          <a:p>
            <a:pPr lvl="1"/>
            <a:r>
              <a:rPr lang="cs-CZ" dirty="0"/>
              <a:t>PLATBA</a:t>
            </a:r>
          </a:p>
          <a:p>
            <a:pPr lvl="1"/>
            <a:r>
              <a:rPr lang="cs-CZ" dirty="0"/>
              <a:t>PMT</a:t>
            </a:r>
          </a:p>
        </p:txBody>
      </p:sp>
    </p:spTree>
    <p:extLst>
      <p:ext uri="{BB962C8B-B14F-4D97-AF65-F5344CB8AC3E}">
        <p14:creationId xmlns:p14="http://schemas.microsoft.com/office/powerpoint/2010/main" val="257902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Existují i jiné nástroje?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speciální finanční kalkulačky</a:t>
            </a:r>
          </a:p>
          <a:p>
            <a:pPr lvl="1"/>
            <a:r>
              <a:rPr lang="cs-CZ" dirty="0"/>
              <a:t>například: </a:t>
            </a:r>
            <a:r>
              <a:rPr lang="cs-CZ" dirty="0">
                <a:hlinkClick r:id="rId2"/>
              </a:rPr>
              <a:t>https://www.calculator.net/financial-calculator.html</a:t>
            </a:r>
            <a:endParaRPr lang="cs-CZ" dirty="0"/>
          </a:p>
          <a:p>
            <a:pPr lvl="1"/>
            <a:r>
              <a:rPr lang="cs-CZ" dirty="0"/>
              <a:t>pokud jste dávali pozor, tak většinu si odvodíte sami</a:t>
            </a:r>
          </a:p>
          <a:p>
            <a:pPr lvl="1"/>
            <a:r>
              <a:rPr lang="cs-CZ" dirty="0"/>
              <a:t>nebo na českých stránkách tato: </a:t>
            </a:r>
            <a:r>
              <a:rPr lang="cs-CZ" dirty="0">
                <a:hlinkClick r:id="rId3"/>
              </a:rPr>
              <a:t>https://www.mesec.cz/kalkulacky/kolik-vam-vynese-sporeni-v-bance/</a:t>
            </a:r>
            <a:endParaRPr lang="cs-CZ" dirty="0"/>
          </a:p>
          <a:p>
            <a:r>
              <a:rPr lang="cs-CZ" dirty="0"/>
              <a:t>silný analytický nástroj je </a:t>
            </a:r>
            <a:r>
              <a:rPr lang="cs-CZ" dirty="0" err="1"/>
              <a:t>Mathematica</a:t>
            </a:r>
            <a:endParaRPr lang="cs-CZ" dirty="0"/>
          </a:p>
          <a:p>
            <a:pPr lvl="1"/>
            <a:r>
              <a:rPr lang="cs-CZ" dirty="0"/>
              <a:t>příklad v souboru k přednášce</a:t>
            </a:r>
          </a:p>
        </p:txBody>
      </p:sp>
    </p:spTree>
    <p:extLst>
      <p:ext uri="{BB962C8B-B14F-4D97-AF65-F5344CB8AC3E}">
        <p14:creationId xmlns:p14="http://schemas.microsoft.com/office/powerpoint/2010/main" val="3583432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 penzijního agenta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pravidelné spoření na měsíční bázi</a:t>
            </a:r>
          </a:p>
          <a:p>
            <a:r>
              <a:rPr lang="cs-CZ" dirty="0"/>
              <a:t>během roku jsou úroky připisovány </a:t>
            </a:r>
            <a:r>
              <a:rPr lang="cs-CZ" dirty="0" err="1"/>
              <a:t>jednodušše</a:t>
            </a:r>
            <a:endParaRPr lang="cs-CZ" dirty="0"/>
          </a:p>
          <a:p>
            <a:pPr lvl="1"/>
            <a:r>
              <a:rPr lang="pt-BR" dirty="0"/>
              <a:t>i - roční úroková míra v %</a:t>
            </a:r>
          </a:p>
          <a:p>
            <a:pPr lvl="1"/>
            <a:r>
              <a:rPr lang="cs-CZ" dirty="0"/>
              <a:t>T - počet let spoření</a:t>
            </a:r>
          </a:p>
          <a:p>
            <a:pPr lvl="1"/>
            <a:r>
              <a:rPr lang="cs-CZ" dirty="0" err="1"/>
              <a:t>Td</a:t>
            </a:r>
            <a:r>
              <a:rPr lang="cs-CZ" dirty="0"/>
              <a:t> - počet let vyplácení důchodu</a:t>
            </a:r>
          </a:p>
          <a:p>
            <a:pPr lvl="1"/>
            <a:r>
              <a:rPr lang="cs-CZ" dirty="0"/>
              <a:t>P - ukládaná částka (měsíční)</a:t>
            </a:r>
          </a:p>
          <a:p>
            <a:pPr lvl="1"/>
            <a:r>
              <a:rPr lang="cs-CZ" dirty="0"/>
              <a:t>X - vyplácená částka</a:t>
            </a:r>
          </a:p>
        </p:txBody>
      </p:sp>
    </p:spTree>
    <p:extLst>
      <p:ext uri="{BB962C8B-B14F-4D97-AF65-F5344CB8AC3E}">
        <p14:creationId xmlns:p14="http://schemas.microsoft.com/office/powerpoint/2010/main" val="29865997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PMA01">
  <a:themeElements>
    <a:clrScheme name="PMA01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PMA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MA01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MA01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řidlice">
  <a:themeElements>
    <a:clrScheme name="Břidlic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řidlic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PMA01</Template>
  <TotalTime>898</TotalTime>
  <Words>317</Words>
  <Application>Microsoft Macintosh PowerPoint</Application>
  <PresentationFormat>Předvádění na obrazovce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3" baseType="lpstr">
      <vt:lpstr>Arial</vt:lpstr>
      <vt:lpstr>Wingdings</vt:lpstr>
      <vt:lpstr>Wingdings 2</vt:lpstr>
      <vt:lpstr>PMA01</vt:lpstr>
      <vt:lpstr>Břidlice</vt:lpstr>
      <vt:lpstr>Základy finančního managementu</vt:lpstr>
      <vt:lpstr>Zásobitel</vt:lpstr>
      <vt:lpstr>Střadatel</vt:lpstr>
      <vt:lpstr>Anuita a perpetuita</vt:lpstr>
      <vt:lpstr>Excel</vt:lpstr>
      <vt:lpstr>Excel</vt:lpstr>
      <vt:lpstr>Existují i jiné nástroje?</vt:lpstr>
      <vt:lpstr>Příklad penzijního agenta</vt:lpstr>
    </vt:vector>
  </TitlesOfParts>
  <Company>ČVUT fakulta elektrotechnická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Podnikový management</dc:title>
  <dc:creator>StaryO</dc:creator>
  <cp:lastModifiedBy>Stary, Oldrich</cp:lastModifiedBy>
  <cp:revision>80</cp:revision>
  <dcterms:created xsi:type="dcterms:W3CDTF">2004-09-17T11:11:15Z</dcterms:created>
  <dcterms:modified xsi:type="dcterms:W3CDTF">2023-02-16T08:38:35Z</dcterms:modified>
</cp:coreProperties>
</file>