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25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337" r:id="rId10"/>
    <p:sldId id="338" r:id="rId11"/>
    <p:sldId id="339" r:id="rId12"/>
    <p:sldId id="260" r:id="rId13"/>
    <p:sldId id="292" r:id="rId14"/>
    <p:sldId id="361" r:id="rId15"/>
    <p:sldId id="357" r:id="rId16"/>
    <p:sldId id="360" r:id="rId17"/>
    <p:sldId id="293" r:id="rId18"/>
    <p:sldId id="340" r:id="rId19"/>
    <p:sldId id="356" r:id="rId20"/>
    <p:sldId id="358" r:id="rId21"/>
    <p:sldId id="359" r:id="rId22"/>
    <p:sldId id="291" r:id="rId23"/>
    <p:sldId id="355" r:id="rId24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3B60"/>
    <a:srgbClr val="8A8BB8"/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23"/>
    <p:restoredTop sz="94697"/>
  </p:normalViewPr>
  <p:slideViewPr>
    <p:cSldViewPr>
      <p:cViewPr varScale="1">
        <p:scale>
          <a:sx n="119" d="100"/>
          <a:sy n="119" d="100"/>
        </p:scale>
        <p:origin x="131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3135C4-7DCD-431B-B79D-030D358320E0}" type="doc">
      <dgm:prSet loTypeId="urn:microsoft.com/office/officeart/2005/8/layout/hProcess9" loCatId="process" qsTypeId="urn:microsoft.com/office/officeart/2005/8/quickstyle/3d1" qsCatId="3D" csTypeId="urn:microsoft.com/office/officeart/2005/8/colors/accent1_2#4" csCatId="accent1" phldr="1"/>
      <dgm:spPr/>
    </dgm:pt>
    <dgm:pt modelId="{6E8FAE7A-9F5E-4D84-8BF3-99243F1893F4}">
      <dgm:prSet phldrT="[Text]"/>
      <dgm:spPr/>
      <dgm:t>
        <a:bodyPr/>
        <a:lstStyle/>
        <a:p>
          <a:pPr algn="ctr"/>
          <a:r>
            <a:rPr lang="cs-CZ" b="1" dirty="0">
              <a:latin typeface="Arial" pitchFamily="34" charset="0"/>
              <a:cs typeface="Arial" pitchFamily="34" charset="0"/>
            </a:rPr>
            <a:t>Nakoupené vstupy</a:t>
          </a:r>
          <a:endParaRPr lang="en-US" b="1" dirty="0">
            <a:latin typeface="Arial" pitchFamily="34" charset="0"/>
            <a:cs typeface="Arial" pitchFamily="34" charset="0"/>
          </a:endParaRPr>
        </a:p>
        <a:p>
          <a:pPr marL="361950" indent="0" algn="l"/>
          <a:r>
            <a:rPr lang="cs-CZ" b="0" dirty="0">
              <a:effectLst/>
              <a:latin typeface="Arial" pitchFamily="34" charset="0"/>
              <a:cs typeface="Arial" pitchFamily="34" charset="0"/>
            </a:rPr>
            <a:t>zboží</a:t>
          </a:r>
          <a:endParaRPr lang="en-US" b="0" dirty="0">
            <a:effectLst/>
            <a:latin typeface="Arial" pitchFamily="34" charset="0"/>
            <a:cs typeface="Arial" pitchFamily="34" charset="0"/>
          </a:endParaRPr>
        </a:p>
        <a:p>
          <a:pPr marL="361950" indent="0" algn="l"/>
          <a:r>
            <a:rPr lang="cs-CZ" b="0" dirty="0">
              <a:effectLst/>
              <a:latin typeface="Arial" pitchFamily="34" charset="0"/>
              <a:cs typeface="Arial" pitchFamily="34" charset="0"/>
            </a:rPr>
            <a:t>materiál</a:t>
          </a:r>
        </a:p>
        <a:p>
          <a:pPr marL="361950" indent="0" algn="l"/>
          <a:r>
            <a:rPr lang="cs-CZ" b="0" dirty="0">
              <a:effectLst/>
              <a:latin typeface="Arial" pitchFamily="34" charset="0"/>
              <a:cs typeface="Arial" pitchFamily="34" charset="0"/>
            </a:rPr>
            <a:t>energie</a:t>
          </a:r>
        </a:p>
        <a:p>
          <a:pPr marL="361950" indent="0" algn="l"/>
          <a:r>
            <a:rPr lang="cs-CZ" b="0" dirty="0">
              <a:effectLst/>
              <a:latin typeface="Arial" pitchFamily="34" charset="0"/>
              <a:cs typeface="Arial" pitchFamily="34" charset="0"/>
            </a:rPr>
            <a:t>služby</a:t>
          </a:r>
          <a:endParaRPr lang="en-US" b="0" dirty="0">
            <a:effectLst/>
            <a:latin typeface="Arial" pitchFamily="34" charset="0"/>
            <a:cs typeface="Arial" pitchFamily="34" charset="0"/>
          </a:endParaRPr>
        </a:p>
      </dgm:t>
    </dgm:pt>
    <dgm:pt modelId="{E3A837B3-7677-449A-A2F1-CA0A2D891572}" type="parTrans" cxnId="{405E4344-EBFA-4FD0-9833-1E90811FA343}">
      <dgm:prSet/>
      <dgm:spPr/>
      <dgm:t>
        <a:bodyPr/>
        <a:lstStyle/>
        <a:p>
          <a:endParaRPr lang="en-US"/>
        </a:p>
      </dgm:t>
    </dgm:pt>
    <dgm:pt modelId="{1E985DB1-82C7-4AEE-9F2B-15E616AE8BE6}" type="sibTrans" cxnId="{405E4344-EBFA-4FD0-9833-1E90811FA343}">
      <dgm:prSet/>
      <dgm:spPr/>
      <dgm:t>
        <a:bodyPr/>
        <a:lstStyle/>
        <a:p>
          <a:endParaRPr lang="en-US"/>
        </a:p>
      </dgm:t>
    </dgm:pt>
    <dgm:pt modelId="{E1DE0851-F846-41D1-AD5A-515F1B19B811}">
      <dgm:prSet phldrT="[Text]" custT="1"/>
      <dgm:spPr/>
      <dgm:t>
        <a:bodyPr/>
        <a:lstStyle/>
        <a:p>
          <a:r>
            <a:rPr lang="cs-CZ" sz="2000" b="1" dirty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rPr>
            <a:t>FIRMA</a:t>
          </a:r>
          <a:endParaRPr lang="en-US" sz="1600" b="1" dirty="0"/>
        </a:p>
      </dgm:t>
    </dgm:pt>
    <dgm:pt modelId="{9FFF2891-9CBB-4872-8437-5E4D66660B97}" type="parTrans" cxnId="{ED25034C-3AB9-4088-A50D-9A2FEE4F9466}">
      <dgm:prSet/>
      <dgm:spPr/>
      <dgm:t>
        <a:bodyPr/>
        <a:lstStyle/>
        <a:p>
          <a:endParaRPr lang="en-US"/>
        </a:p>
      </dgm:t>
    </dgm:pt>
    <dgm:pt modelId="{C1D3B914-181A-4737-B8FB-1377801F9E1E}" type="sibTrans" cxnId="{ED25034C-3AB9-4088-A50D-9A2FEE4F9466}">
      <dgm:prSet/>
      <dgm:spPr/>
      <dgm:t>
        <a:bodyPr/>
        <a:lstStyle/>
        <a:p>
          <a:endParaRPr lang="en-US"/>
        </a:p>
      </dgm:t>
    </dgm:pt>
    <dgm:pt modelId="{CC5D7FE9-2B91-41EC-A8A4-F0338CBEB0CB}">
      <dgm:prSet phldrT="[Text]"/>
      <dgm:spPr/>
      <dgm:t>
        <a:bodyPr/>
        <a:lstStyle/>
        <a:p>
          <a:pPr algn="ctr"/>
          <a:r>
            <a:rPr lang="cs-CZ" b="1" dirty="0">
              <a:effectLst/>
              <a:latin typeface="Arial" pitchFamily="34" charset="0"/>
            </a:rPr>
            <a:t>Prodej – výstupy</a:t>
          </a:r>
          <a:endParaRPr lang="en-US" b="1" dirty="0">
            <a:effectLst/>
            <a:latin typeface="Arial" pitchFamily="34" charset="0"/>
          </a:endParaRPr>
        </a:p>
        <a:p>
          <a:pPr marL="361950" indent="0" algn="l">
            <a:tabLst>
              <a:tab pos="361950" algn="l"/>
            </a:tabLst>
          </a:pPr>
          <a:r>
            <a:rPr lang="cs-CZ" dirty="0">
              <a:effectLst/>
              <a:latin typeface="Arial" pitchFamily="34" charset="0"/>
            </a:rPr>
            <a:t>zboží</a:t>
          </a:r>
          <a:endParaRPr lang="en-US" dirty="0">
            <a:effectLst/>
            <a:latin typeface="Arial" pitchFamily="34" charset="0"/>
          </a:endParaRPr>
        </a:p>
        <a:p>
          <a:pPr marL="361950" indent="0" algn="l">
            <a:tabLst>
              <a:tab pos="361950" algn="l"/>
            </a:tabLst>
          </a:pPr>
          <a:r>
            <a:rPr lang="cs-CZ" dirty="0">
              <a:effectLst/>
              <a:latin typeface="Arial" pitchFamily="34" charset="0"/>
            </a:rPr>
            <a:t>výrobky</a:t>
          </a:r>
        </a:p>
        <a:p>
          <a:pPr marL="361950" indent="0" algn="l">
            <a:tabLst>
              <a:tab pos="361950" algn="l"/>
            </a:tabLst>
          </a:pPr>
          <a:r>
            <a:rPr lang="cs-CZ" dirty="0">
              <a:effectLst/>
              <a:latin typeface="Arial" pitchFamily="34" charset="0"/>
            </a:rPr>
            <a:t>služby</a:t>
          </a:r>
          <a:endParaRPr lang="en-US" dirty="0">
            <a:effectLst/>
          </a:endParaRPr>
        </a:p>
      </dgm:t>
    </dgm:pt>
    <dgm:pt modelId="{7890D005-E4FC-4ABF-858B-0C9DF03C874C}" type="parTrans" cxnId="{363F7F37-AD43-40E0-B03E-27779D8692A2}">
      <dgm:prSet/>
      <dgm:spPr/>
      <dgm:t>
        <a:bodyPr/>
        <a:lstStyle/>
        <a:p>
          <a:endParaRPr lang="en-US"/>
        </a:p>
      </dgm:t>
    </dgm:pt>
    <dgm:pt modelId="{0B71467A-95AD-466D-93D4-9E7A70F0E002}" type="sibTrans" cxnId="{363F7F37-AD43-40E0-B03E-27779D8692A2}">
      <dgm:prSet/>
      <dgm:spPr/>
      <dgm:t>
        <a:bodyPr/>
        <a:lstStyle/>
        <a:p>
          <a:endParaRPr lang="en-US"/>
        </a:p>
      </dgm:t>
    </dgm:pt>
    <dgm:pt modelId="{6AB780CE-7FB0-4FA7-9972-553EDDDFA414}" type="pres">
      <dgm:prSet presAssocID="{B53135C4-7DCD-431B-B79D-030D358320E0}" presName="CompostProcess" presStyleCnt="0">
        <dgm:presLayoutVars>
          <dgm:dir/>
          <dgm:resizeHandles val="exact"/>
        </dgm:presLayoutVars>
      </dgm:prSet>
      <dgm:spPr/>
    </dgm:pt>
    <dgm:pt modelId="{283E33C4-8B43-4DE3-A17A-81A5BF3C4D07}" type="pres">
      <dgm:prSet presAssocID="{B53135C4-7DCD-431B-B79D-030D358320E0}" presName="arrow" presStyleLbl="bgShp" presStyleIdx="0" presStyleCnt="1"/>
      <dgm:spPr/>
    </dgm:pt>
    <dgm:pt modelId="{E0569D39-03AD-46A9-9AD6-BF0031904BE7}" type="pres">
      <dgm:prSet presAssocID="{B53135C4-7DCD-431B-B79D-030D358320E0}" presName="linearProcess" presStyleCnt="0"/>
      <dgm:spPr/>
    </dgm:pt>
    <dgm:pt modelId="{0B4214B8-D8E3-4AAB-9F31-7F2D02E63FDB}" type="pres">
      <dgm:prSet presAssocID="{6E8FAE7A-9F5E-4D84-8BF3-99243F1893F4}" presName="textNode" presStyleLbl="node1" presStyleIdx="0" presStyleCnt="3" custLinFactX="-12226" custLinFactNeighborX="-100000" custLinFactNeighborY="637">
        <dgm:presLayoutVars>
          <dgm:bulletEnabled val="1"/>
        </dgm:presLayoutVars>
      </dgm:prSet>
      <dgm:spPr/>
    </dgm:pt>
    <dgm:pt modelId="{56D66AE0-6EE6-4C53-AC6F-8B348AD0A327}" type="pres">
      <dgm:prSet presAssocID="{1E985DB1-82C7-4AEE-9F2B-15E616AE8BE6}" presName="sibTrans" presStyleCnt="0"/>
      <dgm:spPr/>
    </dgm:pt>
    <dgm:pt modelId="{A80F506D-32D1-4AC0-A9A1-4BDF7B70EC53}" type="pres">
      <dgm:prSet presAssocID="{E1DE0851-F846-41D1-AD5A-515F1B19B811}" presName="textNode" presStyleLbl="node1" presStyleIdx="1" presStyleCnt="3" custScaleX="49389" custScaleY="100546">
        <dgm:presLayoutVars>
          <dgm:bulletEnabled val="1"/>
        </dgm:presLayoutVars>
      </dgm:prSet>
      <dgm:spPr/>
    </dgm:pt>
    <dgm:pt modelId="{88E79DBF-132F-4B40-8454-A2AED98F4BD6}" type="pres">
      <dgm:prSet presAssocID="{C1D3B914-181A-4737-B8FB-1377801F9E1E}" presName="sibTrans" presStyleCnt="0"/>
      <dgm:spPr/>
    </dgm:pt>
    <dgm:pt modelId="{5B520F4F-DC83-4798-B826-60C65D590F8C}" type="pres">
      <dgm:prSet presAssocID="{CC5D7FE9-2B91-41EC-A8A4-F0338CBEB0CB}" presName="textNode" presStyleLbl="node1" presStyleIdx="2" presStyleCnt="3" custLinFactX="17635" custLinFactNeighborX="100000" custLinFactNeighborY="637">
        <dgm:presLayoutVars>
          <dgm:bulletEnabled val="1"/>
        </dgm:presLayoutVars>
      </dgm:prSet>
      <dgm:spPr/>
    </dgm:pt>
  </dgm:ptLst>
  <dgm:cxnLst>
    <dgm:cxn modelId="{2CDFFC11-FB91-4B4C-A203-7AFD29DFCB5A}" type="presOf" srcId="{B53135C4-7DCD-431B-B79D-030D358320E0}" destId="{6AB780CE-7FB0-4FA7-9972-553EDDDFA414}" srcOrd="0" destOrd="0" presId="urn:microsoft.com/office/officeart/2005/8/layout/hProcess9"/>
    <dgm:cxn modelId="{363F7F37-AD43-40E0-B03E-27779D8692A2}" srcId="{B53135C4-7DCD-431B-B79D-030D358320E0}" destId="{CC5D7FE9-2B91-41EC-A8A4-F0338CBEB0CB}" srcOrd="2" destOrd="0" parTransId="{7890D005-E4FC-4ABF-858B-0C9DF03C874C}" sibTransId="{0B71467A-95AD-466D-93D4-9E7A70F0E002}"/>
    <dgm:cxn modelId="{405E4344-EBFA-4FD0-9833-1E90811FA343}" srcId="{B53135C4-7DCD-431B-B79D-030D358320E0}" destId="{6E8FAE7A-9F5E-4D84-8BF3-99243F1893F4}" srcOrd="0" destOrd="0" parTransId="{E3A837B3-7677-449A-A2F1-CA0A2D891572}" sibTransId="{1E985DB1-82C7-4AEE-9F2B-15E616AE8BE6}"/>
    <dgm:cxn modelId="{ED25034C-3AB9-4088-A50D-9A2FEE4F9466}" srcId="{B53135C4-7DCD-431B-B79D-030D358320E0}" destId="{E1DE0851-F846-41D1-AD5A-515F1B19B811}" srcOrd="1" destOrd="0" parTransId="{9FFF2891-9CBB-4872-8437-5E4D66660B97}" sibTransId="{C1D3B914-181A-4737-B8FB-1377801F9E1E}"/>
    <dgm:cxn modelId="{39A31D66-3C49-4A7F-A075-68927D75974A}" type="presOf" srcId="{CC5D7FE9-2B91-41EC-A8A4-F0338CBEB0CB}" destId="{5B520F4F-DC83-4798-B826-60C65D590F8C}" srcOrd="0" destOrd="0" presId="urn:microsoft.com/office/officeart/2005/8/layout/hProcess9"/>
    <dgm:cxn modelId="{9F63FE85-6A81-4003-AA3F-ECF53652F8E6}" type="presOf" srcId="{E1DE0851-F846-41D1-AD5A-515F1B19B811}" destId="{A80F506D-32D1-4AC0-A9A1-4BDF7B70EC53}" srcOrd="0" destOrd="0" presId="urn:microsoft.com/office/officeart/2005/8/layout/hProcess9"/>
    <dgm:cxn modelId="{05829DB2-4D73-4EDE-8C1E-41F5EE8D30A1}" type="presOf" srcId="{6E8FAE7A-9F5E-4D84-8BF3-99243F1893F4}" destId="{0B4214B8-D8E3-4AAB-9F31-7F2D02E63FDB}" srcOrd="0" destOrd="0" presId="urn:microsoft.com/office/officeart/2005/8/layout/hProcess9"/>
    <dgm:cxn modelId="{C79181B7-BFF5-402B-947D-2586B72370C9}" type="presParOf" srcId="{6AB780CE-7FB0-4FA7-9972-553EDDDFA414}" destId="{283E33C4-8B43-4DE3-A17A-81A5BF3C4D07}" srcOrd="0" destOrd="0" presId="urn:microsoft.com/office/officeart/2005/8/layout/hProcess9"/>
    <dgm:cxn modelId="{77DB5A28-3562-492F-8D07-7848ABDCD429}" type="presParOf" srcId="{6AB780CE-7FB0-4FA7-9972-553EDDDFA414}" destId="{E0569D39-03AD-46A9-9AD6-BF0031904BE7}" srcOrd="1" destOrd="0" presId="urn:microsoft.com/office/officeart/2005/8/layout/hProcess9"/>
    <dgm:cxn modelId="{8050BF0B-A73B-46AF-A80E-5769C0BEE526}" type="presParOf" srcId="{E0569D39-03AD-46A9-9AD6-BF0031904BE7}" destId="{0B4214B8-D8E3-4AAB-9F31-7F2D02E63FDB}" srcOrd="0" destOrd="0" presId="urn:microsoft.com/office/officeart/2005/8/layout/hProcess9"/>
    <dgm:cxn modelId="{61F6341A-F0AD-4BE6-BE9A-B91810594814}" type="presParOf" srcId="{E0569D39-03AD-46A9-9AD6-BF0031904BE7}" destId="{56D66AE0-6EE6-4C53-AC6F-8B348AD0A327}" srcOrd="1" destOrd="0" presId="urn:microsoft.com/office/officeart/2005/8/layout/hProcess9"/>
    <dgm:cxn modelId="{7F58E7AC-50A5-4A34-9DC4-814315734E0F}" type="presParOf" srcId="{E0569D39-03AD-46A9-9AD6-BF0031904BE7}" destId="{A80F506D-32D1-4AC0-A9A1-4BDF7B70EC53}" srcOrd="2" destOrd="0" presId="urn:microsoft.com/office/officeart/2005/8/layout/hProcess9"/>
    <dgm:cxn modelId="{39B5B4D9-F6AB-4AED-ABFC-3CA90EF07D23}" type="presParOf" srcId="{E0569D39-03AD-46A9-9AD6-BF0031904BE7}" destId="{88E79DBF-132F-4B40-8454-A2AED98F4BD6}" srcOrd="3" destOrd="0" presId="urn:microsoft.com/office/officeart/2005/8/layout/hProcess9"/>
    <dgm:cxn modelId="{0D90D94A-37F7-4E46-93C0-7C5BE1D4C8E0}" type="presParOf" srcId="{E0569D39-03AD-46A9-9AD6-BF0031904BE7}" destId="{5B520F4F-DC83-4798-B826-60C65D590F8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DBA57C-29F6-438F-B46B-42B62F37152A}" type="doc">
      <dgm:prSet loTypeId="urn:microsoft.com/office/officeart/2005/8/layout/hierarchy4" loCatId="hierarchy" qsTypeId="urn:microsoft.com/office/officeart/2005/8/quickstyle/3d1" qsCatId="3D" csTypeId="urn:microsoft.com/office/officeart/2005/8/colors/accent1_2#6" csCatId="accent1" phldr="1"/>
      <dgm:spPr/>
      <dgm:t>
        <a:bodyPr/>
        <a:lstStyle/>
        <a:p>
          <a:endParaRPr lang="en-US"/>
        </a:p>
      </dgm:t>
    </dgm:pt>
    <dgm:pt modelId="{66FB4AC1-170C-45DB-BCEC-9010388B9D12}">
      <dgm:prSet/>
      <dgm:spPr/>
      <dgm:t>
        <a:bodyPr/>
        <a:lstStyle/>
        <a:p>
          <a:pPr rtl="0"/>
          <a:r>
            <a:rPr lang="cs-CZ" dirty="0">
              <a:latin typeface="Arial" pitchFamily="34" charset="0"/>
              <a:cs typeface="Arial" pitchFamily="34" charset="0"/>
            </a:rPr>
            <a:t>Přidaná hodnota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C7D21932-3FA4-43E0-B6C8-3AF7C8ABB991}" type="parTrans" cxnId="{54915CA0-1E71-4E77-A0CF-BEC60B9946D2}">
      <dgm:prSet/>
      <dgm:spPr/>
      <dgm:t>
        <a:bodyPr/>
        <a:lstStyle/>
        <a:p>
          <a:endParaRPr lang="en-US"/>
        </a:p>
      </dgm:t>
    </dgm:pt>
    <dgm:pt modelId="{E56BD31D-DBC6-407D-8844-C453E810E1EF}" type="sibTrans" cxnId="{54915CA0-1E71-4E77-A0CF-BEC60B9946D2}">
      <dgm:prSet/>
      <dgm:spPr/>
      <dgm:t>
        <a:bodyPr/>
        <a:lstStyle/>
        <a:p>
          <a:endParaRPr lang="en-US"/>
        </a:p>
      </dgm:t>
    </dgm:pt>
    <dgm:pt modelId="{9CC43377-D5DE-4F20-B485-6EC984F3D242}">
      <dgm:prSet/>
      <dgm:spPr/>
      <dgm:t>
        <a:bodyPr/>
        <a:lstStyle/>
        <a:p>
          <a:pPr rtl="0"/>
          <a:r>
            <a:rPr lang="cs-CZ" dirty="0">
              <a:latin typeface="Arial" pitchFamily="34" charset="0"/>
              <a:cs typeface="Arial" pitchFamily="34" charset="0"/>
            </a:rPr>
            <a:t>Osobní náklady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8F79163B-DC1D-4088-A19F-59D1225A4FE1}" type="parTrans" cxnId="{93271A8E-0C52-4D84-B5B0-5B761399222D}">
      <dgm:prSet/>
      <dgm:spPr/>
      <dgm:t>
        <a:bodyPr/>
        <a:lstStyle/>
        <a:p>
          <a:endParaRPr lang="en-US"/>
        </a:p>
      </dgm:t>
    </dgm:pt>
    <dgm:pt modelId="{5C371EE7-CC1F-466E-ABB3-0CFAF5B0F41B}" type="sibTrans" cxnId="{93271A8E-0C52-4D84-B5B0-5B761399222D}">
      <dgm:prSet/>
      <dgm:spPr/>
      <dgm:t>
        <a:bodyPr/>
        <a:lstStyle/>
        <a:p>
          <a:endParaRPr lang="en-US"/>
        </a:p>
      </dgm:t>
    </dgm:pt>
    <dgm:pt modelId="{3347F56C-9BD7-4F05-B6B6-8ED97D8D74BD}">
      <dgm:prSet/>
      <dgm:spPr/>
      <dgm:t>
        <a:bodyPr/>
        <a:lstStyle/>
        <a:p>
          <a:pPr rtl="0"/>
          <a:r>
            <a:rPr lang="cs-CZ" dirty="0">
              <a:latin typeface="Arial" pitchFamily="34" charset="0"/>
              <a:cs typeface="Arial" pitchFamily="34" charset="0"/>
            </a:rPr>
            <a:t>Odpisy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2C4449D9-6CB6-4034-8CA2-D0AE68FA347D}" type="parTrans" cxnId="{C748A699-0326-40E6-8AFD-A56A6803369C}">
      <dgm:prSet/>
      <dgm:spPr/>
      <dgm:t>
        <a:bodyPr/>
        <a:lstStyle/>
        <a:p>
          <a:endParaRPr lang="en-US"/>
        </a:p>
      </dgm:t>
    </dgm:pt>
    <dgm:pt modelId="{A4BA93AF-020E-4672-B5A6-53D97A16B96E}" type="sibTrans" cxnId="{C748A699-0326-40E6-8AFD-A56A6803369C}">
      <dgm:prSet/>
      <dgm:spPr/>
      <dgm:t>
        <a:bodyPr/>
        <a:lstStyle/>
        <a:p>
          <a:endParaRPr lang="en-US"/>
        </a:p>
      </dgm:t>
    </dgm:pt>
    <dgm:pt modelId="{45709A43-2C43-415F-96C9-970EEE4A917E}">
      <dgm:prSet custT="1"/>
      <dgm:spPr/>
      <dgm:t>
        <a:bodyPr/>
        <a:lstStyle/>
        <a:p>
          <a:pPr rtl="0"/>
          <a:r>
            <a:rPr lang="cs-CZ" sz="3600" dirty="0">
              <a:latin typeface="Arial" pitchFamily="34" charset="0"/>
              <a:cs typeface="Arial" pitchFamily="34" charset="0"/>
            </a:rPr>
            <a:t>EBIT</a:t>
          </a:r>
          <a:endParaRPr lang="en-US" sz="2500" dirty="0">
            <a:latin typeface="Arial" pitchFamily="34" charset="0"/>
            <a:cs typeface="Arial" pitchFamily="34" charset="0"/>
          </a:endParaRPr>
        </a:p>
      </dgm:t>
    </dgm:pt>
    <dgm:pt modelId="{6C753526-1B2C-4A3D-B758-0BE1552CC32D}" type="parTrans" cxnId="{E802BD15-38D4-40A9-85C9-37F211895782}">
      <dgm:prSet/>
      <dgm:spPr/>
      <dgm:t>
        <a:bodyPr/>
        <a:lstStyle/>
        <a:p>
          <a:endParaRPr lang="en-US"/>
        </a:p>
      </dgm:t>
    </dgm:pt>
    <dgm:pt modelId="{21EA33AA-F202-4E66-878B-940735CE4C0B}" type="sibTrans" cxnId="{E802BD15-38D4-40A9-85C9-37F211895782}">
      <dgm:prSet/>
      <dgm:spPr/>
      <dgm:t>
        <a:bodyPr/>
        <a:lstStyle/>
        <a:p>
          <a:endParaRPr lang="en-US"/>
        </a:p>
      </dgm:t>
    </dgm:pt>
    <dgm:pt modelId="{286E4F53-1596-424F-9C4B-D5D09B3EFE57}">
      <dgm:prSet/>
      <dgm:spPr/>
      <dgm:t>
        <a:bodyPr/>
        <a:lstStyle/>
        <a:p>
          <a:pPr rtl="0"/>
          <a:r>
            <a:rPr lang="cs-CZ" dirty="0">
              <a:latin typeface="Arial" pitchFamily="34" charset="0"/>
              <a:cs typeface="Arial" pitchFamily="34" charset="0"/>
            </a:rPr>
            <a:t>Úroky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BEF74426-9117-4555-8FEA-07ACB655EABD}" type="parTrans" cxnId="{9E3FA7A7-A263-46B1-A415-77F717F2426E}">
      <dgm:prSet/>
      <dgm:spPr/>
      <dgm:t>
        <a:bodyPr/>
        <a:lstStyle/>
        <a:p>
          <a:endParaRPr lang="en-US"/>
        </a:p>
      </dgm:t>
    </dgm:pt>
    <dgm:pt modelId="{CC25E575-B6E1-4A92-A46E-3D5037D51331}" type="sibTrans" cxnId="{9E3FA7A7-A263-46B1-A415-77F717F2426E}">
      <dgm:prSet/>
      <dgm:spPr/>
      <dgm:t>
        <a:bodyPr/>
        <a:lstStyle/>
        <a:p>
          <a:endParaRPr lang="en-US"/>
        </a:p>
      </dgm:t>
    </dgm:pt>
    <dgm:pt modelId="{5B990856-FD8C-4CD2-829B-DF1634165A1D}">
      <dgm:prSet custT="1"/>
      <dgm:spPr/>
      <dgm:t>
        <a:bodyPr/>
        <a:lstStyle/>
        <a:p>
          <a:pPr rtl="0"/>
          <a:r>
            <a:rPr lang="cs-CZ" sz="3600" dirty="0">
              <a:latin typeface="Arial" pitchFamily="34" charset="0"/>
              <a:cs typeface="Arial" pitchFamily="34" charset="0"/>
            </a:rPr>
            <a:t>EBT</a:t>
          </a:r>
          <a:endParaRPr lang="en-US" sz="2500" dirty="0">
            <a:latin typeface="Arial" pitchFamily="34" charset="0"/>
            <a:cs typeface="Arial" pitchFamily="34" charset="0"/>
          </a:endParaRPr>
        </a:p>
      </dgm:t>
    </dgm:pt>
    <dgm:pt modelId="{4F12C9D7-26A4-43AA-B8CD-21F1AD7F3D42}" type="parTrans" cxnId="{52A1BDDF-AE80-4C9A-AD97-CF9CC7E7E8C2}">
      <dgm:prSet/>
      <dgm:spPr/>
      <dgm:t>
        <a:bodyPr/>
        <a:lstStyle/>
        <a:p>
          <a:endParaRPr lang="en-US"/>
        </a:p>
      </dgm:t>
    </dgm:pt>
    <dgm:pt modelId="{12FCFD7E-1E01-4997-90DA-9273531AEBBF}" type="sibTrans" cxnId="{52A1BDDF-AE80-4C9A-AD97-CF9CC7E7E8C2}">
      <dgm:prSet/>
      <dgm:spPr/>
      <dgm:t>
        <a:bodyPr/>
        <a:lstStyle/>
        <a:p>
          <a:endParaRPr lang="en-US"/>
        </a:p>
      </dgm:t>
    </dgm:pt>
    <dgm:pt modelId="{CC6F30FB-B3CA-4755-A26B-8CFE2BB75984}">
      <dgm:prSet/>
      <dgm:spPr/>
      <dgm:t>
        <a:bodyPr/>
        <a:lstStyle/>
        <a:p>
          <a:pPr rtl="0"/>
          <a:r>
            <a:rPr lang="cs-CZ" dirty="0">
              <a:latin typeface="Arial" pitchFamily="34" charset="0"/>
              <a:cs typeface="Arial" pitchFamily="34" charset="0"/>
            </a:rPr>
            <a:t>Daně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794B1ABF-4804-4B8B-BFE7-930987246A85}" type="parTrans" cxnId="{A70369EC-6116-4CA6-AAAF-71BF4C0FFD60}">
      <dgm:prSet/>
      <dgm:spPr/>
      <dgm:t>
        <a:bodyPr/>
        <a:lstStyle/>
        <a:p>
          <a:endParaRPr lang="en-US"/>
        </a:p>
      </dgm:t>
    </dgm:pt>
    <dgm:pt modelId="{264E4A97-5809-4AF2-B5AF-7E5938650392}" type="sibTrans" cxnId="{A70369EC-6116-4CA6-AAAF-71BF4C0FFD60}">
      <dgm:prSet/>
      <dgm:spPr/>
      <dgm:t>
        <a:bodyPr/>
        <a:lstStyle/>
        <a:p>
          <a:endParaRPr lang="en-US"/>
        </a:p>
      </dgm:t>
    </dgm:pt>
    <dgm:pt modelId="{46E5AA08-E714-47E3-A37D-4FE79A830CD9}">
      <dgm:prSet/>
      <dgm:spPr/>
      <dgm:t>
        <a:bodyPr/>
        <a:lstStyle/>
        <a:p>
          <a:pPr rtl="0"/>
          <a:r>
            <a:rPr lang="en-US" dirty="0" err="1">
              <a:latin typeface="Arial" pitchFamily="34" charset="0"/>
              <a:cs typeface="Arial" pitchFamily="34" charset="0"/>
            </a:rPr>
            <a:t>Čistý</a:t>
          </a:r>
          <a:r>
            <a:rPr lang="en-US" dirty="0">
              <a:latin typeface="Arial" pitchFamily="34" charset="0"/>
              <a:cs typeface="Arial" pitchFamily="34" charset="0"/>
            </a:rPr>
            <a:t> </a:t>
          </a:r>
          <a:r>
            <a:rPr lang="en-US" dirty="0" err="1">
              <a:latin typeface="Arial" pitchFamily="34" charset="0"/>
              <a:cs typeface="Arial" pitchFamily="34" charset="0"/>
            </a:rPr>
            <a:t>zisk</a:t>
          </a:r>
          <a:r>
            <a:rPr lang="sk-SK" dirty="0">
              <a:latin typeface="Arial" pitchFamily="34" charset="0"/>
              <a:cs typeface="Arial" pitchFamily="34" charset="0"/>
            </a:rPr>
            <a:t> </a:t>
          </a:r>
          <a:br>
            <a:rPr lang="sk-SK" dirty="0">
              <a:latin typeface="Arial" pitchFamily="34" charset="0"/>
              <a:cs typeface="Arial" pitchFamily="34" charset="0"/>
            </a:rPr>
          </a:br>
          <a:r>
            <a:rPr lang="en-US" dirty="0">
              <a:latin typeface="Arial" pitchFamily="34" charset="0"/>
              <a:cs typeface="Arial" pitchFamily="34" charset="0"/>
            </a:rPr>
            <a:t>(</a:t>
          </a:r>
          <a:r>
            <a:rPr lang="en-US" dirty="0" err="1">
              <a:latin typeface="Arial" pitchFamily="34" charset="0"/>
              <a:cs typeface="Arial" pitchFamily="34" charset="0"/>
            </a:rPr>
            <a:t>po</a:t>
          </a:r>
          <a:r>
            <a:rPr lang="en-US" dirty="0">
              <a:latin typeface="Arial" pitchFamily="34" charset="0"/>
              <a:cs typeface="Arial" pitchFamily="34" charset="0"/>
            </a:rPr>
            <a:t> </a:t>
          </a:r>
          <a:r>
            <a:rPr lang="en-US" dirty="0" err="1">
              <a:latin typeface="Arial" pitchFamily="34" charset="0"/>
              <a:cs typeface="Arial" pitchFamily="34" charset="0"/>
            </a:rPr>
            <a:t>zdanění</a:t>
          </a:r>
          <a:r>
            <a:rPr lang="en-US" dirty="0">
              <a:latin typeface="Arial" pitchFamily="34" charset="0"/>
              <a:cs typeface="Arial" pitchFamily="34" charset="0"/>
            </a:rPr>
            <a:t>)</a:t>
          </a:r>
        </a:p>
      </dgm:t>
    </dgm:pt>
    <dgm:pt modelId="{666B6BCE-27C7-43CA-B8E1-D4D6EA56EE7E}" type="parTrans" cxnId="{DB7695C4-7668-4545-945B-495A1FD50CB9}">
      <dgm:prSet/>
      <dgm:spPr/>
      <dgm:t>
        <a:bodyPr/>
        <a:lstStyle/>
        <a:p>
          <a:endParaRPr lang="en-US"/>
        </a:p>
      </dgm:t>
    </dgm:pt>
    <dgm:pt modelId="{0F0E538A-476A-4FB2-8491-F99F8B5B224B}" type="sibTrans" cxnId="{DB7695C4-7668-4545-945B-495A1FD50CB9}">
      <dgm:prSet/>
      <dgm:spPr/>
      <dgm:t>
        <a:bodyPr/>
        <a:lstStyle/>
        <a:p>
          <a:endParaRPr lang="en-US"/>
        </a:p>
      </dgm:t>
    </dgm:pt>
    <dgm:pt modelId="{32423279-F6D1-4346-AD1D-C85DD11E98B0}" type="pres">
      <dgm:prSet presAssocID="{EDDBA57C-29F6-438F-B46B-42B62F37152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DF55AAA-69D4-4C47-B4EB-DD3672FCE6DB}" type="pres">
      <dgm:prSet presAssocID="{66FB4AC1-170C-45DB-BCEC-9010388B9D12}" presName="vertOne" presStyleCnt="0"/>
      <dgm:spPr/>
    </dgm:pt>
    <dgm:pt modelId="{5FEA61C0-681D-4FBB-9935-762E11C5EB41}" type="pres">
      <dgm:prSet presAssocID="{66FB4AC1-170C-45DB-BCEC-9010388B9D12}" presName="txOne" presStyleLbl="node0" presStyleIdx="0" presStyleCnt="1">
        <dgm:presLayoutVars>
          <dgm:chPref val="3"/>
        </dgm:presLayoutVars>
      </dgm:prSet>
      <dgm:spPr/>
    </dgm:pt>
    <dgm:pt modelId="{55A5D6EA-D1F4-4DF9-AA82-02B5FEEA6C36}" type="pres">
      <dgm:prSet presAssocID="{66FB4AC1-170C-45DB-BCEC-9010388B9D12}" presName="parTransOne" presStyleCnt="0"/>
      <dgm:spPr/>
    </dgm:pt>
    <dgm:pt modelId="{C57A68DD-6F17-4A36-9C4C-08849AD22372}" type="pres">
      <dgm:prSet presAssocID="{66FB4AC1-170C-45DB-BCEC-9010388B9D12}" presName="horzOne" presStyleCnt="0"/>
      <dgm:spPr/>
    </dgm:pt>
    <dgm:pt modelId="{F3916A8F-F3DD-409A-838F-4ED19353EC53}" type="pres">
      <dgm:prSet presAssocID="{9CC43377-D5DE-4F20-B485-6EC984F3D242}" presName="vertTwo" presStyleCnt="0"/>
      <dgm:spPr/>
    </dgm:pt>
    <dgm:pt modelId="{97B6EB76-EED8-4926-92DD-26627EA19587}" type="pres">
      <dgm:prSet presAssocID="{9CC43377-D5DE-4F20-B485-6EC984F3D242}" presName="txTwo" presStyleLbl="node2" presStyleIdx="0" presStyleCnt="3">
        <dgm:presLayoutVars>
          <dgm:chPref val="3"/>
        </dgm:presLayoutVars>
      </dgm:prSet>
      <dgm:spPr/>
    </dgm:pt>
    <dgm:pt modelId="{1D5202FD-E0D1-49EF-BE00-24D85CDE0040}" type="pres">
      <dgm:prSet presAssocID="{9CC43377-D5DE-4F20-B485-6EC984F3D242}" presName="horzTwo" presStyleCnt="0"/>
      <dgm:spPr/>
    </dgm:pt>
    <dgm:pt modelId="{02E641D1-73C1-4BBB-9D13-6BB7E2826106}" type="pres">
      <dgm:prSet presAssocID="{5C371EE7-CC1F-466E-ABB3-0CFAF5B0F41B}" presName="sibSpaceTwo" presStyleCnt="0"/>
      <dgm:spPr/>
    </dgm:pt>
    <dgm:pt modelId="{8AA16E73-7021-486F-8D71-095594EFC3CC}" type="pres">
      <dgm:prSet presAssocID="{3347F56C-9BD7-4F05-B6B6-8ED97D8D74BD}" presName="vertTwo" presStyleCnt="0"/>
      <dgm:spPr/>
    </dgm:pt>
    <dgm:pt modelId="{87E5016E-7141-4B40-A125-0EBCD16445AD}" type="pres">
      <dgm:prSet presAssocID="{3347F56C-9BD7-4F05-B6B6-8ED97D8D74BD}" presName="txTwo" presStyleLbl="node2" presStyleIdx="1" presStyleCnt="3">
        <dgm:presLayoutVars>
          <dgm:chPref val="3"/>
        </dgm:presLayoutVars>
      </dgm:prSet>
      <dgm:spPr/>
    </dgm:pt>
    <dgm:pt modelId="{5B96D6A6-ABCB-4EA2-B17C-1B6CB0E4B57E}" type="pres">
      <dgm:prSet presAssocID="{3347F56C-9BD7-4F05-B6B6-8ED97D8D74BD}" presName="horzTwo" presStyleCnt="0"/>
      <dgm:spPr/>
    </dgm:pt>
    <dgm:pt modelId="{3C3311B1-C479-4BC0-BF7E-3985BBB4EFF8}" type="pres">
      <dgm:prSet presAssocID="{A4BA93AF-020E-4672-B5A6-53D97A16B96E}" presName="sibSpaceTwo" presStyleCnt="0"/>
      <dgm:spPr/>
    </dgm:pt>
    <dgm:pt modelId="{1379A366-A50C-4F73-AE9C-07517B701216}" type="pres">
      <dgm:prSet presAssocID="{45709A43-2C43-415F-96C9-970EEE4A917E}" presName="vertTwo" presStyleCnt="0"/>
      <dgm:spPr/>
    </dgm:pt>
    <dgm:pt modelId="{946671FE-1FFD-40EF-B294-1F04A736FB4B}" type="pres">
      <dgm:prSet presAssocID="{45709A43-2C43-415F-96C9-970EEE4A917E}" presName="txTwo" presStyleLbl="node2" presStyleIdx="2" presStyleCnt="3">
        <dgm:presLayoutVars>
          <dgm:chPref val="3"/>
        </dgm:presLayoutVars>
      </dgm:prSet>
      <dgm:spPr/>
    </dgm:pt>
    <dgm:pt modelId="{CFA51303-BD1D-4740-9E00-9A65CF21BFD2}" type="pres">
      <dgm:prSet presAssocID="{45709A43-2C43-415F-96C9-970EEE4A917E}" presName="parTransTwo" presStyleCnt="0"/>
      <dgm:spPr/>
    </dgm:pt>
    <dgm:pt modelId="{C5224585-3F0C-401B-A030-0CDDC9C2234B}" type="pres">
      <dgm:prSet presAssocID="{45709A43-2C43-415F-96C9-970EEE4A917E}" presName="horzTwo" presStyleCnt="0"/>
      <dgm:spPr/>
    </dgm:pt>
    <dgm:pt modelId="{96385852-5C74-435A-80F5-D1957BDFCA6A}" type="pres">
      <dgm:prSet presAssocID="{286E4F53-1596-424F-9C4B-D5D09B3EFE57}" presName="vertThree" presStyleCnt="0"/>
      <dgm:spPr/>
    </dgm:pt>
    <dgm:pt modelId="{A6D896C9-040A-4AB9-A13D-B200FBB1510D}" type="pres">
      <dgm:prSet presAssocID="{286E4F53-1596-424F-9C4B-D5D09B3EFE57}" presName="txThree" presStyleLbl="node3" presStyleIdx="0" presStyleCnt="2" custScaleX="77770">
        <dgm:presLayoutVars>
          <dgm:chPref val="3"/>
        </dgm:presLayoutVars>
      </dgm:prSet>
      <dgm:spPr/>
    </dgm:pt>
    <dgm:pt modelId="{56954AA4-3E8E-45EF-AC77-AA60829BD7B2}" type="pres">
      <dgm:prSet presAssocID="{286E4F53-1596-424F-9C4B-D5D09B3EFE57}" presName="horzThree" presStyleCnt="0"/>
      <dgm:spPr/>
    </dgm:pt>
    <dgm:pt modelId="{1931BC45-45AD-4CF7-AA79-23402DAACF55}" type="pres">
      <dgm:prSet presAssocID="{CC25E575-B6E1-4A92-A46E-3D5037D51331}" presName="sibSpaceThree" presStyleCnt="0"/>
      <dgm:spPr/>
    </dgm:pt>
    <dgm:pt modelId="{D06C198A-D498-4B89-89D1-0D38FE452CA4}" type="pres">
      <dgm:prSet presAssocID="{5B990856-FD8C-4CD2-829B-DF1634165A1D}" presName="vertThree" presStyleCnt="0"/>
      <dgm:spPr/>
    </dgm:pt>
    <dgm:pt modelId="{9D6F18F9-A944-48AD-92B3-FA35648A1D94}" type="pres">
      <dgm:prSet presAssocID="{5B990856-FD8C-4CD2-829B-DF1634165A1D}" presName="txThree" presStyleLbl="node3" presStyleIdx="1" presStyleCnt="2" custScaleX="102040" custLinFactNeighborX="3738" custLinFactNeighborY="-16830">
        <dgm:presLayoutVars>
          <dgm:chPref val="3"/>
        </dgm:presLayoutVars>
      </dgm:prSet>
      <dgm:spPr/>
    </dgm:pt>
    <dgm:pt modelId="{37EB6F13-78DB-46B4-A55C-1B136A81D51D}" type="pres">
      <dgm:prSet presAssocID="{5B990856-FD8C-4CD2-829B-DF1634165A1D}" presName="parTransThree" presStyleCnt="0"/>
      <dgm:spPr/>
    </dgm:pt>
    <dgm:pt modelId="{2037D959-0B73-45C1-B0F2-31B7EDF40106}" type="pres">
      <dgm:prSet presAssocID="{5B990856-FD8C-4CD2-829B-DF1634165A1D}" presName="horzThree" presStyleCnt="0"/>
      <dgm:spPr/>
    </dgm:pt>
    <dgm:pt modelId="{2C5907CA-C7F4-4AA5-9AE4-CFBFAC40BD3C}" type="pres">
      <dgm:prSet presAssocID="{CC6F30FB-B3CA-4755-A26B-8CFE2BB75984}" presName="vertFour" presStyleCnt="0">
        <dgm:presLayoutVars>
          <dgm:chPref val="3"/>
        </dgm:presLayoutVars>
      </dgm:prSet>
      <dgm:spPr/>
    </dgm:pt>
    <dgm:pt modelId="{3E0D36F4-0F41-4B90-9ACB-1608A0285791}" type="pres">
      <dgm:prSet presAssocID="{CC6F30FB-B3CA-4755-A26B-8CFE2BB75984}" presName="txFour" presStyleLbl="node4" presStyleIdx="0" presStyleCnt="2" custLinFactNeighborX="85" custLinFactNeighborY="1720">
        <dgm:presLayoutVars>
          <dgm:chPref val="3"/>
        </dgm:presLayoutVars>
      </dgm:prSet>
      <dgm:spPr/>
    </dgm:pt>
    <dgm:pt modelId="{B7F0E5EF-8CA0-4C0B-BAF9-66DAA6AC9F4B}" type="pres">
      <dgm:prSet presAssocID="{CC6F30FB-B3CA-4755-A26B-8CFE2BB75984}" presName="horzFour" presStyleCnt="0"/>
      <dgm:spPr/>
    </dgm:pt>
    <dgm:pt modelId="{DA0C1F67-8526-4A30-A3B0-19D6334030EC}" type="pres">
      <dgm:prSet presAssocID="{264E4A97-5809-4AF2-B5AF-7E5938650392}" presName="sibSpaceFour" presStyleCnt="0"/>
      <dgm:spPr/>
    </dgm:pt>
    <dgm:pt modelId="{710B2154-CB6B-4633-843A-8B0AF1D80474}" type="pres">
      <dgm:prSet presAssocID="{46E5AA08-E714-47E3-A37D-4FE79A830CD9}" presName="vertFour" presStyleCnt="0">
        <dgm:presLayoutVars>
          <dgm:chPref val="3"/>
        </dgm:presLayoutVars>
      </dgm:prSet>
      <dgm:spPr/>
    </dgm:pt>
    <dgm:pt modelId="{337FAC39-4D59-44F1-9122-0ADD9ECC5C18}" type="pres">
      <dgm:prSet presAssocID="{46E5AA08-E714-47E3-A37D-4FE79A830CD9}" presName="txFour" presStyleLbl="node4" presStyleIdx="1" presStyleCnt="2" custScaleX="180627" custLinFactNeighborX="17980" custLinFactNeighborY="1720">
        <dgm:presLayoutVars>
          <dgm:chPref val="3"/>
        </dgm:presLayoutVars>
      </dgm:prSet>
      <dgm:spPr/>
    </dgm:pt>
    <dgm:pt modelId="{A29252C8-4586-4307-945E-467705B559AC}" type="pres">
      <dgm:prSet presAssocID="{46E5AA08-E714-47E3-A37D-4FE79A830CD9}" presName="horzFour" presStyleCnt="0"/>
      <dgm:spPr/>
    </dgm:pt>
  </dgm:ptLst>
  <dgm:cxnLst>
    <dgm:cxn modelId="{E802BD15-38D4-40A9-85C9-37F211895782}" srcId="{66FB4AC1-170C-45DB-BCEC-9010388B9D12}" destId="{45709A43-2C43-415F-96C9-970EEE4A917E}" srcOrd="2" destOrd="0" parTransId="{6C753526-1B2C-4A3D-B758-0BE1552CC32D}" sibTransId="{21EA33AA-F202-4E66-878B-940735CE4C0B}"/>
    <dgm:cxn modelId="{38272836-C98E-46A1-AC04-DAEBD6701B54}" type="presOf" srcId="{9CC43377-D5DE-4F20-B485-6EC984F3D242}" destId="{97B6EB76-EED8-4926-92DD-26627EA19587}" srcOrd="0" destOrd="0" presId="urn:microsoft.com/office/officeart/2005/8/layout/hierarchy4"/>
    <dgm:cxn modelId="{D1893A76-DD87-4669-B486-D7B3991864C0}" type="presOf" srcId="{45709A43-2C43-415F-96C9-970EEE4A917E}" destId="{946671FE-1FFD-40EF-B294-1F04A736FB4B}" srcOrd="0" destOrd="0" presId="urn:microsoft.com/office/officeart/2005/8/layout/hierarchy4"/>
    <dgm:cxn modelId="{965F7E88-8317-4BD0-8876-1B3A4D1D3F41}" type="presOf" srcId="{46E5AA08-E714-47E3-A37D-4FE79A830CD9}" destId="{337FAC39-4D59-44F1-9122-0ADD9ECC5C18}" srcOrd="0" destOrd="0" presId="urn:microsoft.com/office/officeart/2005/8/layout/hierarchy4"/>
    <dgm:cxn modelId="{93271A8E-0C52-4D84-B5B0-5B761399222D}" srcId="{66FB4AC1-170C-45DB-BCEC-9010388B9D12}" destId="{9CC43377-D5DE-4F20-B485-6EC984F3D242}" srcOrd="0" destOrd="0" parTransId="{8F79163B-DC1D-4088-A19F-59D1225A4FE1}" sibTransId="{5C371EE7-CC1F-466E-ABB3-0CFAF5B0F41B}"/>
    <dgm:cxn modelId="{091D7395-14B7-4C32-B00F-6A43D99242C1}" type="presOf" srcId="{EDDBA57C-29F6-438F-B46B-42B62F37152A}" destId="{32423279-F6D1-4346-AD1D-C85DD11E98B0}" srcOrd="0" destOrd="0" presId="urn:microsoft.com/office/officeart/2005/8/layout/hierarchy4"/>
    <dgm:cxn modelId="{C748A699-0326-40E6-8AFD-A56A6803369C}" srcId="{66FB4AC1-170C-45DB-BCEC-9010388B9D12}" destId="{3347F56C-9BD7-4F05-B6B6-8ED97D8D74BD}" srcOrd="1" destOrd="0" parTransId="{2C4449D9-6CB6-4034-8CA2-D0AE68FA347D}" sibTransId="{A4BA93AF-020E-4672-B5A6-53D97A16B96E}"/>
    <dgm:cxn modelId="{54915CA0-1E71-4E77-A0CF-BEC60B9946D2}" srcId="{EDDBA57C-29F6-438F-B46B-42B62F37152A}" destId="{66FB4AC1-170C-45DB-BCEC-9010388B9D12}" srcOrd="0" destOrd="0" parTransId="{C7D21932-3FA4-43E0-B6C8-3AF7C8ABB991}" sibTransId="{E56BD31D-DBC6-407D-8844-C453E810E1EF}"/>
    <dgm:cxn modelId="{9E3FA7A7-A263-46B1-A415-77F717F2426E}" srcId="{45709A43-2C43-415F-96C9-970EEE4A917E}" destId="{286E4F53-1596-424F-9C4B-D5D09B3EFE57}" srcOrd="0" destOrd="0" parTransId="{BEF74426-9117-4555-8FEA-07ACB655EABD}" sibTransId="{CC25E575-B6E1-4A92-A46E-3D5037D51331}"/>
    <dgm:cxn modelId="{C9826FAB-F956-4B82-86E9-53B31D51343C}" type="presOf" srcId="{286E4F53-1596-424F-9C4B-D5D09B3EFE57}" destId="{A6D896C9-040A-4AB9-A13D-B200FBB1510D}" srcOrd="0" destOrd="0" presId="urn:microsoft.com/office/officeart/2005/8/layout/hierarchy4"/>
    <dgm:cxn modelId="{FAEA4CB3-827B-44DC-9A01-728E0F58A862}" type="presOf" srcId="{5B990856-FD8C-4CD2-829B-DF1634165A1D}" destId="{9D6F18F9-A944-48AD-92B3-FA35648A1D94}" srcOrd="0" destOrd="0" presId="urn:microsoft.com/office/officeart/2005/8/layout/hierarchy4"/>
    <dgm:cxn modelId="{DB7695C4-7668-4545-945B-495A1FD50CB9}" srcId="{5B990856-FD8C-4CD2-829B-DF1634165A1D}" destId="{46E5AA08-E714-47E3-A37D-4FE79A830CD9}" srcOrd="1" destOrd="0" parTransId="{666B6BCE-27C7-43CA-B8E1-D4D6EA56EE7E}" sibTransId="{0F0E538A-476A-4FB2-8491-F99F8B5B224B}"/>
    <dgm:cxn modelId="{97CBC4D0-88EB-4063-A62D-D3EDCDA45BE8}" type="presOf" srcId="{3347F56C-9BD7-4F05-B6B6-8ED97D8D74BD}" destId="{87E5016E-7141-4B40-A125-0EBCD16445AD}" srcOrd="0" destOrd="0" presId="urn:microsoft.com/office/officeart/2005/8/layout/hierarchy4"/>
    <dgm:cxn modelId="{FFC8BED7-245E-41AC-AA6F-F9B72A9C04E5}" type="presOf" srcId="{CC6F30FB-B3CA-4755-A26B-8CFE2BB75984}" destId="{3E0D36F4-0F41-4B90-9ACB-1608A0285791}" srcOrd="0" destOrd="0" presId="urn:microsoft.com/office/officeart/2005/8/layout/hierarchy4"/>
    <dgm:cxn modelId="{81D396D8-70B7-4BF0-BD92-2E1881108439}" type="presOf" srcId="{66FB4AC1-170C-45DB-BCEC-9010388B9D12}" destId="{5FEA61C0-681D-4FBB-9935-762E11C5EB41}" srcOrd="0" destOrd="0" presId="urn:microsoft.com/office/officeart/2005/8/layout/hierarchy4"/>
    <dgm:cxn modelId="{52A1BDDF-AE80-4C9A-AD97-CF9CC7E7E8C2}" srcId="{45709A43-2C43-415F-96C9-970EEE4A917E}" destId="{5B990856-FD8C-4CD2-829B-DF1634165A1D}" srcOrd="1" destOrd="0" parTransId="{4F12C9D7-26A4-43AA-B8CD-21F1AD7F3D42}" sibTransId="{12FCFD7E-1E01-4997-90DA-9273531AEBBF}"/>
    <dgm:cxn modelId="{A70369EC-6116-4CA6-AAAF-71BF4C0FFD60}" srcId="{5B990856-FD8C-4CD2-829B-DF1634165A1D}" destId="{CC6F30FB-B3CA-4755-A26B-8CFE2BB75984}" srcOrd="0" destOrd="0" parTransId="{794B1ABF-4804-4B8B-BFE7-930987246A85}" sibTransId="{264E4A97-5809-4AF2-B5AF-7E5938650392}"/>
    <dgm:cxn modelId="{CD750B27-9A07-440D-808D-0AE64288D128}" type="presParOf" srcId="{32423279-F6D1-4346-AD1D-C85DD11E98B0}" destId="{3DF55AAA-69D4-4C47-B4EB-DD3672FCE6DB}" srcOrd="0" destOrd="0" presId="urn:microsoft.com/office/officeart/2005/8/layout/hierarchy4"/>
    <dgm:cxn modelId="{59EF69BC-B821-4332-A5D2-19074A26DB8D}" type="presParOf" srcId="{3DF55AAA-69D4-4C47-B4EB-DD3672FCE6DB}" destId="{5FEA61C0-681D-4FBB-9935-762E11C5EB41}" srcOrd="0" destOrd="0" presId="urn:microsoft.com/office/officeart/2005/8/layout/hierarchy4"/>
    <dgm:cxn modelId="{A1C0B7E0-042F-43E8-898B-7645C01E45FB}" type="presParOf" srcId="{3DF55AAA-69D4-4C47-B4EB-DD3672FCE6DB}" destId="{55A5D6EA-D1F4-4DF9-AA82-02B5FEEA6C36}" srcOrd="1" destOrd="0" presId="urn:microsoft.com/office/officeart/2005/8/layout/hierarchy4"/>
    <dgm:cxn modelId="{CC05A256-D5F0-4A62-B8E9-0F131BC6C135}" type="presParOf" srcId="{3DF55AAA-69D4-4C47-B4EB-DD3672FCE6DB}" destId="{C57A68DD-6F17-4A36-9C4C-08849AD22372}" srcOrd="2" destOrd="0" presId="urn:microsoft.com/office/officeart/2005/8/layout/hierarchy4"/>
    <dgm:cxn modelId="{112F73F6-1B38-41FC-B1B0-1256C6409A26}" type="presParOf" srcId="{C57A68DD-6F17-4A36-9C4C-08849AD22372}" destId="{F3916A8F-F3DD-409A-838F-4ED19353EC53}" srcOrd="0" destOrd="0" presId="urn:microsoft.com/office/officeart/2005/8/layout/hierarchy4"/>
    <dgm:cxn modelId="{DB7052B5-9621-4159-903A-9BA265F08F66}" type="presParOf" srcId="{F3916A8F-F3DD-409A-838F-4ED19353EC53}" destId="{97B6EB76-EED8-4926-92DD-26627EA19587}" srcOrd="0" destOrd="0" presId="urn:microsoft.com/office/officeart/2005/8/layout/hierarchy4"/>
    <dgm:cxn modelId="{21C4AD53-EBE2-4D25-9340-0CCD47D043DA}" type="presParOf" srcId="{F3916A8F-F3DD-409A-838F-4ED19353EC53}" destId="{1D5202FD-E0D1-49EF-BE00-24D85CDE0040}" srcOrd="1" destOrd="0" presId="urn:microsoft.com/office/officeart/2005/8/layout/hierarchy4"/>
    <dgm:cxn modelId="{7D4C87F6-0578-4BA3-B58B-C719178A5945}" type="presParOf" srcId="{C57A68DD-6F17-4A36-9C4C-08849AD22372}" destId="{02E641D1-73C1-4BBB-9D13-6BB7E2826106}" srcOrd="1" destOrd="0" presId="urn:microsoft.com/office/officeart/2005/8/layout/hierarchy4"/>
    <dgm:cxn modelId="{16C68D00-0BF3-485F-A6FE-0140C7DED763}" type="presParOf" srcId="{C57A68DD-6F17-4A36-9C4C-08849AD22372}" destId="{8AA16E73-7021-486F-8D71-095594EFC3CC}" srcOrd="2" destOrd="0" presId="urn:microsoft.com/office/officeart/2005/8/layout/hierarchy4"/>
    <dgm:cxn modelId="{A856DFD8-FA8E-4DE5-9448-7B1560E2E8C0}" type="presParOf" srcId="{8AA16E73-7021-486F-8D71-095594EFC3CC}" destId="{87E5016E-7141-4B40-A125-0EBCD16445AD}" srcOrd="0" destOrd="0" presId="urn:microsoft.com/office/officeart/2005/8/layout/hierarchy4"/>
    <dgm:cxn modelId="{D24D03AA-D305-4E9F-AAD4-33A57C886910}" type="presParOf" srcId="{8AA16E73-7021-486F-8D71-095594EFC3CC}" destId="{5B96D6A6-ABCB-4EA2-B17C-1B6CB0E4B57E}" srcOrd="1" destOrd="0" presId="urn:microsoft.com/office/officeart/2005/8/layout/hierarchy4"/>
    <dgm:cxn modelId="{5BC214A8-27C3-47AC-B325-8FFCBD2420ED}" type="presParOf" srcId="{C57A68DD-6F17-4A36-9C4C-08849AD22372}" destId="{3C3311B1-C479-4BC0-BF7E-3985BBB4EFF8}" srcOrd="3" destOrd="0" presId="urn:microsoft.com/office/officeart/2005/8/layout/hierarchy4"/>
    <dgm:cxn modelId="{534DD9C0-5F02-47B7-BD85-A1584E37C9DA}" type="presParOf" srcId="{C57A68DD-6F17-4A36-9C4C-08849AD22372}" destId="{1379A366-A50C-4F73-AE9C-07517B701216}" srcOrd="4" destOrd="0" presId="urn:microsoft.com/office/officeart/2005/8/layout/hierarchy4"/>
    <dgm:cxn modelId="{16DF67EC-4E04-42F5-8CFE-B203DD62D084}" type="presParOf" srcId="{1379A366-A50C-4F73-AE9C-07517B701216}" destId="{946671FE-1FFD-40EF-B294-1F04A736FB4B}" srcOrd="0" destOrd="0" presId="urn:microsoft.com/office/officeart/2005/8/layout/hierarchy4"/>
    <dgm:cxn modelId="{D98C162C-3215-49BE-9839-F9A0F59CAA83}" type="presParOf" srcId="{1379A366-A50C-4F73-AE9C-07517B701216}" destId="{CFA51303-BD1D-4740-9E00-9A65CF21BFD2}" srcOrd="1" destOrd="0" presId="urn:microsoft.com/office/officeart/2005/8/layout/hierarchy4"/>
    <dgm:cxn modelId="{1036E327-D1B6-4A0B-9B09-9DD9C7FFF138}" type="presParOf" srcId="{1379A366-A50C-4F73-AE9C-07517B701216}" destId="{C5224585-3F0C-401B-A030-0CDDC9C2234B}" srcOrd="2" destOrd="0" presId="urn:microsoft.com/office/officeart/2005/8/layout/hierarchy4"/>
    <dgm:cxn modelId="{E44D1180-87B4-4B00-B593-24EAAEB8226E}" type="presParOf" srcId="{C5224585-3F0C-401B-A030-0CDDC9C2234B}" destId="{96385852-5C74-435A-80F5-D1957BDFCA6A}" srcOrd="0" destOrd="0" presId="urn:microsoft.com/office/officeart/2005/8/layout/hierarchy4"/>
    <dgm:cxn modelId="{2EE2BC68-8007-47AE-9A05-B6DA8A54F564}" type="presParOf" srcId="{96385852-5C74-435A-80F5-D1957BDFCA6A}" destId="{A6D896C9-040A-4AB9-A13D-B200FBB1510D}" srcOrd="0" destOrd="0" presId="urn:microsoft.com/office/officeart/2005/8/layout/hierarchy4"/>
    <dgm:cxn modelId="{7808469A-B70B-46D8-B1F8-46931A749EEE}" type="presParOf" srcId="{96385852-5C74-435A-80F5-D1957BDFCA6A}" destId="{56954AA4-3E8E-45EF-AC77-AA60829BD7B2}" srcOrd="1" destOrd="0" presId="urn:microsoft.com/office/officeart/2005/8/layout/hierarchy4"/>
    <dgm:cxn modelId="{30E99624-A251-49BD-932F-E9E2EE4F042E}" type="presParOf" srcId="{C5224585-3F0C-401B-A030-0CDDC9C2234B}" destId="{1931BC45-45AD-4CF7-AA79-23402DAACF55}" srcOrd="1" destOrd="0" presId="urn:microsoft.com/office/officeart/2005/8/layout/hierarchy4"/>
    <dgm:cxn modelId="{C63D5314-0A92-4CE8-BCD4-D2D56166F07E}" type="presParOf" srcId="{C5224585-3F0C-401B-A030-0CDDC9C2234B}" destId="{D06C198A-D498-4B89-89D1-0D38FE452CA4}" srcOrd="2" destOrd="0" presId="urn:microsoft.com/office/officeart/2005/8/layout/hierarchy4"/>
    <dgm:cxn modelId="{E8CF075B-E81A-4AC8-82ED-33BC71C2615B}" type="presParOf" srcId="{D06C198A-D498-4B89-89D1-0D38FE452CA4}" destId="{9D6F18F9-A944-48AD-92B3-FA35648A1D94}" srcOrd="0" destOrd="0" presId="urn:microsoft.com/office/officeart/2005/8/layout/hierarchy4"/>
    <dgm:cxn modelId="{144C3576-1613-4D2E-99F9-9134DF8E2EB6}" type="presParOf" srcId="{D06C198A-D498-4B89-89D1-0D38FE452CA4}" destId="{37EB6F13-78DB-46B4-A55C-1B136A81D51D}" srcOrd="1" destOrd="0" presId="urn:microsoft.com/office/officeart/2005/8/layout/hierarchy4"/>
    <dgm:cxn modelId="{FDFFBE04-FD05-4D6A-BFC6-5DA894764040}" type="presParOf" srcId="{D06C198A-D498-4B89-89D1-0D38FE452CA4}" destId="{2037D959-0B73-45C1-B0F2-31B7EDF40106}" srcOrd="2" destOrd="0" presId="urn:microsoft.com/office/officeart/2005/8/layout/hierarchy4"/>
    <dgm:cxn modelId="{265C489D-1BAA-4080-82AC-F5278FD0E0A0}" type="presParOf" srcId="{2037D959-0B73-45C1-B0F2-31B7EDF40106}" destId="{2C5907CA-C7F4-4AA5-9AE4-CFBFAC40BD3C}" srcOrd="0" destOrd="0" presId="urn:microsoft.com/office/officeart/2005/8/layout/hierarchy4"/>
    <dgm:cxn modelId="{2DA0C35F-6DCD-4F38-B178-4B72D6EC50DA}" type="presParOf" srcId="{2C5907CA-C7F4-4AA5-9AE4-CFBFAC40BD3C}" destId="{3E0D36F4-0F41-4B90-9ACB-1608A0285791}" srcOrd="0" destOrd="0" presId="urn:microsoft.com/office/officeart/2005/8/layout/hierarchy4"/>
    <dgm:cxn modelId="{A8B97948-D553-4FF5-8272-AFD5D11821A4}" type="presParOf" srcId="{2C5907CA-C7F4-4AA5-9AE4-CFBFAC40BD3C}" destId="{B7F0E5EF-8CA0-4C0B-BAF9-66DAA6AC9F4B}" srcOrd="1" destOrd="0" presId="urn:microsoft.com/office/officeart/2005/8/layout/hierarchy4"/>
    <dgm:cxn modelId="{58767EA2-1928-4FBD-86FB-5A4C1F966281}" type="presParOf" srcId="{2037D959-0B73-45C1-B0F2-31B7EDF40106}" destId="{DA0C1F67-8526-4A30-A3B0-19D6334030EC}" srcOrd="1" destOrd="0" presId="urn:microsoft.com/office/officeart/2005/8/layout/hierarchy4"/>
    <dgm:cxn modelId="{93CBA9CC-F74E-4E0B-B210-3A7DD4E3B5E7}" type="presParOf" srcId="{2037D959-0B73-45C1-B0F2-31B7EDF40106}" destId="{710B2154-CB6B-4633-843A-8B0AF1D80474}" srcOrd="2" destOrd="0" presId="urn:microsoft.com/office/officeart/2005/8/layout/hierarchy4"/>
    <dgm:cxn modelId="{8E78CDA2-58EF-4211-8D53-5A29550CE16A}" type="presParOf" srcId="{710B2154-CB6B-4633-843A-8B0AF1D80474}" destId="{337FAC39-4D59-44F1-9122-0ADD9ECC5C18}" srcOrd="0" destOrd="0" presId="urn:microsoft.com/office/officeart/2005/8/layout/hierarchy4"/>
    <dgm:cxn modelId="{D9925CB0-F476-47C7-BBB5-604E3968B86C}" type="presParOf" srcId="{710B2154-CB6B-4633-843A-8B0AF1D80474}" destId="{A29252C8-4586-4307-945E-467705B559A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3E33C4-8B43-4DE3-A17A-81A5BF3C4D07}">
      <dsp:nvSpPr>
        <dsp:cNvPr id="0" name=""/>
        <dsp:cNvSpPr/>
      </dsp:nvSpPr>
      <dsp:spPr>
        <a:xfrm>
          <a:off x="520303" y="0"/>
          <a:ext cx="5896768" cy="4337050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B4214B8-D8E3-4AAB-9F31-7F2D02E63FDB}">
      <dsp:nvSpPr>
        <dsp:cNvPr id="0" name=""/>
        <dsp:cNvSpPr/>
      </dsp:nvSpPr>
      <dsp:spPr>
        <a:xfrm>
          <a:off x="144032" y="1312165"/>
          <a:ext cx="2232967" cy="17348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>
              <a:latin typeface="Arial" pitchFamily="34" charset="0"/>
              <a:cs typeface="Arial" pitchFamily="34" charset="0"/>
            </a:rPr>
            <a:t>Nakoupené vstupy</a:t>
          </a:r>
          <a:endParaRPr lang="en-US" sz="1600" b="1" kern="1200" dirty="0">
            <a:latin typeface="Arial" pitchFamily="34" charset="0"/>
            <a:cs typeface="Arial" pitchFamily="34" charset="0"/>
          </a:endParaRPr>
        </a:p>
        <a:p>
          <a:pPr marL="36195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0" kern="1200" dirty="0">
              <a:effectLst/>
              <a:latin typeface="Arial" pitchFamily="34" charset="0"/>
              <a:cs typeface="Arial" pitchFamily="34" charset="0"/>
            </a:rPr>
            <a:t>zboží</a:t>
          </a:r>
          <a:endParaRPr lang="en-US" sz="1600" b="0" kern="1200" dirty="0">
            <a:effectLst/>
            <a:latin typeface="Arial" pitchFamily="34" charset="0"/>
            <a:cs typeface="Arial" pitchFamily="34" charset="0"/>
          </a:endParaRPr>
        </a:p>
        <a:p>
          <a:pPr marL="36195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0" kern="1200" dirty="0">
              <a:effectLst/>
              <a:latin typeface="Arial" pitchFamily="34" charset="0"/>
              <a:cs typeface="Arial" pitchFamily="34" charset="0"/>
            </a:rPr>
            <a:t>materiál</a:t>
          </a:r>
        </a:p>
        <a:p>
          <a:pPr marL="36195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0" kern="1200" dirty="0">
              <a:effectLst/>
              <a:latin typeface="Arial" pitchFamily="34" charset="0"/>
              <a:cs typeface="Arial" pitchFamily="34" charset="0"/>
            </a:rPr>
            <a:t>energie</a:t>
          </a:r>
        </a:p>
        <a:p>
          <a:pPr marL="36195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0" kern="1200" dirty="0">
              <a:effectLst/>
              <a:latin typeface="Arial" pitchFamily="34" charset="0"/>
              <a:cs typeface="Arial" pitchFamily="34" charset="0"/>
            </a:rPr>
            <a:t>služby</a:t>
          </a:r>
          <a:endParaRPr lang="en-US" sz="1600" b="0" kern="1200" dirty="0">
            <a:effectLst/>
            <a:latin typeface="Arial" pitchFamily="34" charset="0"/>
            <a:cs typeface="Arial" pitchFamily="34" charset="0"/>
          </a:endParaRPr>
        </a:p>
      </dsp:txBody>
      <dsp:txXfrm>
        <a:off x="228719" y="1396852"/>
        <a:ext cx="2063593" cy="1565446"/>
      </dsp:txXfrm>
    </dsp:sp>
    <dsp:sp modelId="{A80F506D-32D1-4AC0-A9A1-4BDF7B70EC53}">
      <dsp:nvSpPr>
        <dsp:cNvPr id="0" name=""/>
        <dsp:cNvSpPr/>
      </dsp:nvSpPr>
      <dsp:spPr>
        <a:xfrm>
          <a:off x="2917267" y="1296378"/>
          <a:ext cx="1102840" cy="17442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rPr>
            <a:t>FIRMA</a:t>
          </a:r>
          <a:endParaRPr lang="en-US" sz="1600" b="1" kern="1200" dirty="0"/>
        </a:p>
      </dsp:txBody>
      <dsp:txXfrm>
        <a:off x="2971103" y="1350214"/>
        <a:ext cx="995168" cy="1636620"/>
      </dsp:txXfrm>
    </dsp:sp>
    <dsp:sp modelId="{5B520F4F-DC83-4798-B826-60C65D590F8C}">
      <dsp:nvSpPr>
        <dsp:cNvPr id="0" name=""/>
        <dsp:cNvSpPr/>
      </dsp:nvSpPr>
      <dsp:spPr>
        <a:xfrm>
          <a:off x="4681156" y="1312165"/>
          <a:ext cx="2232967" cy="17348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>
              <a:effectLst/>
              <a:latin typeface="Arial" pitchFamily="34" charset="0"/>
            </a:rPr>
            <a:t>Prodej – výstupy</a:t>
          </a:r>
          <a:endParaRPr lang="en-US" sz="1600" b="1" kern="1200" dirty="0">
            <a:effectLst/>
            <a:latin typeface="Arial" pitchFamily="34" charset="0"/>
          </a:endParaRPr>
        </a:p>
        <a:p>
          <a:pPr marL="36195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361950" algn="l"/>
            </a:tabLst>
          </a:pPr>
          <a:r>
            <a:rPr lang="cs-CZ" sz="1600" kern="1200" dirty="0">
              <a:effectLst/>
              <a:latin typeface="Arial" pitchFamily="34" charset="0"/>
            </a:rPr>
            <a:t>zboží</a:t>
          </a:r>
          <a:endParaRPr lang="en-US" sz="1600" kern="1200" dirty="0">
            <a:effectLst/>
            <a:latin typeface="Arial" pitchFamily="34" charset="0"/>
          </a:endParaRPr>
        </a:p>
        <a:p>
          <a:pPr marL="36195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361950" algn="l"/>
            </a:tabLst>
          </a:pPr>
          <a:r>
            <a:rPr lang="cs-CZ" sz="1600" kern="1200" dirty="0">
              <a:effectLst/>
              <a:latin typeface="Arial" pitchFamily="34" charset="0"/>
            </a:rPr>
            <a:t>výrobky</a:t>
          </a:r>
        </a:p>
        <a:p>
          <a:pPr marL="36195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361950" algn="l"/>
            </a:tabLst>
          </a:pPr>
          <a:r>
            <a:rPr lang="cs-CZ" sz="1600" kern="1200" dirty="0">
              <a:effectLst/>
              <a:latin typeface="Arial" pitchFamily="34" charset="0"/>
            </a:rPr>
            <a:t>služby</a:t>
          </a:r>
          <a:endParaRPr lang="en-US" sz="1600" kern="1200" dirty="0">
            <a:effectLst/>
          </a:endParaRPr>
        </a:p>
      </dsp:txBody>
      <dsp:txXfrm>
        <a:off x="4765843" y="1396852"/>
        <a:ext cx="2063593" cy="1565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A61C0-681D-4FBB-9935-762E11C5EB41}">
      <dsp:nvSpPr>
        <dsp:cNvPr id="0" name=""/>
        <dsp:cNvSpPr/>
      </dsp:nvSpPr>
      <dsp:spPr>
        <a:xfrm>
          <a:off x="2607" y="1365"/>
          <a:ext cx="7411609" cy="951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300" kern="1200" dirty="0">
              <a:latin typeface="Arial" pitchFamily="34" charset="0"/>
              <a:cs typeface="Arial" pitchFamily="34" charset="0"/>
            </a:rPr>
            <a:t>Přidaná hodnota</a:t>
          </a:r>
          <a:endParaRPr lang="en-US" sz="4300" kern="1200" dirty="0">
            <a:latin typeface="Arial" pitchFamily="34" charset="0"/>
            <a:cs typeface="Arial" pitchFamily="34" charset="0"/>
          </a:endParaRPr>
        </a:p>
      </dsp:txBody>
      <dsp:txXfrm>
        <a:off x="30464" y="29222"/>
        <a:ext cx="7355895" cy="895383"/>
      </dsp:txXfrm>
    </dsp:sp>
    <dsp:sp modelId="{97B6EB76-EED8-4926-92DD-26627EA19587}">
      <dsp:nvSpPr>
        <dsp:cNvPr id="0" name=""/>
        <dsp:cNvSpPr/>
      </dsp:nvSpPr>
      <dsp:spPr>
        <a:xfrm>
          <a:off x="9841" y="1048895"/>
          <a:ext cx="1259627" cy="951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>
              <a:latin typeface="Arial" pitchFamily="34" charset="0"/>
              <a:cs typeface="Arial" pitchFamily="34" charset="0"/>
            </a:rPr>
            <a:t>Osobní náklady</a:t>
          </a:r>
          <a:endParaRPr lang="en-US" sz="2300" kern="1200" dirty="0">
            <a:latin typeface="Arial" pitchFamily="34" charset="0"/>
            <a:cs typeface="Arial" pitchFamily="34" charset="0"/>
          </a:endParaRPr>
        </a:p>
      </dsp:txBody>
      <dsp:txXfrm>
        <a:off x="37698" y="1076752"/>
        <a:ext cx="1203913" cy="895383"/>
      </dsp:txXfrm>
    </dsp:sp>
    <dsp:sp modelId="{87E5016E-7141-4B40-A125-0EBCD16445AD}">
      <dsp:nvSpPr>
        <dsp:cNvPr id="0" name=""/>
        <dsp:cNvSpPr/>
      </dsp:nvSpPr>
      <dsp:spPr>
        <a:xfrm>
          <a:off x="1375174" y="1048895"/>
          <a:ext cx="1259627" cy="951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>
              <a:latin typeface="Arial" pitchFamily="34" charset="0"/>
              <a:cs typeface="Arial" pitchFamily="34" charset="0"/>
            </a:rPr>
            <a:t>Odpisy</a:t>
          </a:r>
          <a:endParaRPr lang="en-US" sz="2300" kern="1200" dirty="0">
            <a:latin typeface="Arial" pitchFamily="34" charset="0"/>
            <a:cs typeface="Arial" pitchFamily="34" charset="0"/>
          </a:endParaRPr>
        </a:p>
      </dsp:txBody>
      <dsp:txXfrm>
        <a:off x="1403031" y="1076752"/>
        <a:ext cx="1203913" cy="895383"/>
      </dsp:txXfrm>
    </dsp:sp>
    <dsp:sp modelId="{946671FE-1FFD-40EF-B294-1F04A736FB4B}">
      <dsp:nvSpPr>
        <dsp:cNvPr id="0" name=""/>
        <dsp:cNvSpPr/>
      </dsp:nvSpPr>
      <dsp:spPr>
        <a:xfrm>
          <a:off x="2740507" y="1048895"/>
          <a:ext cx="4666474" cy="951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>
              <a:latin typeface="Arial" pitchFamily="34" charset="0"/>
              <a:cs typeface="Arial" pitchFamily="34" charset="0"/>
            </a:rPr>
            <a:t>EBIT</a:t>
          </a:r>
          <a:endParaRPr lang="en-US" sz="2500" kern="1200" dirty="0">
            <a:latin typeface="Arial" pitchFamily="34" charset="0"/>
            <a:cs typeface="Arial" pitchFamily="34" charset="0"/>
          </a:endParaRPr>
        </a:p>
      </dsp:txBody>
      <dsp:txXfrm>
        <a:off x="2768364" y="1076752"/>
        <a:ext cx="4610760" cy="895383"/>
      </dsp:txXfrm>
    </dsp:sp>
    <dsp:sp modelId="{A6D896C9-040A-4AB9-A13D-B200FBB1510D}">
      <dsp:nvSpPr>
        <dsp:cNvPr id="0" name=""/>
        <dsp:cNvSpPr/>
      </dsp:nvSpPr>
      <dsp:spPr>
        <a:xfrm>
          <a:off x="2749608" y="2096426"/>
          <a:ext cx="975791" cy="951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latin typeface="Arial" pitchFamily="34" charset="0"/>
              <a:cs typeface="Arial" pitchFamily="34" charset="0"/>
            </a:rPr>
            <a:t>Úroky</a:t>
          </a:r>
          <a:endParaRPr lang="en-US" sz="2200" kern="1200" dirty="0">
            <a:latin typeface="Arial" pitchFamily="34" charset="0"/>
            <a:cs typeface="Arial" pitchFamily="34" charset="0"/>
          </a:endParaRPr>
        </a:p>
      </dsp:txBody>
      <dsp:txXfrm>
        <a:off x="2777465" y="2124283"/>
        <a:ext cx="920077" cy="895383"/>
      </dsp:txXfrm>
    </dsp:sp>
    <dsp:sp modelId="{9D6F18F9-A944-48AD-92B3-FA35648A1D94}">
      <dsp:nvSpPr>
        <dsp:cNvPr id="0" name=""/>
        <dsp:cNvSpPr/>
      </dsp:nvSpPr>
      <dsp:spPr>
        <a:xfrm>
          <a:off x="3797040" y="2080196"/>
          <a:ext cx="3619783" cy="951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>
              <a:latin typeface="Arial" pitchFamily="34" charset="0"/>
              <a:cs typeface="Arial" pitchFamily="34" charset="0"/>
            </a:rPr>
            <a:t>EBT</a:t>
          </a:r>
          <a:endParaRPr lang="en-US" sz="2500" kern="1200" dirty="0">
            <a:latin typeface="Arial" pitchFamily="34" charset="0"/>
            <a:cs typeface="Arial" pitchFamily="34" charset="0"/>
          </a:endParaRPr>
        </a:p>
      </dsp:txBody>
      <dsp:txXfrm>
        <a:off x="3824897" y="2108053"/>
        <a:ext cx="3564069" cy="895383"/>
      </dsp:txXfrm>
    </dsp:sp>
    <dsp:sp modelId="{3E0D36F4-0F41-4B90-9ACB-1608A0285791}">
      <dsp:nvSpPr>
        <dsp:cNvPr id="0" name=""/>
        <dsp:cNvSpPr/>
      </dsp:nvSpPr>
      <dsp:spPr>
        <a:xfrm>
          <a:off x="3815348" y="3145322"/>
          <a:ext cx="1254714" cy="951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latin typeface="Arial" pitchFamily="34" charset="0"/>
              <a:cs typeface="Arial" pitchFamily="34" charset="0"/>
            </a:rPr>
            <a:t>Daně</a:t>
          </a:r>
          <a:endParaRPr lang="en-US" sz="2200" kern="1200" dirty="0">
            <a:latin typeface="Arial" pitchFamily="34" charset="0"/>
            <a:cs typeface="Arial" pitchFamily="34" charset="0"/>
          </a:endParaRPr>
        </a:p>
      </dsp:txBody>
      <dsp:txXfrm>
        <a:off x="3843205" y="3173179"/>
        <a:ext cx="1199000" cy="895383"/>
      </dsp:txXfrm>
    </dsp:sp>
    <dsp:sp modelId="{337FAC39-4D59-44F1-9122-0ADD9ECC5C18}">
      <dsp:nvSpPr>
        <dsp:cNvPr id="0" name=""/>
        <dsp:cNvSpPr/>
      </dsp:nvSpPr>
      <dsp:spPr>
        <a:xfrm>
          <a:off x="5150471" y="3145322"/>
          <a:ext cx="2266352" cy="951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latin typeface="Arial" pitchFamily="34" charset="0"/>
              <a:cs typeface="Arial" pitchFamily="34" charset="0"/>
            </a:rPr>
            <a:t>Čistý</a:t>
          </a:r>
          <a:r>
            <a:rPr lang="en-US" sz="2200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200" kern="1200" dirty="0" err="1">
              <a:latin typeface="Arial" pitchFamily="34" charset="0"/>
              <a:cs typeface="Arial" pitchFamily="34" charset="0"/>
            </a:rPr>
            <a:t>zisk</a:t>
          </a:r>
          <a:r>
            <a:rPr lang="sk-SK" sz="2200" kern="1200" dirty="0">
              <a:latin typeface="Arial" pitchFamily="34" charset="0"/>
              <a:cs typeface="Arial" pitchFamily="34" charset="0"/>
            </a:rPr>
            <a:t> </a:t>
          </a:r>
          <a:br>
            <a:rPr lang="sk-SK" sz="2200" kern="1200" dirty="0">
              <a:latin typeface="Arial" pitchFamily="34" charset="0"/>
              <a:cs typeface="Arial" pitchFamily="34" charset="0"/>
            </a:rPr>
          </a:br>
          <a:r>
            <a:rPr lang="en-US" sz="2200" kern="1200" dirty="0">
              <a:latin typeface="Arial" pitchFamily="34" charset="0"/>
              <a:cs typeface="Arial" pitchFamily="34" charset="0"/>
            </a:rPr>
            <a:t>(</a:t>
          </a:r>
          <a:r>
            <a:rPr lang="en-US" sz="2200" kern="1200" dirty="0" err="1">
              <a:latin typeface="Arial" pitchFamily="34" charset="0"/>
              <a:cs typeface="Arial" pitchFamily="34" charset="0"/>
            </a:rPr>
            <a:t>po</a:t>
          </a:r>
          <a:r>
            <a:rPr lang="en-US" sz="2200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200" kern="1200" dirty="0" err="1">
              <a:latin typeface="Arial" pitchFamily="34" charset="0"/>
              <a:cs typeface="Arial" pitchFamily="34" charset="0"/>
            </a:rPr>
            <a:t>zdanění</a:t>
          </a:r>
          <a:r>
            <a:rPr lang="en-US" sz="2200" kern="1200" dirty="0">
              <a:latin typeface="Arial" pitchFamily="34" charset="0"/>
              <a:cs typeface="Arial" pitchFamily="34" charset="0"/>
            </a:rPr>
            <a:t>)</a:t>
          </a:r>
        </a:p>
      </dsp:txBody>
      <dsp:txXfrm>
        <a:off x="5178328" y="3173179"/>
        <a:ext cx="2210638" cy="8953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B690A47F-DD82-4535-BD41-0CC9286506F4}" type="datetimeFigureOut">
              <a:rPr lang="cs-CZ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E24CD0D8-8527-478D-9B92-2B6E9207DD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07903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pPr>
              <a:defRPr/>
            </a:pPr>
            <a:fld id="{18F4D038-0010-41AD-B74C-C33DA60D8267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pPr>
              <a:defRPr/>
            </a:pPr>
            <a:fld id="{13BF9B92-8C3A-4003-BBAB-B857027520E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06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DD59F9-302C-4354-B919-ACA9ADD7B21A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737FC-525F-426C-92A6-099D0C6C4282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027553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DD59F9-302C-4354-B919-ACA9ADD7B21A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737FC-525F-426C-92A6-099D0C6C4282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10325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DD59F9-302C-4354-B919-ACA9ADD7B21A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737FC-525F-426C-92A6-099D0C6C4282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546391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DD59F9-302C-4354-B919-ACA9ADD7B21A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737FC-525F-426C-92A6-099D0C6C4282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919963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DD59F9-302C-4354-B919-ACA9ADD7B21A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737FC-525F-426C-92A6-099D0C6C4282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930392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DD59F9-302C-4354-B919-ACA9ADD7B21A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737FC-525F-426C-92A6-099D0C6C4282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769800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1F30B5-D4F1-4F05-AA2D-9FE629DCACD8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913D5-786B-4BF7-B094-7E808DABCD3D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356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034C78-39A0-4324-80D5-83F88C6CBB2A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913D5-786B-4BF7-B094-7E808DABCD3D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2356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B2DC42B-E23B-49EB-8D3E-8423421DE1F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03578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pPr>
              <a:defRPr/>
            </a:pPr>
            <a:fld id="{83DD59F9-302C-4354-B919-ACA9ADD7B21A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pPr>
              <a:defRPr/>
            </a:pPr>
            <a:fld id="{775737FC-525F-426C-92A6-099D0C6C4282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452499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DD59F9-302C-4354-B919-ACA9ADD7B21A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737FC-525F-426C-92A6-099D0C6C4282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414720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9F456-241D-469A-AD8D-49ED26A13C6C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913D5-786B-4BF7-B094-7E808DABCD3D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2917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FDBF26-13C5-4F10-8DCB-C2CAE9C86856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913D5-786B-4BF7-B094-7E808DABCD3D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355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DD59F9-302C-4354-B919-ACA9ADD7B21A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737FC-525F-426C-92A6-099D0C6C4282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620267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E798A6-C34E-4668-A496-E3C8352E38AB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913D5-786B-4BF7-B094-7E808DABCD3D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270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9B132C-6AE5-42C8-ADED-FF309762DAB0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913D5-786B-4BF7-B094-7E808DABCD3D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9377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A000D7-41CF-4CF6-AD60-D5A1D44648B1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913D5-786B-4BF7-B094-7E808DABCD3D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3784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3DD59F9-302C-4354-B919-ACA9ADD7B21A}" type="datetime1">
              <a:rPr lang="cs-CZ" smtClean="0"/>
              <a:pPr>
                <a:defRPr/>
              </a:pPr>
              <a:t>13.03.2025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5737FC-525F-426C-92A6-099D0C6C4282}" type="slidenum">
              <a:rPr lang="cs-CZ" smtClean="0"/>
              <a:pPr>
                <a:defRPr/>
              </a:pPr>
              <a:t>‹#›</a:t>
            </a:fld>
            <a:r>
              <a:rPr lang="cs-CZ"/>
              <a:t> /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1262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  <p:sldLayoutId id="2147483777" r:id="rId17"/>
    <p:sldLayoutId id="214748377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ance-management.cz/index.php" TargetMode="External"/><Relationship Id="rId2" Type="http://schemas.openxmlformats.org/officeDocument/2006/relationships/hyperlink" Target="https://or.justice.cz/ias/ui/rejstrik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1"/>
          <p:cNvSpPr>
            <a:spLocks noGrp="1"/>
          </p:cNvSpPr>
          <p:nvPr>
            <p:ph type="ctrTitle"/>
          </p:nvPr>
        </p:nvSpPr>
        <p:spPr>
          <a:xfrm>
            <a:off x="285750" y="2214563"/>
            <a:ext cx="8664575" cy="1285875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Projektové CF, ukazatelé finanční situace firmy.</a:t>
            </a:r>
            <a:endParaRPr lang="cs-CZ" dirty="0"/>
          </a:p>
        </p:txBody>
      </p:sp>
      <p:pic>
        <p:nvPicPr>
          <p:cNvPr id="14338" name="Picture 382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3375" y="214313"/>
            <a:ext cx="132397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28813" y="142875"/>
            <a:ext cx="63373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cs-CZ" sz="2000" dirty="0">
                <a:solidFill>
                  <a:schemeClr val="bg1"/>
                </a:solidFill>
                <a:latin typeface="Georgia" pitchFamily="18" charset="0"/>
              </a:rPr>
              <a:t>ČVUT v Praze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cs-CZ" sz="2000" dirty="0">
                <a:solidFill>
                  <a:schemeClr val="bg1"/>
                </a:solidFill>
                <a:latin typeface="Georgia" pitchFamily="18" charset="0"/>
              </a:rPr>
              <a:t>Fakulta elektrotechnická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cs-CZ" sz="2000" dirty="0">
                <a:solidFill>
                  <a:schemeClr val="bg1"/>
                </a:solidFill>
                <a:latin typeface="Georgia" pitchFamily="18" charset="0"/>
              </a:rPr>
              <a:t>Katedra ekonomiky, manažerství a humanitních věd</a:t>
            </a:r>
          </a:p>
        </p:txBody>
      </p:sp>
      <p:sp>
        <p:nvSpPr>
          <p:cNvPr id="10" name="Podnadpis 2"/>
          <p:cNvSpPr txBox="1">
            <a:spLocks/>
          </p:cNvSpPr>
          <p:nvPr/>
        </p:nvSpPr>
        <p:spPr>
          <a:xfrm>
            <a:off x="1782763" y="5214938"/>
            <a:ext cx="5578475" cy="10287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64008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cs-CZ" sz="3500" b="1" dirty="0">
                <a:solidFill>
                  <a:schemeClr val="tx2"/>
                </a:solidFill>
                <a:latin typeface="Times New Roman" pitchFamily="18" charset="0"/>
              </a:rPr>
              <a:t>Základy finančního managementu</a:t>
            </a:r>
          </a:p>
          <a:p>
            <a:pPr marL="64008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cs-CZ" sz="1900" b="1" dirty="0">
                <a:solidFill>
                  <a:schemeClr val="tx2"/>
                </a:solidFill>
                <a:latin typeface="Times New Roman" pitchFamily="18" charset="0"/>
              </a:rPr>
              <a:t>2025</a:t>
            </a:r>
          </a:p>
          <a:p>
            <a:pPr marL="64008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cs-CZ" sz="2400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2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066800"/>
          </a:xfrm>
        </p:spPr>
        <p:txBody>
          <a:bodyPr/>
          <a:lstStyle/>
          <a:p>
            <a:pPr eaLnBrk="1" hangingPunct="1"/>
            <a:r>
              <a:rPr lang="cs-CZ" b="1"/>
              <a:t>ZISK – tvorba a dělení</a:t>
            </a:r>
          </a:p>
        </p:txBody>
      </p:sp>
      <p:sp>
        <p:nvSpPr>
          <p:cNvPr id="19458" name="Zástupný symbol pro číslo snímku 10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FA845A-1AAC-4525-B03E-5F9C0026EB22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/>
          </a:p>
        </p:txBody>
      </p:sp>
      <p:sp>
        <p:nvSpPr>
          <p:cNvPr id="19460" name="Rectangle 7"/>
          <p:cNvSpPr>
            <a:spLocks noChangeArrowheads="1"/>
          </p:cNvSpPr>
          <p:nvPr/>
        </p:nvSpPr>
        <p:spPr bwMode="auto">
          <a:xfrm>
            <a:off x="511175" y="1773238"/>
            <a:ext cx="82565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2800">
              <a:cs typeface="Arial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83568" y="1780852"/>
          <a:ext cx="7416824" cy="4096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2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066800"/>
          </a:xfrm>
        </p:spPr>
        <p:txBody>
          <a:bodyPr/>
          <a:lstStyle/>
          <a:p>
            <a:pPr eaLnBrk="1" hangingPunct="1"/>
            <a:r>
              <a:rPr lang="cs-CZ" b="1"/>
              <a:t>Zisk</a:t>
            </a:r>
          </a:p>
        </p:txBody>
      </p:sp>
      <p:sp>
        <p:nvSpPr>
          <p:cNvPr id="20482" name="Zástupný symbol pro číslo snímku 10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462C09-8528-4C95-B486-910B703C0FE1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86671" y="1484784"/>
            <a:ext cx="8256588" cy="4681066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EBITDA </a:t>
            </a:r>
          </a:p>
          <a:p>
            <a:pPr marL="914400" lvl="1" indent="-45720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zisk před odpisy, úroky a daněmi 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SzPct val="100000"/>
              <a:defRPr/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	(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Earnings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Before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Interest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Taxes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Depreciation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Amortization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457200" indent="-45720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EBIT</a:t>
            </a:r>
          </a:p>
          <a:p>
            <a:pPr marL="914400" lvl="1" indent="-45720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zisk před úroky a daněmi </a:t>
            </a:r>
          </a:p>
          <a:p>
            <a:pPr marL="457200" indent="-45720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EBT</a:t>
            </a:r>
          </a:p>
          <a:p>
            <a:pPr marL="914400" lvl="1" indent="-45720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zisk před zdaněním</a:t>
            </a:r>
          </a:p>
          <a:p>
            <a:pPr marL="457200" indent="-45720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EAT </a:t>
            </a:r>
          </a:p>
          <a:p>
            <a:pPr marL="914400" lvl="1" indent="-45720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čistý zisk, zisk po zdanění</a:t>
            </a:r>
          </a:p>
          <a:p>
            <a:pPr algn="just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2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066800"/>
          </a:xfrm>
        </p:spPr>
        <p:txBody>
          <a:bodyPr/>
          <a:lstStyle/>
          <a:p>
            <a:pPr eaLnBrk="1" hangingPunct="1"/>
            <a:r>
              <a:rPr lang="cs-CZ" b="1"/>
              <a:t>Produktivita</a:t>
            </a:r>
            <a:endParaRPr lang="cs-CZ" sz="3700" b="1"/>
          </a:p>
        </p:txBody>
      </p:sp>
      <p:sp>
        <p:nvSpPr>
          <p:cNvPr id="16386" name="Zástupný symbol pro číslo snímku 10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E29505-0C61-4076-9A6B-90FCDBC7A468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cs-CZ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47675" y="2349500"/>
            <a:ext cx="8270875" cy="175101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marL="342900" indent="-257175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Produktivita práce =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= produkce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/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počet pracovníků</a:t>
            </a: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			= produkce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/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počet hodin práce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6725" y="3933825"/>
            <a:ext cx="8677275" cy="2185988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marL="342900" indent="-257175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Měření produkce</a:t>
            </a:r>
          </a:p>
          <a:p>
            <a:pPr marL="449263" indent="-346075" algn="just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naturální ukazatelé (ks, t,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MWh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449263" indent="-346075" algn="just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tržby (Kč)</a:t>
            </a:r>
          </a:p>
          <a:p>
            <a:pPr marL="449263" indent="-346075" algn="just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přidaná hodnota (Kč)</a:t>
            </a:r>
          </a:p>
        </p:txBody>
      </p:sp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447675" y="1757363"/>
            <a:ext cx="82296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257175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cs-CZ" sz="2800">
                <a:cs typeface="Arial" charset="0"/>
              </a:rPr>
              <a:t>Produktivita = produkce </a:t>
            </a:r>
            <a:r>
              <a:rPr lang="en-US" sz="2800">
                <a:cs typeface="Arial" charset="0"/>
              </a:rPr>
              <a:t>/</a:t>
            </a:r>
            <a:r>
              <a:rPr lang="cs-CZ" sz="2800">
                <a:cs typeface="Arial" charset="0"/>
              </a:rPr>
              <a:t> vstupy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2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066800"/>
          </a:xfrm>
        </p:spPr>
        <p:txBody>
          <a:bodyPr/>
          <a:lstStyle/>
          <a:p>
            <a:pPr eaLnBrk="1" hangingPunct="1"/>
            <a:r>
              <a:rPr lang="cs-CZ" b="1"/>
              <a:t>Produktivita</a:t>
            </a:r>
          </a:p>
        </p:txBody>
      </p:sp>
      <p:sp>
        <p:nvSpPr>
          <p:cNvPr id="17410" name="Zástupný symbol pro číslo snímku 10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067A15-C866-4626-A32D-653E4D7B6200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/>
          </a:p>
        </p:txBody>
      </p:sp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511175" y="1773238"/>
            <a:ext cx="82565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cs-CZ" sz="2800">
                <a:cs typeface="Arial" charset="0"/>
              </a:rPr>
              <a:t>Produktivita = přidaná hodnota / mzdy</a:t>
            </a: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cs-CZ" sz="2800">
                <a:cs typeface="Arial" charset="0"/>
              </a:rPr>
              <a:t>Jednotkové mzdové náklady </a:t>
            </a: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cs-CZ" sz="2800">
                <a:cs typeface="Arial" charset="0"/>
              </a:rPr>
              <a:t>			= mzdy / přidaná hodnota </a:t>
            </a:r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539750" y="3213100"/>
            <a:ext cx="8428038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cs-CZ" sz="2800">
                <a:cs typeface="Arial" charset="0"/>
              </a:rPr>
              <a:t>Tržby</a:t>
            </a:r>
            <a:endParaRPr lang="en-US" sz="2800">
              <a:cs typeface="Arial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cs-CZ" sz="2400">
                <a:cs typeface="Arial" charset="0"/>
              </a:rPr>
              <a:t>problém porovnání různých činností (obchod, výroba)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cs-CZ" sz="2400">
                <a:cs typeface="Arial" charset="0"/>
              </a:rPr>
              <a:t>růst podílu nakoupených vstupů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cs-CZ" sz="2400">
                <a:cs typeface="Arial" charset="0"/>
              </a:rPr>
              <a:t>problémy při změnách cen</a:t>
            </a:r>
          </a:p>
          <a:p>
            <a:pPr marL="342900" indent="-342900" algn="just">
              <a:spcBef>
                <a:spcPts val="18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cs-CZ" sz="2800">
                <a:cs typeface="Arial" charset="0"/>
              </a:rPr>
              <a:t>Přidaná hodnota = mzdy + odpisy + "provozní zisk"	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Správně nebo špatně?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Pekař za hodinu své práce upeče 100 kg chleba. Spotřebuje na to 45 kWh elektrické energie. Jaká je jeho produktivita práce?</a:t>
            </a:r>
          </a:p>
          <a:p>
            <a:r>
              <a:rPr lang="cs-CZ" dirty="0"/>
              <a:t>Jaká je jeho produktivita práce, pokud 1 kg chleba prodá za 28 Kč?</a:t>
            </a:r>
          </a:p>
          <a:p>
            <a:r>
              <a:rPr lang="cs-CZ" dirty="0"/>
              <a:t>Jaká je jeho produktivita práce, pokud prodá 1 kg chleba za 2 EUR?</a:t>
            </a:r>
          </a:p>
          <a:p>
            <a:r>
              <a:rPr lang="cs-CZ" dirty="0"/>
              <a:t>Jaká je v obou případech produktivita (energetická náročnost) na 1 kWh?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913D5-786B-4BF7-B094-7E808DABCD3D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1023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2"/>
          <p:cNvSpPr>
            <a:spLocks noGrp="1"/>
          </p:cNvSpPr>
          <p:nvPr>
            <p:ph type="title" idx="4294967295"/>
          </p:nvPr>
        </p:nvSpPr>
        <p:spPr>
          <a:xfrm>
            <a:off x="914400" y="549275"/>
            <a:ext cx="8229600" cy="935038"/>
          </a:xfrm>
        </p:spPr>
        <p:txBody>
          <a:bodyPr/>
          <a:lstStyle/>
          <a:p>
            <a:pPr eaLnBrk="1" hangingPunct="1"/>
            <a:r>
              <a:rPr lang="cs-CZ" b="1">
                <a:latin typeface="Arial" charset="0"/>
              </a:rPr>
              <a:t>Finanční analýza firmy</a:t>
            </a:r>
          </a:p>
        </p:txBody>
      </p:sp>
      <p:sp>
        <p:nvSpPr>
          <p:cNvPr id="21506" name="Zástupný symbol pro číslo snímku 10"/>
          <p:cNvSpPr txBox="1">
            <a:spLocks noGrp="1"/>
          </p:cNvSpPr>
          <p:nvPr/>
        </p:nvSpPr>
        <p:spPr bwMode="auto">
          <a:xfrm>
            <a:off x="8174038" y="15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B8C1569-F867-4E77-89D0-BD00BB669CDC}" type="slidenum">
              <a:rPr lang="cs-CZ">
                <a:solidFill>
                  <a:srgbClr val="FFFFFF"/>
                </a:solidFill>
                <a:latin typeface="Georgia" pitchFamily="18" charset="0"/>
              </a:rPr>
              <a:pPr algn="r"/>
              <a:t>15</a:t>
            </a:fld>
            <a:endParaRPr lang="cs-CZ">
              <a:solidFill>
                <a:srgbClr val="FFFFFF"/>
              </a:solidFill>
              <a:latin typeface="Georgia" pitchFamily="18" charset="0"/>
            </a:endParaRPr>
          </a:p>
        </p:txBody>
      </p:sp>
      <p:pic>
        <p:nvPicPr>
          <p:cNvPr id="21508" name="Picture 6"/>
          <p:cNvPicPr>
            <a:picLocks noChangeAspect="1" noChangeArrowheads="1"/>
          </p:cNvPicPr>
          <p:nvPr/>
        </p:nvPicPr>
        <p:blipFill>
          <a:blip r:embed="rId2"/>
          <a:srcRect l="28355" t="16394" r="30699" b="16811"/>
          <a:stretch>
            <a:fillRect/>
          </a:stretch>
        </p:blipFill>
        <p:spPr bwMode="auto">
          <a:xfrm>
            <a:off x="400050" y="1341438"/>
            <a:ext cx="4945063" cy="496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6011863" y="2997200"/>
            <a:ext cx="22320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/>
              <a:t>Zdroj: Dobiášová, diplomová práce Finanční analýza a mezipodnikové srovnání, Pardubice, 2009</a:t>
            </a:r>
            <a:endParaRPr lang="en-US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Nadpis 2"/>
          <p:cNvSpPr>
            <a:spLocks noGrp="1"/>
          </p:cNvSpPr>
          <p:nvPr>
            <p:ph type="title" idx="4294967295"/>
          </p:nvPr>
        </p:nvSpPr>
        <p:spPr>
          <a:xfrm>
            <a:off x="914400" y="549275"/>
            <a:ext cx="8229600" cy="935038"/>
          </a:xfrm>
        </p:spPr>
        <p:txBody>
          <a:bodyPr/>
          <a:lstStyle/>
          <a:p>
            <a:pPr eaLnBrk="1" hangingPunct="1"/>
            <a:r>
              <a:rPr lang="cs-CZ" b="1">
                <a:latin typeface="Arial" charset="0"/>
              </a:rPr>
              <a:t>Finanční analýza firmy</a:t>
            </a:r>
          </a:p>
        </p:txBody>
      </p:sp>
      <p:sp>
        <p:nvSpPr>
          <p:cNvPr id="66563" name="Zástupný symbol pro číslo snímku 10"/>
          <p:cNvSpPr txBox="1">
            <a:spLocks noGrp="1"/>
          </p:cNvSpPr>
          <p:nvPr/>
        </p:nvSpPr>
        <p:spPr bwMode="auto">
          <a:xfrm>
            <a:off x="8174038" y="15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0C44E8C-DB0A-4280-A49F-7CD3203C4423}" type="slidenum">
              <a:rPr lang="cs-CZ">
                <a:solidFill>
                  <a:srgbClr val="FFFFFF"/>
                </a:solidFill>
                <a:latin typeface="Georgia" pitchFamily="18" charset="0"/>
              </a:rPr>
              <a:pPr algn="r"/>
              <a:t>16</a:t>
            </a:fld>
            <a:endParaRPr lang="cs-CZ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539750" y="1557338"/>
            <a:ext cx="631825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b="1"/>
              <a:t>Cíle finanční analýzy:</a:t>
            </a:r>
          </a:p>
          <a:p>
            <a:r>
              <a:rPr lang="cs-CZ" b="1"/>
              <a:t>- porovnání firem</a:t>
            </a:r>
          </a:p>
          <a:p>
            <a:r>
              <a:rPr lang="cs-CZ" b="1"/>
              <a:t>- analýza trendů vývoje ukazatelů v čase</a:t>
            </a:r>
          </a:p>
          <a:p>
            <a:r>
              <a:rPr lang="cs-CZ" b="1"/>
              <a:t>- analýza vzájemných vztahů ukazatelů  (rozklad)</a:t>
            </a:r>
          </a:p>
          <a:p>
            <a:r>
              <a:rPr lang="cs-CZ" b="1"/>
              <a:t>- prognóza výnosů a nákladů, cash flow</a:t>
            </a:r>
          </a:p>
          <a:p>
            <a:endParaRPr lang="cs-CZ" b="1"/>
          </a:p>
          <a:p>
            <a:r>
              <a:rPr lang="cs-CZ" b="1"/>
              <a:t>- finanční zdraví firmy (schopnost hradit krátkodobé i dlouhodobé závazky, schopnost zhodnotit vložené prostředky, silné a slabé stránky firmy)</a:t>
            </a:r>
          </a:p>
          <a:p>
            <a:r>
              <a:rPr lang="cs-CZ" b="1"/>
              <a:t>- podklady pro rozhodování (věřitelé, investoři)</a:t>
            </a:r>
          </a:p>
          <a:p>
            <a:r>
              <a:rPr lang="cs-CZ" b="1"/>
              <a:t>- klíčové ukazatele pro řízení (management)</a:t>
            </a:r>
          </a:p>
          <a:p>
            <a:pPr>
              <a:buFontTx/>
              <a:buChar char="-"/>
            </a:pPr>
            <a:endParaRPr lang="cs-CZ" b="1"/>
          </a:p>
          <a:p>
            <a:r>
              <a:rPr lang="cs-CZ" b="1"/>
              <a:t>	- poměrové ukazatele</a:t>
            </a:r>
          </a:p>
          <a:p>
            <a:r>
              <a:rPr lang="cs-CZ" b="1"/>
              <a:t>	- komplexní ukazatele </a:t>
            </a:r>
          </a:p>
          <a:p>
            <a:r>
              <a:rPr lang="cs-CZ" b="1"/>
              <a:t>		- bonitní nebo bankrotní</a:t>
            </a:r>
          </a:p>
          <a:p>
            <a:r>
              <a:rPr lang="cs-CZ" b="1"/>
              <a:t>	- úvěrové metody (rating)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2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066800"/>
          </a:xfrm>
        </p:spPr>
        <p:txBody>
          <a:bodyPr/>
          <a:lstStyle/>
          <a:p>
            <a:pPr eaLnBrk="1" hangingPunct="1"/>
            <a:r>
              <a:rPr lang="cs-CZ" b="1"/>
              <a:t>Rentabilita</a:t>
            </a:r>
            <a:endParaRPr lang="cs-CZ"/>
          </a:p>
        </p:txBody>
      </p:sp>
      <p:sp>
        <p:nvSpPr>
          <p:cNvPr id="2" name="Zástupný symbol pro obsah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916832"/>
            <a:ext cx="8229600" cy="4104456"/>
          </a:xfrm>
          <a:blipFill rotWithShape="1">
            <a:blip r:embed="rId2"/>
            <a:stretch>
              <a:fillRect t="-593"/>
            </a:stretch>
          </a:blipFill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22531" name="Zástupný symbol pro číslo snímku 10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59BFE7-2F1F-4EBF-B21D-30E63541CC7C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cs-C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2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066800"/>
          </a:xfrm>
        </p:spPr>
        <p:txBody>
          <a:bodyPr/>
          <a:lstStyle/>
          <a:p>
            <a:pPr eaLnBrk="1" hangingPunct="1"/>
            <a:r>
              <a:rPr lang="cs-CZ" b="1"/>
              <a:t>Rentabilita</a:t>
            </a:r>
            <a:endParaRPr lang="cs-CZ"/>
          </a:p>
        </p:txBody>
      </p:sp>
      <p:sp>
        <p:nvSpPr>
          <p:cNvPr id="2" name="Zástupný symbol pro obsah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916832"/>
            <a:ext cx="8229600" cy="4104456"/>
          </a:xfrm>
          <a:blipFill rotWithShape="1">
            <a:blip r:embed="rId2"/>
            <a:stretch>
              <a:fillRect t="-1187"/>
            </a:stretch>
          </a:blipFill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23555" name="Zástupný symbol pro číslo snímku 10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D2132B-AA8D-4EB4-AA13-4F918D9556BF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2"/>
          <p:cNvSpPr>
            <a:spLocks noGrp="1"/>
          </p:cNvSpPr>
          <p:nvPr>
            <p:ph type="title" idx="4294967295"/>
          </p:nvPr>
        </p:nvSpPr>
        <p:spPr>
          <a:xfrm>
            <a:off x="0" y="692150"/>
            <a:ext cx="8229600" cy="1066800"/>
          </a:xfrm>
        </p:spPr>
        <p:txBody>
          <a:bodyPr/>
          <a:lstStyle/>
          <a:p>
            <a:pPr eaLnBrk="1" hangingPunct="1"/>
            <a:r>
              <a:rPr lang="cs-CZ" b="1"/>
              <a:t>Rentabilita</a:t>
            </a:r>
            <a:r>
              <a:rPr lang="cs-CZ" b="1">
                <a:latin typeface="Arial" charset="0"/>
              </a:rPr>
              <a:t> příklad</a:t>
            </a:r>
            <a:endParaRPr lang="cs-CZ">
              <a:latin typeface="Arial" charset="0"/>
            </a:endParaRPr>
          </a:p>
        </p:txBody>
      </p:sp>
      <p:sp>
        <p:nvSpPr>
          <p:cNvPr id="24578" name="Zástupný symbol pro číslo snímku 10"/>
          <p:cNvSpPr txBox="1">
            <a:spLocks noGrp="1"/>
          </p:cNvSpPr>
          <p:nvPr/>
        </p:nvSpPr>
        <p:spPr bwMode="auto">
          <a:xfrm>
            <a:off x="8174038" y="15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3AC262-62C6-4153-AC0B-1A1D9B2E3174}" type="slidenum">
              <a:rPr lang="cs-CZ">
                <a:solidFill>
                  <a:srgbClr val="FFFFFF"/>
                </a:solidFill>
                <a:latin typeface="Georgia" pitchFamily="18" charset="0"/>
              </a:rPr>
              <a:pPr algn="r"/>
              <a:t>19</a:t>
            </a:fld>
            <a:endParaRPr lang="cs-CZ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539750" y="1916113"/>
            <a:ext cx="8481809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Údaje najdeme např. v obchodním rejstříku – například zkusíme název firmy Kutil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>
                <a:hlinkClick r:id="rId2"/>
              </a:rPr>
              <a:t>https://or.justice.cz/ias/ui/rejstrik</a:t>
            </a:r>
            <a:r>
              <a:rPr lang="cs-CZ"/>
              <a:t> </a:t>
            </a:r>
            <a:endParaRPr lang="cs-CZ" dirty="0"/>
          </a:p>
          <a:p>
            <a:endParaRPr lang="cs-CZ" dirty="0"/>
          </a:p>
          <a:p>
            <a:r>
              <a:rPr lang="cs-CZ" dirty="0"/>
              <a:t>Zvolíme firmu KUTIL z Karlových Varů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Pěkný popis ukazatelů a jejich významu najdete na:</a:t>
            </a:r>
          </a:p>
          <a:p>
            <a:endParaRPr lang="cs-CZ" dirty="0"/>
          </a:p>
          <a:p>
            <a:r>
              <a:rPr lang="en-US" dirty="0">
                <a:hlinkClick r:id="rId3"/>
              </a:rPr>
              <a:t>http://www.finance-management.cz/index.php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ffectLst/>
              </a:rPr>
              <a:t>Základní pojmy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74460"/>
            <a:ext cx="8229600" cy="3197225"/>
          </a:xfrm>
        </p:spPr>
        <p:txBody>
          <a:bodyPr/>
          <a:lstStyle/>
          <a:p>
            <a:r>
              <a:rPr lang="cs-CZ" altLang="cs-CZ" dirty="0">
                <a:effectLst/>
              </a:rPr>
              <a:t>ovlivnitelné a neovlivnitelné položky</a:t>
            </a:r>
          </a:p>
          <a:p>
            <a:r>
              <a:rPr lang="cs-CZ" altLang="cs-CZ" dirty="0">
                <a:effectLst/>
              </a:rPr>
              <a:t>relevantní náklad</a:t>
            </a:r>
            <a:endParaRPr lang="cs-CZ" altLang="cs-CZ" dirty="0"/>
          </a:p>
          <a:p>
            <a:r>
              <a:rPr lang="cs-CZ" altLang="cs-CZ" dirty="0">
                <a:effectLst/>
              </a:rPr>
              <a:t>stálé a proměnné náklady</a:t>
            </a:r>
            <a:endParaRPr lang="cs-CZ" altLang="cs-CZ" dirty="0"/>
          </a:p>
          <a:p>
            <a:r>
              <a:rPr lang="cs-CZ" altLang="cs-CZ" dirty="0">
                <a:effectLst/>
              </a:rPr>
              <a:t>průměrné náklady</a:t>
            </a:r>
            <a:endParaRPr lang="cs-CZ" altLang="cs-CZ" dirty="0"/>
          </a:p>
          <a:p>
            <a:r>
              <a:rPr lang="cs-CZ" altLang="cs-CZ" dirty="0">
                <a:effectLst/>
              </a:rPr>
              <a:t>marginální náklady</a:t>
            </a:r>
          </a:p>
        </p:txBody>
      </p:sp>
    </p:spTree>
    <p:extLst>
      <p:ext uri="{BB962C8B-B14F-4D97-AF65-F5344CB8AC3E}">
        <p14:creationId xmlns:p14="http://schemas.microsoft.com/office/powerpoint/2010/main" val="299739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85" name="Nadpis 2"/>
          <p:cNvSpPr>
            <a:spLocks noGrp="1"/>
          </p:cNvSpPr>
          <p:nvPr>
            <p:ph type="title" idx="4294967295"/>
          </p:nvPr>
        </p:nvSpPr>
        <p:spPr>
          <a:xfrm>
            <a:off x="0" y="692150"/>
            <a:ext cx="8229600" cy="1066800"/>
          </a:xfrm>
        </p:spPr>
        <p:txBody>
          <a:bodyPr/>
          <a:lstStyle/>
          <a:p>
            <a:pPr eaLnBrk="1" hangingPunct="1"/>
            <a:r>
              <a:rPr lang="cs-CZ" b="1">
                <a:latin typeface="Arial" charset="0"/>
              </a:rPr>
              <a:t>Rozklady ukazatelů</a:t>
            </a:r>
            <a:endParaRPr lang="cs-CZ">
              <a:latin typeface="Arial" charset="0"/>
            </a:endParaRPr>
          </a:p>
        </p:txBody>
      </p:sp>
      <p:sp>
        <p:nvSpPr>
          <p:cNvPr id="54286" name="Zástupný symbol pro číslo snímku 10"/>
          <p:cNvSpPr txBox="1">
            <a:spLocks noGrp="1"/>
          </p:cNvSpPr>
          <p:nvPr/>
        </p:nvSpPr>
        <p:spPr bwMode="auto">
          <a:xfrm>
            <a:off x="8174038" y="15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1C0A1AE-21CC-41D6-9341-EFE16897A00A}" type="slidenum">
              <a:rPr lang="cs-CZ">
                <a:solidFill>
                  <a:srgbClr val="FFFFFF"/>
                </a:solidFill>
                <a:latin typeface="Georgia" pitchFamily="18" charset="0"/>
              </a:rPr>
              <a:pPr algn="r"/>
              <a:t>20</a:t>
            </a:fld>
            <a:endParaRPr lang="cs-CZ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54288" name="Rectangle 5"/>
          <p:cNvSpPr>
            <a:spLocks noChangeArrowheads="1"/>
          </p:cNvSpPr>
          <p:nvPr/>
        </p:nvSpPr>
        <p:spPr bwMode="auto">
          <a:xfrm>
            <a:off x="539750" y="1916113"/>
            <a:ext cx="7181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Slouží pro zjištění vlivu jednotlivých složek na celkový výsledek. </a:t>
            </a:r>
          </a:p>
          <a:p>
            <a:r>
              <a:rPr lang="cs-CZ"/>
              <a:t>Nejznámějším je tzv. pyramidový rozklad ROE – Du Pontova analýza</a:t>
            </a:r>
            <a:endParaRPr lang="en-US"/>
          </a:p>
        </p:txBody>
      </p:sp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1795463" y="2941638"/>
          <a:ext cx="3505200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574800" imgH="393700" progId="Equation.3">
                  <p:embed/>
                </p:oleObj>
              </mc:Choice>
              <mc:Fallback>
                <p:oleObj name="Rovnice" r:id="rId2" imgW="1574800" imgH="3937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2941638"/>
                        <a:ext cx="3505200" cy="703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9" name="Text Box 9"/>
          <p:cNvSpPr txBox="1">
            <a:spLocks noChangeArrowheads="1"/>
          </p:cNvSpPr>
          <p:nvPr/>
        </p:nvSpPr>
        <p:spPr bwMode="auto">
          <a:xfrm>
            <a:off x="1042988" y="4076700"/>
            <a:ext cx="55451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/>
              <a:t>Dílčí části lze opět dále analyzovat, například rentabilita tržeb se rozloží na tzv. nákladovosti:</a:t>
            </a:r>
            <a:endParaRPr lang="en-US"/>
          </a:p>
        </p:txBody>
      </p:sp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1187450" y="4868863"/>
          <a:ext cx="5738813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3213100" imgH="393700" progId="Equation.3">
                  <p:embed/>
                </p:oleObj>
              </mc:Choice>
              <mc:Fallback>
                <p:oleObj name="Rovnice" r:id="rId4" imgW="3213100" imgH="3937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868863"/>
                        <a:ext cx="5738813" cy="703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3" name="Nadpis 2"/>
          <p:cNvSpPr>
            <a:spLocks noGrp="1"/>
          </p:cNvSpPr>
          <p:nvPr>
            <p:ph type="title" idx="4294967295"/>
          </p:nvPr>
        </p:nvSpPr>
        <p:spPr>
          <a:xfrm>
            <a:off x="0" y="692150"/>
            <a:ext cx="8229600" cy="1066800"/>
          </a:xfrm>
        </p:spPr>
        <p:txBody>
          <a:bodyPr/>
          <a:lstStyle/>
          <a:p>
            <a:pPr eaLnBrk="1" hangingPunct="1"/>
            <a:r>
              <a:rPr lang="cs-CZ" b="1">
                <a:latin typeface="Arial" charset="0"/>
              </a:rPr>
              <a:t>Rozklady ukazatelů</a:t>
            </a:r>
            <a:endParaRPr lang="cs-CZ">
              <a:latin typeface="Arial" charset="0"/>
            </a:endParaRPr>
          </a:p>
        </p:txBody>
      </p:sp>
      <p:sp>
        <p:nvSpPr>
          <p:cNvPr id="60424" name="Zástupný symbol pro číslo snímku 10"/>
          <p:cNvSpPr txBox="1">
            <a:spLocks noGrp="1"/>
          </p:cNvSpPr>
          <p:nvPr/>
        </p:nvSpPr>
        <p:spPr bwMode="auto">
          <a:xfrm>
            <a:off x="8174038" y="15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5F2A543-28CE-45B1-9D63-FD849BBB3D85}" type="slidenum">
              <a:rPr lang="cs-CZ">
                <a:solidFill>
                  <a:srgbClr val="FFFFFF"/>
                </a:solidFill>
                <a:latin typeface="Georgia" pitchFamily="18" charset="0"/>
              </a:rPr>
              <a:pPr algn="r"/>
              <a:t>21</a:t>
            </a:fld>
            <a:endParaRPr lang="cs-CZ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60426" name="Rectangle 5"/>
          <p:cNvSpPr>
            <a:spLocks noChangeArrowheads="1"/>
          </p:cNvSpPr>
          <p:nvPr/>
        </p:nvSpPr>
        <p:spPr bwMode="auto">
          <a:xfrm>
            <a:off x="1258888" y="1916113"/>
            <a:ext cx="5200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Další varianta DuPontova pyramidového rozkladu</a:t>
            </a:r>
          </a:p>
        </p:txBody>
      </p:sp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331913" y="2565400"/>
          <a:ext cx="4721225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120760" imgH="393480" progId="Equation.3">
                  <p:embed/>
                </p:oleObj>
              </mc:Choice>
              <mc:Fallback>
                <p:oleObj name="Rovnice" r:id="rId2" imgW="21207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565400"/>
                        <a:ext cx="4721225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7" name="Text Box 9"/>
          <p:cNvSpPr txBox="1">
            <a:spLocks noChangeArrowheads="1"/>
          </p:cNvSpPr>
          <p:nvPr/>
        </p:nvSpPr>
        <p:spPr bwMode="auto">
          <a:xfrm>
            <a:off x="1042988" y="3429000"/>
            <a:ext cx="6769100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/>
              <a:t>Jednotlivé části rozkladu charakterizují: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/>
              <a:t> daňovou redukci zisku</a:t>
            </a:r>
          </a:p>
          <a:p>
            <a:pPr marL="742950" lvl="1" indent="-285750">
              <a:spcBef>
                <a:spcPct val="50000"/>
              </a:spcBef>
              <a:buFontTx/>
              <a:buChar char="-"/>
            </a:pPr>
            <a:r>
              <a:rPr lang="cs-CZ"/>
              <a:t>úrokovou redukci zisku</a:t>
            </a:r>
          </a:p>
          <a:p>
            <a:pPr marL="1143000" lvl="2" indent="-228600">
              <a:spcBef>
                <a:spcPct val="50000"/>
              </a:spcBef>
              <a:buFontTx/>
              <a:buChar char="-"/>
            </a:pPr>
            <a:r>
              <a:rPr lang="cs-CZ"/>
              <a:t>hrubou rentabilitu tržeb (provozní marži)</a:t>
            </a:r>
          </a:p>
          <a:p>
            <a:pPr marL="1600200" lvl="3" indent="-228600">
              <a:spcBef>
                <a:spcPct val="50000"/>
              </a:spcBef>
              <a:buFontTx/>
              <a:buChar char="-"/>
            </a:pPr>
            <a:r>
              <a:rPr lang="cs-CZ"/>
              <a:t>aktivitu (výši tržeb z daných aktiv)</a:t>
            </a:r>
          </a:p>
          <a:p>
            <a:pPr marL="2057400" lvl="4" indent="-228600">
              <a:spcBef>
                <a:spcPct val="50000"/>
              </a:spcBef>
              <a:buFontTx/>
              <a:buChar char="-"/>
            </a:pPr>
            <a:r>
              <a:rPr lang="cs-CZ"/>
              <a:t>finanční páku při využití cizího kapitálu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8313" y="981075"/>
            <a:ext cx="8229600" cy="38163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tx1"/>
                </a:solidFill>
                <a:latin typeface="Arial" pitchFamily="34" charset="0"/>
              </a:rPr>
              <a:t>Literatura</a:t>
            </a:r>
            <a:r>
              <a:rPr lang="cs-CZ" sz="3200" dirty="0">
                <a:solidFill>
                  <a:schemeClr val="tx1"/>
                </a:solidFill>
                <a:latin typeface="Arial" pitchFamily="34" charset="0"/>
              </a:rPr>
              <a:t> </a:t>
            </a:r>
            <a:br>
              <a:rPr lang="cs-CZ" sz="2000" dirty="0">
                <a:solidFill>
                  <a:schemeClr val="tx1"/>
                </a:solidFill>
                <a:latin typeface="Arial" pitchFamily="34" charset="0"/>
              </a:rPr>
            </a:br>
            <a:br>
              <a:rPr lang="cs-CZ" sz="2000" dirty="0">
                <a:solidFill>
                  <a:schemeClr val="tx1"/>
                </a:solidFill>
                <a:latin typeface="Arial" pitchFamily="34" charset="0"/>
              </a:rPr>
            </a:br>
            <a:r>
              <a:rPr lang="cs-CZ" sz="2000" dirty="0">
                <a:solidFill>
                  <a:schemeClr val="tx1"/>
                </a:solidFill>
                <a:latin typeface="Arial" pitchFamily="34" charset="0"/>
              </a:rPr>
              <a:t>Synek a kol.: Manažerská ekonomika, </a:t>
            </a:r>
            <a:r>
              <a:rPr lang="cs-CZ" sz="2000" dirty="0" err="1">
                <a:solidFill>
                  <a:schemeClr val="tx1"/>
                </a:solidFill>
                <a:latin typeface="Arial" pitchFamily="34" charset="0"/>
              </a:rPr>
              <a:t>Grada</a:t>
            </a:r>
            <a:r>
              <a:rPr lang="cs-CZ" sz="2000" dirty="0">
                <a:solidFill>
                  <a:schemeClr val="tx1"/>
                </a:solidFill>
                <a:latin typeface="Arial" pitchFamily="34" charset="0"/>
              </a:rPr>
              <a:t>, 2007</a:t>
            </a:r>
            <a:br>
              <a:rPr lang="cs-CZ" sz="2000" dirty="0">
                <a:solidFill>
                  <a:schemeClr val="tx1"/>
                </a:solidFill>
                <a:latin typeface="Arial" pitchFamily="34" charset="0"/>
              </a:rPr>
            </a:br>
            <a:r>
              <a:rPr lang="cs-CZ" sz="2000" dirty="0">
                <a:solidFill>
                  <a:schemeClr val="tx1"/>
                </a:solidFill>
                <a:latin typeface="Arial" pitchFamily="34" charset="0"/>
              </a:rPr>
              <a:t>Petřík, T.: Ekonomické a finanční řízení firmy, </a:t>
            </a:r>
            <a:r>
              <a:rPr lang="cs-CZ" sz="2000" dirty="0" err="1">
                <a:solidFill>
                  <a:schemeClr val="tx1"/>
                </a:solidFill>
                <a:latin typeface="Arial" pitchFamily="34" charset="0"/>
              </a:rPr>
              <a:t>Grada</a:t>
            </a:r>
            <a:r>
              <a:rPr lang="cs-CZ" sz="2000" dirty="0">
                <a:solidFill>
                  <a:schemeClr val="tx1"/>
                </a:solidFill>
                <a:latin typeface="Arial" pitchFamily="34" charset="0"/>
              </a:rPr>
              <a:t>, Praha, 2007 </a:t>
            </a:r>
            <a:br>
              <a:rPr lang="cs-CZ" sz="2000" dirty="0">
                <a:solidFill>
                  <a:schemeClr val="tx1"/>
                </a:solidFill>
                <a:latin typeface="Arial" pitchFamily="34" charset="0"/>
              </a:rPr>
            </a:br>
            <a:r>
              <a:rPr lang="cs-CZ" sz="2000" dirty="0" err="1">
                <a:solidFill>
                  <a:schemeClr val="tx1"/>
                </a:solidFill>
                <a:latin typeface="Arial" pitchFamily="34" charset="0"/>
              </a:rPr>
              <a:t>Kislingerová</a:t>
            </a:r>
            <a:r>
              <a:rPr lang="cs-CZ" sz="2000" dirty="0">
                <a:solidFill>
                  <a:schemeClr val="tx1"/>
                </a:solidFill>
                <a:latin typeface="Arial" pitchFamily="34" charset="0"/>
              </a:rPr>
              <a:t> a kol: Manažerské finance, 2004  	</a:t>
            </a:r>
            <a:br>
              <a:rPr lang="cs-CZ" sz="2000" dirty="0">
                <a:solidFill>
                  <a:schemeClr val="tx1"/>
                </a:solidFill>
                <a:latin typeface="Arial" pitchFamily="34" charset="0"/>
              </a:rPr>
            </a:br>
            <a:r>
              <a:rPr lang="cs-CZ" sz="2000" dirty="0">
                <a:solidFill>
                  <a:schemeClr val="tx1"/>
                </a:solidFill>
                <a:latin typeface="Arial" pitchFamily="34" charset="0"/>
              </a:rPr>
              <a:t>Fialová H.: Malý ekonomický výkladový slovník, A plus, Praha 2006</a:t>
            </a:r>
            <a:br>
              <a:rPr lang="cs-CZ" sz="2000" dirty="0">
                <a:solidFill>
                  <a:schemeClr val="tx1"/>
                </a:solidFill>
                <a:latin typeface="Arial" pitchFamily="34" charset="0"/>
              </a:rPr>
            </a:br>
            <a:r>
              <a:rPr lang="cs-CZ" sz="2000" dirty="0" err="1">
                <a:solidFill>
                  <a:schemeClr val="tx1"/>
                </a:solidFill>
                <a:latin typeface="Arial" pitchFamily="34" charset="0"/>
              </a:rPr>
              <a:t>Máče</a:t>
            </a:r>
            <a:r>
              <a:rPr lang="cs-CZ" sz="2000" dirty="0">
                <a:solidFill>
                  <a:schemeClr val="tx1"/>
                </a:solidFill>
                <a:latin typeface="Arial" pitchFamily="34" charset="0"/>
              </a:rPr>
              <a:t>, M.: Finanční analýza investičních projektů, </a:t>
            </a:r>
            <a:r>
              <a:rPr lang="cs-CZ" sz="2000" dirty="0" err="1">
                <a:solidFill>
                  <a:schemeClr val="tx1"/>
                </a:solidFill>
                <a:latin typeface="Arial" pitchFamily="34" charset="0"/>
              </a:rPr>
              <a:t>Grada</a:t>
            </a:r>
            <a:r>
              <a:rPr lang="cs-CZ" sz="2000" dirty="0">
                <a:solidFill>
                  <a:schemeClr val="tx1"/>
                </a:solidFill>
                <a:latin typeface="Arial" pitchFamily="34" charset="0"/>
              </a:rPr>
              <a:t>, 2007</a:t>
            </a:r>
            <a:br>
              <a:rPr lang="cs-CZ" sz="2000" dirty="0">
                <a:solidFill>
                  <a:schemeClr val="tx1"/>
                </a:solidFill>
                <a:latin typeface="Arial" pitchFamily="34" charset="0"/>
              </a:rPr>
            </a:br>
            <a:r>
              <a:rPr lang="cs-CZ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Brealey</a:t>
            </a:r>
            <a:r>
              <a:rPr lang="cs-CZ" sz="20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 R.A., </a:t>
            </a:r>
            <a:r>
              <a:rPr lang="cs-CZ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Myers</a:t>
            </a:r>
            <a:r>
              <a:rPr lang="cs-CZ" sz="20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 S.C.: Teorie a praxe firemních financí, VP, 1992</a:t>
            </a:r>
            <a:br>
              <a:rPr lang="cs-CZ" sz="2000" dirty="0">
                <a:solidFill>
                  <a:schemeClr val="tx1"/>
                </a:solidFill>
                <a:latin typeface="Arial" pitchFamily="34" charset="0"/>
              </a:rPr>
            </a:br>
            <a:br>
              <a:rPr lang="cs-CZ" sz="2000" dirty="0">
                <a:solidFill>
                  <a:schemeClr val="tx1"/>
                </a:solidFill>
                <a:latin typeface="Arial" pitchFamily="34" charset="0"/>
              </a:rPr>
            </a:br>
            <a:r>
              <a:rPr lang="cs-CZ" sz="2000" dirty="0">
                <a:solidFill>
                  <a:schemeClr val="tx1"/>
                </a:solidFill>
              </a:rPr>
              <a:t>Materiály k jednotlivým přednáškám jsou zveřejněny</a:t>
            </a:r>
            <a:br>
              <a:rPr lang="cs-CZ" sz="2000" dirty="0">
                <a:solidFill>
                  <a:schemeClr val="tx1"/>
                </a:solidFill>
              </a:rPr>
            </a:br>
            <a:r>
              <a:rPr lang="cs-CZ" sz="2000" dirty="0">
                <a:solidFill>
                  <a:schemeClr val="tx1"/>
                </a:solidFill>
              </a:rPr>
              <a:t> na http://ekonom/materialy/epd/index.htm</a:t>
            </a:r>
            <a:br>
              <a:rPr lang="cs-CZ" sz="2000" dirty="0">
                <a:solidFill>
                  <a:schemeClr val="tx1"/>
                </a:solidFill>
              </a:rPr>
            </a:b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55298" name="Zástupný symbol pro číslo snímku 1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CDCFBE-82A1-4506-947E-3B2CB6E6F7C2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cs-CZ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8313" y="2636838"/>
            <a:ext cx="8229600" cy="216058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5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Děkuji za pozornost</a:t>
            </a:r>
            <a:br>
              <a:rPr lang="cs-CZ" b="1" dirty="0">
                <a:latin typeface="Times New Roman" pitchFamily="18" charset="0"/>
              </a:rPr>
            </a:br>
            <a:br>
              <a:rPr lang="cs-CZ" b="1" dirty="0">
                <a:latin typeface="Times New Roman" pitchFamily="18" charset="0"/>
              </a:rPr>
            </a:br>
            <a:br>
              <a:rPr lang="en-US" b="1" dirty="0">
                <a:latin typeface="Times New Roman" pitchFamily="18" charset="0"/>
              </a:rPr>
            </a:br>
            <a:endParaRPr lang="cs-CZ" dirty="0"/>
          </a:p>
        </p:txBody>
      </p:sp>
      <p:sp>
        <p:nvSpPr>
          <p:cNvPr id="56322" name="Zástupný symbol pro číslo snímku 1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2F6459-59FC-4BFA-9279-280063AB16B3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565150" y="553870"/>
            <a:ext cx="8229600" cy="1066800"/>
          </a:xfrm>
        </p:spPr>
        <p:txBody>
          <a:bodyPr/>
          <a:lstStyle/>
          <a:p>
            <a:r>
              <a:rPr lang="cs-CZ" altLang="cs-CZ"/>
              <a:t>Příklad na druhy nákladů</a:t>
            </a:r>
          </a:p>
        </p:txBody>
      </p:sp>
      <p:graphicFrame>
        <p:nvGraphicFramePr>
          <p:cNvPr id="79914" name="Group 4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73815654"/>
              </p:ext>
            </p:extLst>
          </p:nvPr>
        </p:nvGraphicFramePr>
        <p:xfrm>
          <a:off x="457200" y="1600200"/>
          <a:ext cx="7931150" cy="1554480"/>
        </p:xfrm>
        <a:graphic>
          <a:graphicData uri="http://schemas.openxmlformats.org/drawingml/2006/table">
            <a:tbl>
              <a:tblPr/>
              <a:tblGrid>
                <a:gridCol w="3967163">
                  <a:extLst>
                    <a:ext uri="{9D8B030D-6E8A-4147-A177-3AD203B41FA5}">
                      <a16:colId xmlns:a16="http://schemas.microsoft.com/office/drawing/2014/main" val="2365133999"/>
                    </a:ext>
                  </a:extLst>
                </a:gridCol>
                <a:gridCol w="3963987">
                  <a:extLst>
                    <a:ext uri="{9D8B030D-6E8A-4147-A177-3AD203B41FA5}">
                      <a16:colId xmlns:a16="http://schemas.microsoft.com/office/drawing/2014/main" val="331025044"/>
                    </a:ext>
                  </a:extLst>
                </a:gridCol>
              </a:tblGrid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Produkce ks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Průměrné nálady Kč/ks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7981384"/>
                  </a:ext>
                </a:extLst>
              </a:tr>
              <a:tr h="466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9607318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416324"/>
                  </a:ext>
                </a:extLst>
              </a:tr>
            </a:tbl>
          </a:graphicData>
        </a:graphic>
      </p:graphicFrame>
      <p:graphicFrame>
        <p:nvGraphicFramePr>
          <p:cNvPr id="79945" name="Group 7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32101435"/>
              </p:ext>
            </p:extLst>
          </p:nvPr>
        </p:nvGraphicFramePr>
        <p:xfrm>
          <a:off x="287338" y="4292600"/>
          <a:ext cx="8569325" cy="2130743"/>
        </p:xfrm>
        <a:graphic>
          <a:graphicData uri="http://schemas.openxmlformats.org/drawingml/2006/table">
            <a:tbl>
              <a:tblPr/>
              <a:tblGrid>
                <a:gridCol w="2855912">
                  <a:extLst>
                    <a:ext uri="{9D8B030D-6E8A-4147-A177-3AD203B41FA5}">
                      <a16:colId xmlns:a16="http://schemas.microsoft.com/office/drawing/2014/main" val="2682572240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522004305"/>
                    </a:ext>
                  </a:extLst>
                </a:gridCol>
                <a:gridCol w="2855913">
                  <a:extLst>
                    <a:ext uri="{9D8B030D-6E8A-4147-A177-3AD203B41FA5}">
                      <a16:colId xmlns:a16="http://schemas.microsoft.com/office/drawing/2014/main" val="243318716"/>
                    </a:ext>
                  </a:extLst>
                </a:gridCol>
              </a:tblGrid>
              <a:tr h="684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Produkce ks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Stálé náklady Kč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Proměnné náklady Kč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6830608"/>
                  </a:ext>
                </a:extLst>
              </a:tr>
              <a:tr h="568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5000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7115619"/>
                  </a:ext>
                </a:extLst>
              </a:tr>
              <a:tr h="617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5400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6894584"/>
                  </a:ext>
                </a:extLst>
              </a:tr>
            </a:tbl>
          </a:graphicData>
        </a:graphic>
      </p:graphicFrame>
      <p:sp>
        <p:nvSpPr>
          <p:cNvPr id="79896" name="Text Box 24"/>
          <p:cNvSpPr txBox="1">
            <a:spLocks noChangeArrowheads="1"/>
          </p:cNvSpPr>
          <p:nvPr/>
        </p:nvSpPr>
        <p:spPr bwMode="auto">
          <a:xfrm>
            <a:off x="395288" y="3429000"/>
            <a:ext cx="85693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dirty="0"/>
              <a:t>Přijmeme nabídku prodat dalších 100 kusů za cenu 12 Kč/kus?</a:t>
            </a:r>
          </a:p>
        </p:txBody>
      </p:sp>
      <p:sp>
        <p:nvSpPr>
          <p:cNvPr id="79944" name="Oval 72"/>
          <p:cNvSpPr>
            <a:spLocks noChangeArrowheads="1"/>
          </p:cNvSpPr>
          <p:nvPr/>
        </p:nvSpPr>
        <p:spPr bwMode="auto">
          <a:xfrm>
            <a:off x="5795963" y="5229225"/>
            <a:ext cx="1223962" cy="12969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79948" name="Group 76"/>
          <p:cNvGrpSpPr>
            <a:grpSpLocks/>
          </p:cNvGrpSpPr>
          <p:nvPr/>
        </p:nvGrpSpPr>
        <p:grpSpPr bwMode="auto">
          <a:xfrm>
            <a:off x="179911" y="3228032"/>
            <a:ext cx="8677276" cy="1800225"/>
            <a:chOff x="372" y="2160"/>
            <a:chExt cx="5466" cy="1134"/>
          </a:xfrm>
        </p:grpSpPr>
        <p:sp>
          <p:nvSpPr>
            <p:cNvPr id="79946" name="Text Box 74"/>
            <p:cNvSpPr txBox="1">
              <a:spLocks noChangeArrowheads="1"/>
            </p:cNvSpPr>
            <p:nvPr/>
          </p:nvSpPr>
          <p:spPr bwMode="auto">
            <a:xfrm>
              <a:off x="372" y="2160"/>
              <a:ext cx="5466" cy="614"/>
            </a:xfrm>
            <a:prstGeom prst="rect">
              <a:avLst/>
            </a:prstGeom>
            <a:solidFill>
              <a:srgbClr val="0000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altLang="cs-CZ" sz="2800" b="1" dirty="0"/>
                <a:t>Marginální náklady jsou 400 Kč na sto kusů, tj. 4 Kč/ks a vyděláme tak 800 Kč.</a:t>
              </a:r>
            </a:p>
          </p:txBody>
        </p:sp>
        <p:sp>
          <p:nvSpPr>
            <p:cNvPr id="79947" name="AutoShape 75"/>
            <p:cNvSpPr>
              <a:spLocks noChangeArrowheads="1"/>
            </p:cNvSpPr>
            <p:nvPr/>
          </p:nvSpPr>
          <p:spPr bwMode="auto">
            <a:xfrm>
              <a:off x="3879" y="2795"/>
              <a:ext cx="318" cy="499"/>
            </a:xfrm>
            <a:prstGeom prst="upArrow">
              <a:avLst>
                <a:gd name="adj1" fmla="val 50000"/>
                <a:gd name="adj2" fmla="val 39230"/>
              </a:avLst>
            </a:prstGeom>
            <a:solidFill>
              <a:schemeClr val="tx1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71840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9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9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9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9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7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cs-CZ" altLang="cs-CZ">
                <a:effectLst/>
              </a:rPr>
              <a:t>Základní pojmy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68413"/>
            <a:ext cx="4182616" cy="1231899"/>
          </a:xfrm>
        </p:spPr>
        <p:txBody>
          <a:bodyPr/>
          <a:lstStyle/>
          <a:p>
            <a:r>
              <a:rPr lang="cs-CZ" altLang="cs-CZ" sz="2800" dirty="0">
                <a:effectLst/>
              </a:rPr>
              <a:t>náklady příležitosti</a:t>
            </a:r>
            <a:endParaRPr lang="cs-CZ" altLang="cs-CZ" sz="2800" dirty="0"/>
          </a:p>
          <a:p>
            <a:r>
              <a:rPr lang="cs-CZ" altLang="cs-CZ" sz="2800" dirty="0">
                <a:effectLst/>
              </a:rPr>
              <a:t>utopené náklady</a:t>
            </a:r>
          </a:p>
        </p:txBody>
      </p:sp>
      <p:graphicFrame>
        <p:nvGraphicFramePr>
          <p:cNvPr id="82974" name="Group 30"/>
          <p:cNvGraphicFramePr>
            <a:graphicFrameLocks noGrp="1"/>
          </p:cNvGraphicFramePr>
          <p:nvPr>
            <p:ph sz="half" idx="2"/>
          </p:nvPr>
        </p:nvGraphicFramePr>
        <p:xfrm>
          <a:off x="539750" y="4652963"/>
          <a:ext cx="8280400" cy="1909764"/>
        </p:xfrm>
        <a:graphic>
          <a:graphicData uri="http://schemas.openxmlformats.org/drawingml/2006/table">
            <a:tbl>
              <a:tblPr/>
              <a:tblGrid>
                <a:gridCol w="2070100">
                  <a:extLst>
                    <a:ext uri="{9D8B030D-6E8A-4147-A177-3AD203B41FA5}">
                      <a16:colId xmlns:a16="http://schemas.microsoft.com/office/drawing/2014/main" val="626487339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3453576135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2511156566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359364659"/>
                    </a:ext>
                  </a:extLst>
                </a:gridCol>
              </a:tblGrid>
              <a:tr h="636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Odpis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Dál. známka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    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261087"/>
                  </a:ext>
                </a:extLst>
              </a:tr>
              <a:tr h="636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Pojištění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Opravy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 2 000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292486"/>
                  </a:ext>
                </a:extLst>
              </a:tr>
              <a:tr h="636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Benzín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30 000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Celkem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62 800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923011"/>
                  </a:ext>
                </a:extLst>
              </a:tr>
            </a:tbl>
          </a:graphicData>
        </a:graphic>
      </p:graphicFrame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214313" y="2287588"/>
            <a:ext cx="8713787" cy="2311400"/>
          </a:xfrm>
          <a:prstGeom prst="rect">
            <a:avLst/>
          </a:prstGeom>
          <a:noFill/>
          <a:ln w="28575" algn="ctr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Rozhodněte, zda mají vaši pracovníci na služební cestu použít auto nebo autobus. Jediným kritériem je finanční rozdíl. Služební cesta je dlouhá 400 km, pojedou tři pracovníci a lístek (zpáteční) na autobus stojí 250 Kč. Kalkulace nákladů na auto je 3,14 Kč/km. Kalkulace vychází z následujících údajů pro osobní automobil a pro 20000 km/rok:</a:t>
            </a:r>
          </a:p>
        </p:txBody>
      </p:sp>
      <p:sp>
        <p:nvSpPr>
          <p:cNvPr id="82975" name="Oval 31"/>
          <p:cNvSpPr>
            <a:spLocks noChangeArrowheads="1"/>
          </p:cNvSpPr>
          <p:nvPr/>
        </p:nvSpPr>
        <p:spPr bwMode="auto">
          <a:xfrm>
            <a:off x="466725" y="3644900"/>
            <a:ext cx="1800225" cy="71913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976" name="Text Box 32"/>
          <p:cNvSpPr txBox="1">
            <a:spLocks noChangeArrowheads="1"/>
          </p:cNvSpPr>
          <p:nvPr/>
        </p:nvSpPr>
        <p:spPr bwMode="auto">
          <a:xfrm>
            <a:off x="4570413" y="1482725"/>
            <a:ext cx="4103687" cy="463846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dirty="0"/>
              <a:t>62800 / 20000 = 3,14 Kč/km</a:t>
            </a:r>
          </a:p>
        </p:txBody>
      </p:sp>
      <p:sp>
        <p:nvSpPr>
          <p:cNvPr id="82977" name="Oval 33"/>
          <p:cNvSpPr>
            <a:spLocks noChangeArrowheads="1"/>
          </p:cNvSpPr>
          <p:nvPr/>
        </p:nvSpPr>
        <p:spPr bwMode="auto">
          <a:xfrm>
            <a:off x="6877050" y="5949950"/>
            <a:ext cx="1547813" cy="5746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82978" name="Line 34"/>
          <p:cNvSpPr>
            <a:spLocks noChangeShapeType="1"/>
          </p:cNvSpPr>
          <p:nvPr/>
        </p:nvSpPr>
        <p:spPr bwMode="auto">
          <a:xfrm flipH="1" flipV="1">
            <a:off x="6300788" y="1989138"/>
            <a:ext cx="1150937" cy="39608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82979" name="Line 35"/>
          <p:cNvSpPr>
            <a:spLocks noChangeShapeType="1"/>
          </p:cNvSpPr>
          <p:nvPr/>
        </p:nvSpPr>
        <p:spPr bwMode="auto">
          <a:xfrm flipH="1">
            <a:off x="2195513" y="1989138"/>
            <a:ext cx="4105275" cy="1800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825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2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82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2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2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2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2000"/>
                                        <p:tgtEl>
                                          <p:spTgt spid="82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2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2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2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uiExpand="1" build="p"/>
      <p:bldP spid="82948" grpId="0" animBg="1"/>
      <p:bldP spid="829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214313" y="2287588"/>
            <a:ext cx="8713787" cy="2311400"/>
          </a:xfrm>
          <a:prstGeom prst="rect">
            <a:avLst/>
          </a:prstGeom>
          <a:noFill/>
          <a:ln w="28575" algn="ctr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Rozhodněte, zda mají vaši pracovníci na služební cestu použít auto nebo autobus. Jediným kritériem je finanční rozdíl. Služební cesta je dlouhá 400 km, pojedou tři pracovníci a lístek (zpáteční) na autobus stojí 250 Kč. Kalkulace nákladů na auto je 3,14 Kč/km. Kalkulace vychází z následujících údajů pro osobní automobil a pro 20000 km/rok:</a:t>
            </a:r>
          </a:p>
        </p:txBody>
      </p:sp>
      <p:graphicFrame>
        <p:nvGraphicFramePr>
          <p:cNvPr id="84997" name="Group 5"/>
          <p:cNvGraphicFramePr>
            <a:graphicFrameLocks noGrp="1"/>
          </p:cNvGraphicFramePr>
          <p:nvPr>
            <p:ph sz="half" idx="2"/>
          </p:nvPr>
        </p:nvGraphicFramePr>
        <p:xfrm>
          <a:off x="539750" y="4652963"/>
          <a:ext cx="8280400" cy="1909764"/>
        </p:xfrm>
        <a:graphic>
          <a:graphicData uri="http://schemas.openxmlformats.org/drawingml/2006/table">
            <a:tbl>
              <a:tblPr/>
              <a:tblGrid>
                <a:gridCol w="2070100">
                  <a:extLst>
                    <a:ext uri="{9D8B030D-6E8A-4147-A177-3AD203B41FA5}">
                      <a16:colId xmlns:a16="http://schemas.microsoft.com/office/drawing/2014/main" val="3121623707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912561767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30901687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079883822"/>
                    </a:ext>
                  </a:extLst>
                </a:gridCol>
              </a:tblGrid>
              <a:tr h="636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Odpis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Dál. známka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    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801659"/>
                  </a:ext>
                </a:extLst>
              </a:tr>
              <a:tr h="636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Pojištění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Opravy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 2 000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7102859"/>
                  </a:ext>
                </a:extLst>
              </a:tr>
              <a:tr h="636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Benzín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30 000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Celkem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62 800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3865036"/>
                  </a:ext>
                </a:extLst>
              </a:tr>
            </a:tbl>
          </a:graphicData>
        </a:graphic>
      </p:graphicFrame>
      <p:sp>
        <p:nvSpPr>
          <p:cNvPr id="85026" name="Text Box 34"/>
          <p:cNvSpPr txBox="1">
            <a:spLocks noChangeArrowheads="1"/>
          </p:cNvSpPr>
          <p:nvPr/>
        </p:nvSpPr>
        <p:spPr bwMode="auto">
          <a:xfrm>
            <a:off x="323850" y="401638"/>
            <a:ext cx="8424863" cy="1033462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Cesta autobusem: 3 x 250 = 750 Kč</a:t>
            </a:r>
          </a:p>
          <a:p>
            <a:pPr>
              <a:spcBef>
                <a:spcPct val="50000"/>
              </a:spcBef>
            </a:pPr>
            <a:r>
              <a:rPr lang="cs-CZ" altLang="cs-CZ" sz="2400"/>
              <a:t>Cesta autem: 3,14 x 400 = 1 256 Kč</a:t>
            </a:r>
          </a:p>
        </p:txBody>
      </p:sp>
      <p:sp>
        <p:nvSpPr>
          <p:cNvPr id="85027" name="Text Box 35"/>
          <p:cNvSpPr txBox="1">
            <a:spLocks noChangeArrowheads="1"/>
          </p:cNvSpPr>
          <p:nvPr/>
        </p:nvSpPr>
        <p:spPr bwMode="auto">
          <a:xfrm>
            <a:off x="2627313" y="4797425"/>
            <a:ext cx="1944687" cy="402291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000" dirty="0">
                <a:solidFill>
                  <a:schemeClr val="bg1"/>
                </a:solidFill>
              </a:rPr>
              <a:t>utopený náklad</a:t>
            </a:r>
          </a:p>
        </p:txBody>
      </p:sp>
      <p:sp>
        <p:nvSpPr>
          <p:cNvPr id="85028" name="Text Box 36"/>
          <p:cNvSpPr txBox="1">
            <a:spLocks noChangeArrowheads="1"/>
          </p:cNvSpPr>
          <p:nvPr/>
        </p:nvSpPr>
        <p:spPr bwMode="auto">
          <a:xfrm>
            <a:off x="6877050" y="4724400"/>
            <a:ext cx="1944688" cy="402291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000" dirty="0">
                <a:solidFill>
                  <a:schemeClr val="bg1"/>
                </a:solidFill>
              </a:rPr>
              <a:t>utopený náklad</a:t>
            </a:r>
          </a:p>
        </p:txBody>
      </p:sp>
      <p:sp>
        <p:nvSpPr>
          <p:cNvPr id="85029" name="Text Box 37"/>
          <p:cNvSpPr txBox="1">
            <a:spLocks noChangeArrowheads="1"/>
          </p:cNvSpPr>
          <p:nvPr/>
        </p:nvSpPr>
        <p:spPr bwMode="auto">
          <a:xfrm>
            <a:off x="2627313" y="5373688"/>
            <a:ext cx="1944687" cy="402291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000" dirty="0">
                <a:solidFill>
                  <a:schemeClr val="bg1"/>
                </a:solidFill>
              </a:rPr>
              <a:t>utopený náklad</a:t>
            </a:r>
          </a:p>
        </p:txBody>
      </p:sp>
      <p:sp>
        <p:nvSpPr>
          <p:cNvPr id="85031" name="Text Box 39"/>
          <p:cNvSpPr txBox="1">
            <a:spLocks noChangeArrowheads="1"/>
          </p:cNvSpPr>
          <p:nvPr/>
        </p:nvSpPr>
        <p:spPr bwMode="auto">
          <a:xfrm>
            <a:off x="3924300" y="5876925"/>
            <a:ext cx="647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☺</a:t>
            </a:r>
          </a:p>
        </p:txBody>
      </p:sp>
      <p:sp>
        <p:nvSpPr>
          <p:cNvPr id="85032" name="Text Box 40"/>
          <p:cNvSpPr txBox="1">
            <a:spLocks noChangeArrowheads="1"/>
          </p:cNvSpPr>
          <p:nvPr/>
        </p:nvSpPr>
        <p:spPr bwMode="auto">
          <a:xfrm>
            <a:off x="8172450" y="5300663"/>
            <a:ext cx="647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☺</a:t>
            </a:r>
          </a:p>
        </p:txBody>
      </p:sp>
      <p:sp>
        <p:nvSpPr>
          <p:cNvPr id="85033" name="Line 41"/>
          <p:cNvSpPr>
            <a:spLocks noChangeShapeType="1"/>
          </p:cNvSpPr>
          <p:nvPr/>
        </p:nvSpPr>
        <p:spPr bwMode="auto">
          <a:xfrm>
            <a:off x="7019925" y="6237288"/>
            <a:ext cx="122396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85034" name="Text Box 42"/>
          <p:cNvSpPr txBox="1">
            <a:spLocks noChangeArrowheads="1"/>
          </p:cNvSpPr>
          <p:nvPr/>
        </p:nvSpPr>
        <p:spPr bwMode="auto">
          <a:xfrm>
            <a:off x="6948488" y="5949950"/>
            <a:ext cx="172720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32 000</a:t>
            </a:r>
          </a:p>
        </p:txBody>
      </p:sp>
      <p:sp>
        <p:nvSpPr>
          <p:cNvPr id="85035" name="Line 43"/>
          <p:cNvSpPr>
            <a:spLocks noChangeShapeType="1"/>
          </p:cNvSpPr>
          <p:nvPr/>
        </p:nvSpPr>
        <p:spPr bwMode="auto">
          <a:xfrm flipH="1" flipV="1">
            <a:off x="2051050" y="4221163"/>
            <a:ext cx="5329238" cy="18716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85036" name="Line 44"/>
          <p:cNvSpPr>
            <a:spLocks noChangeShapeType="1"/>
          </p:cNvSpPr>
          <p:nvPr/>
        </p:nvSpPr>
        <p:spPr bwMode="auto">
          <a:xfrm>
            <a:off x="1322388" y="4005263"/>
            <a:ext cx="58578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85037" name="Text Box 45"/>
          <p:cNvSpPr txBox="1">
            <a:spLocks noChangeArrowheads="1"/>
          </p:cNvSpPr>
          <p:nvPr/>
        </p:nvSpPr>
        <p:spPr bwMode="auto">
          <a:xfrm>
            <a:off x="599274" y="3776663"/>
            <a:ext cx="655638" cy="4572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800" rIns="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dirty="0"/>
              <a:t>1,60</a:t>
            </a:r>
          </a:p>
        </p:txBody>
      </p:sp>
      <p:sp>
        <p:nvSpPr>
          <p:cNvPr id="85038" name="Line 46"/>
          <p:cNvSpPr>
            <a:spLocks noChangeShapeType="1"/>
          </p:cNvSpPr>
          <p:nvPr/>
        </p:nvSpPr>
        <p:spPr bwMode="auto">
          <a:xfrm flipV="1">
            <a:off x="1619250" y="1412875"/>
            <a:ext cx="1008063" cy="23764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85039" name="Line 47"/>
          <p:cNvSpPr>
            <a:spLocks noChangeShapeType="1"/>
          </p:cNvSpPr>
          <p:nvPr/>
        </p:nvSpPr>
        <p:spPr bwMode="auto">
          <a:xfrm>
            <a:off x="2268538" y="1196975"/>
            <a:ext cx="647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85040" name="Text Box 48"/>
          <p:cNvSpPr txBox="1">
            <a:spLocks noChangeArrowheads="1"/>
          </p:cNvSpPr>
          <p:nvPr/>
        </p:nvSpPr>
        <p:spPr bwMode="auto">
          <a:xfrm>
            <a:off x="358775" y="404813"/>
            <a:ext cx="8424863" cy="1033462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dirty="0"/>
              <a:t>Cesta autobusem: 3 </a:t>
            </a:r>
            <a:r>
              <a:rPr lang="cs-CZ" altLang="cs-CZ" sz="2400" dirty="0" err="1"/>
              <a:t>x</a:t>
            </a:r>
            <a:r>
              <a:rPr lang="cs-CZ" altLang="cs-CZ" sz="2400" dirty="0"/>
              <a:t> 250 = 750 Kč</a:t>
            </a:r>
          </a:p>
          <a:p>
            <a:pPr>
              <a:spcBef>
                <a:spcPct val="50000"/>
              </a:spcBef>
            </a:pPr>
            <a:r>
              <a:rPr lang="cs-CZ" altLang="cs-CZ" sz="2400" dirty="0"/>
              <a:t>Cesta autem: 1,60 </a:t>
            </a:r>
            <a:r>
              <a:rPr lang="cs-CZ" altLang="cs-CZ" sz="2400" dirty="0" err="1"/>
              <a:t>x</a:t>
            </a:r>
            <a:r>
              <a:rPr lang="cs-CZ" altLang="cs-CZ" sz="2400" dirty="0"/>
              <a:t> 400 =    640 Kč</a:t>
            </a:r>
          </a:p>
        </p:txBody>
      </p:sp>
    </p:spTree>
    <p:extLst>
      <p:ext uri="{BB962C8B-B14F-4D97-AF65-F5344CB8AC3E}">
        <p14:creationId xmlns:p14="http://schemas.microsoft.com/office/powerpoint/2010/main" val="413195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5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5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5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5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5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5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5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5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5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5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5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5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5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5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5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5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85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5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5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5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85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5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5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5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5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6" grpId="0" animBg="1"/>
      <p:bldP spid="85027" grpId="0" animBg="1"/>
      <p:bldP spid="85028" grpId="0" animBg="1"/>
      <p:bldP spid="85029" grpId="0" animBg="1"/>
      <p:bldP spid="85031" grpId="0"/>
      <p:bldP spid="85032" grpId="0"/>
      <p:bldP spid="85034" grpId="0" animBg="1"/>
      <p:bldP spid="85037" grpId="0" animBg="1"/>
      <p:bldP spid="850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na prognózu CF projektu?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zpracovat podnikatelský záměr</a:t>
            </a:r>
          </a:p>
          <a:p>
            <a:r>
              <a:rPr lang="cs-CZ" dirty="0"/>
              <a:t>příjmová část</a:t>
            </a:r>
          </a:p>
          <a:p>
            <a:pPr lvl="1"/>
            <a:r>
              <a:rPr lang="cs-CZ" dirty="0"/>
              <a:t>pozor na rozdíl příjem a výnos</a:t>
            </a:r>
          </a:p>
          <a:p>
            <a:pPr lvl="1"/>
            <a:r>
              <a:rPr lang="cs-CZ" dirty="0"/>
              <a:t>nadhodnocení příjmů</a:t>
            </a:r>
          </a:p>
          <a:p>
            <a:pPr lvl="1"/>
            <a:r>
              <a:rPr lang="cs-CZ" dirty="0"/>
              <a:t>očekávané množství a očekávaná cena – příklad jednoduché chyby</a:t>
            </a:r>
          </a:p>
          <a:p>
            <a:pPr lvl="1"/>
            <a:r>
              <a:rPr lang="cs-CZ" dirty="0"/>
              <a:t>i příjmy mají vliv na pracovní kapitál</a:t>
            </a:r>
          </a:p>
          <a:p>
            <a:pPr lvl="1"/>
            <a:r>
              <a:rPr lang="cs-CZ" dirty="0"/>
              <a:t>optimistické odhady růstu příjmů</a:t>
            </a:r>
          </a:p>
        </p:txBody>
      </p:sp>
    </p:spTree>
    <p:extLst>
      <p:ext uri="{BB962C8B-B14F-4D97-AF65-F5344CB8AC3E}">
        <p14:creationId xmlns:p14="http://schemas.microsoft.com/office/powerpoint/2010/main" val="1561715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na prognózu CF projektu?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2214761"/>
            <a:ext cx="7886700" cy="261148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výdajová část</a:t>
            </a:r>
          </a:p>
          <a:p>
            <a:pPr lvl="1"/>
            <a:r>
              <a:rPr lang="cs-CZ" dirty="0"/>
              <a:t>pozor na rozdíl výdaj a náklad</a:t>
            </a:r>
          </a:p>
          <a:p>
            <a:pPr lvl="1"/>
            <a:r>
              <a:rPr lang="cs-CZ" dirty="0"/>
              <a:t>podhodnocení výdajů</a:t>
            </a:r>
          </a:p>
          <a:p>
            <a:pPr lvl="1"/>
            <a:r>
              <a:rPr lang="cs-CZ" dirty="0"/>
              <a:t>vliv na pracovní kapitál</a:t>
            </a:r>
          </a:p>
          <a:p>
            <a:pPr lvl="1"/>
            <a:r>
              <a:rPr lang="cs-CZ" dirty="0"/>
              <a:t>optimistické odhady růstu výdajů</a:t>
            </a:r>
          </a:p>
          <a:p>
            <a:pPr lvl="1"/>
            <a:r>
              <a:rPr lang="cs-CZ" dirty="0"/>
              <a:t>daně</a:t>
            </a:r>
          </a:p>
        </p:txBody>
      </p:sp>
    </p:spTree>
    <p:extLst>
      <p:ext uri="{BB962C8B-B14F-4D97-AF65-F5344CB8AC3E}">
        <p14:creationId xmlns:p14="http://schemas.microsoft.com/office/powerpoint/2010/main" val="731674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Jaký pohled zvolit?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pohled projektu</a:t>
            </a:r>
          </a:p>
          <a:p>
            <a:r>
              <a:rPr lang="cs-CZ" dirty="0"/>
              <a:t>pohled investora</a:t>
            </a:r>
          </a:p>
          <a:p>
            <a:endParaRPr lang="cs-CZ" dirty="0"/>
          </a:p>
          <a:p>
            <a:r>
              <a:rPr lang="cs-CZ" dirty="0"/>
              <a:t>koláč</a:t>
            </a:r>
          </a:p>
        </p:txBody>
      </p:sp>
    </p:spTree>
    <p:extLst>
      <p:ext uri="{BB962C8B-B14F-4D97-AF65-F5344CB8AC3E}">
        <p14:creationId xmlns:p14="http://schemas.microsoft.com/office/powerpoint/2010/main" val="3957825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2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066800"/>
          </a:xfrm>
        </p:spPr>
        <p:txBody>
          <a:bodyPr/>
          <a:lstStyle/>
          <a:p>
            <a:pPr eaLnBrk="1" hangingPunct="1"/>
            <a:r>
              <a:rPr lang="cs-CZ" b="1"/>
              <a:t>ZISK – tvorba a dělení</a:t>
            </a:r>
          </a:p>
        </p:txBody>
      </p:sp>
      <p:sp>
        <p:nvSpPr>
          <p:cNvPr id="18434" name="Zástupný symbol pro číslo snímku 10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A42582-AAB7-49AA-8E6C-CC183903A71C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/>
          </a:p>
        </p:txBody>
      </p:sp>
      <p:grpSp>
        <p:nvGrpSpPr>
          <p:cNvPr id="18436" name="Group 13"/>
          <p:cNvGrpSpPr>
            <a:grpSpLocks/>
          </p:cNvGrpSpPr>
          <p:nvPr/>
        </p:nvGrpSpPr>
        <p:grpSpPr bwMode="auto">
          <a:xfrm>
            <a:off x="719138" y="1389063"/>
            <a:ext cx="6937375" cy="4337050"/>
            <a:chOff x="683568" y="1397000"/>
            <a:chExt cx="6936432" cy="4336256"/>
          </a:xfrm>
        </p:grpSpPr>
        <p:graphicFrame>
          <p:nvGraphicFramePr>
            <p:cNvPr id="4" name="Diagram 3"/>
            <p:cNvGraphicFramePr/>
            <p:nvPr/>
          </p:nvGraphicFramePr>
          <p:xfrm>
            <a:off x="683568" y="1397000"/>
            <a:ext cx="6936432" cy="433625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2" name="Right Arrow 11"/>
            <p:cNvSpPr/>
            <p:nvPr/>
          </p:nvSpPr>
          <p:spPr>
            <a:xfrm>
              <a:off x="3131160" y="3573064"/>
              <a:ext cx="433328" cy="144437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4859712" y="3557191"/>
              <a:ext cx="431741" cy="144437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>
            <a:off x="3132138" y="4772025"/>
            <a:ext cx="219551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438" name="TextBox 17"/>
          <p:cNvSpPr txBox="1">
            <a:spLocks noChangeArrowheads="1"/>
          </p:cNvSpPr>
          <p:nvPr/>
        </p:nvSpPr>
        <p:spPr bwMode="auto">
          <a:xfrm>
            <a:off x="3281363" y="4772025"/>
            <a:ext cx="1897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cs typeface="Arial" charset="0"/>
              </a:rPr>
              <a:t>Přidaná hodnota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Obvod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Obvo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vo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{40077707-FCBE-B34E-BE29-E6EB06C88285}tf10001122</Template>
  <TotalTime>2081</TotalTime>
  <Words>1039</Words>
  <Application>Microsoft Macintosh PowerPoint</Application>
  <PresentationFormat>Předvádění na obrazovce (4:3)</PresentationFormat>
  <Paragraphs>209</Paragraphs>
  <Slides>23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1" baseType="lpstr">
      <vt:lpstr>Arial</vt:lpstr>
      <vt:lpstr>Calibri</vt:lpstr>
      <vt:lpstr>Georgia</vt:lpstr>
      <vt:lpstr>Times New Roman</vt:lpstr>
      <vt:lpstr>Tw Cen MT</vt:lpstr>
      <vt:lpstr>Wingdings</vt:lpstr>
      <vt:lpstr>Obvod</vt:lpstr>
      <vt:lpstr>Rovnice</vt:lpstr>
      <vt:lpstr>Projektové CF, ukazatelé finanční situace firmy.</vt:lpstr>
      <vt:lpstr>Základní pojmy</vt:lpstr>
      <vt:lpstr>Příklad na druhy nákladů</vt:lpstr>
      <vt:lpstr>Základní pojmy</vt:lpstr>
      <vt:lpstr>Prezentace aplikace PowerPoint</vt:lpstr>
      <vt:lpstr>Jak na prognózu CF projektu?</vt:lpstr>
      <vt:lpstr>Jak na prognózu CF projektu?</vt:lpstr>
      <vt:lpstr>Jaký pohled zvolit?</vt:lpstr>
      <vt:lpstr>ZISK – tvorba a dělení</vt:lpstr>
      <vt:lpstr>ZISK – tvorba a dělení</vt:lpstr>
      <vt:lpstr>Zisk</vt:lpstr>
      <vt:lpstr>Produktivita</vt:lpstr>
      <vt:lpstr>Produktivita</vt:lpstr>
      <vt:lpstr>Správně nebo špatně?</vt:lpstr>
      <vt:lpstr>Finanční analýza firmy</vt:lpstr>
      <vt:lpstr>Finanční analýza firmy</vt:lpstr>
      <vt:lpstr>Rentabilita</vt:lpstr>
      <vt:lpstr>Rentabilita</vt:lpstr>
      <vt:lpstr>Rentabilita příklad</vt:lpstr>
      <vt:lpstr>Rozklady ukazatelů</vt:lpstr>
      <vt:lpstr>Rozklady ukazatelů</vt:lpstr>
      <vt:lpstr>Literatura   Synek a kol.: Manažerská ekonomika, Grada, 2007 Petřík, T.: Ekonomické a finanční řízení firmy, Grada, Praha, 2007  Kislingerová a kol: Manažerské finance, 2004    Fialová H.: Malý ekonomický výkladový slovník, A plus, Praha 2006 Máče, M.: Finanční analýza investičních projektů, Grada, 2007 Brealey R.A., Myers S.C.: Teorie a praxe firemních financí, VP, 1992  Materiály k jednotlivým přednáškám jsou zveřejněny  na http://ekonom/materialy/epd/index.htm </vt:lpstr>
      <vt:lpstr>Děkuji za pozornost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energetická politika</dc:title>
  <dc:creator>Vonotar</dc:creator>
  <cp:lastModifiedBy>Stary, Oldrich</cp:lastModifiedBy>
  <cp:revision>229</cp:revision>
  <dcterms:created xsi:type="dcterms:W3CDTF">2010-11-09T17:57:55Z</dcterms:created>
  <dcterms:modified xsi:type="dcterms:W3CDTF">2025-03-13T07:39:11Z</dcterms:modified>
</cp:coreProperties>
</file>