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2" r:id="rId33"/>
    <p:sldId id="289" r:id="rId34"/>
    <p:sldId id="290" r:id="rId3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00000"/>
    <a:srgbClr val="FF99CC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/>
    <p:restoredTop sz="94643"/>
  </p:normalViewPr>
  <p:slideViewPr>
    <p:cSldViewPr>
      <p:cViewPr varScale="1">
        <p:scale>
          <a:sx n="68" d="100"/>
          <a:sy n="68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CFA291-623B-4811-9B4A-808C53C7253B}" type="datetimeFigureOut">
              <a:rPr lang="en-US" altLang="cs-CZ"/>
              <a:pPr>
                <a:defRPr/>
              </a:pPr>
              <a:t>3/22/2023</a:t>
            </a:fld>
            <a:endParaRPr lang="en-US" altLang="cs-CZ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1DF96A-D187-49DE-AFE3-25E414878CF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44397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4B162ED-8A68-4D0E-B1B0-1BDBE72B57C7}" type="datetimeFigureOut">
              <a:rPr lang="cs-CZ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0D06FB-8D8A-436A-81CC-BA9957EA40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2090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44970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D06FB-8D8A-436A-81CC-BA9957EA40FD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403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D7FA7D-D1CA-40FA-9447-5D682B19E503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37662-6577-4917-AE83-629471517F2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643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36322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449579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574664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474886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370023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988069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40256-2427-487C-A02A-4818CCA5B58A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43AD1-B4B2-4FA1-8DA4-0A8EAA39CFF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4768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2BFD59-2C13-429C-B2BE-AF347085A729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A542E-97AC-4E97-9DBF-24B004C4D3D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122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7C69-366E-49DB-952E-1A43A2F07D9C}" type="datetime1">
              <a:rPr lang="cs-CZ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A6E07-2893-4B70-8403-0D348426C4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6763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3D4757C-470D-4ACD-8865-75C7CCD0DD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91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140016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8A2A9-5536-4A9A-BF52-DA04052C3B8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2341D-5317-4A5B-B027-315FC6A2364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564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148E2-5C22-4E90-986A-B826797EAAF9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CC8A2-8003-4A7C-8B30-B4CFB5C762F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64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AC3F2-C332-4AD6-962F-53BE6CDE4C58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3A1CE-0B4F-456A-92B7-A92DB746463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694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254563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EC3F8-F2EF-4650-8A8F-D6F2124F75E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349AF-3385-42A1-B322-323CFF4D723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590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689BF8-E7B2-455C-A906-C9232E568508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F90F9-446A-4A76-A0D6-6D1A37E8B96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989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1C3B4-89E5-4661-B41A-A3E011CF8ADA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9DE21-D027-44AC-AA7C-5B6FBEED9BA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523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fld id="{4FA9E7ED-22AF-49F7-A807-8528394309A1}" type="datetime1">
              <a:rPr lang="cs-CZ" smtClean="0"/>
              <a:pPr>
                <a:defRPr/>
              </a:pPr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9505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  <p:sldLayoutId id="2147483794" r:id="rId18"/>
    <p:sldLayoutId id="2147483795" r:id="rId1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285750" y="2214563"/>
            <a:ext cx="8664575" cy="1285875"/>
          </a:xfrm>
        </p:spPr>
        <p:txBody>
          <a:bodyPr/>
          <a:lstStyle/>
          <a:p>
            <a:pPr eaLnBrk="1" hangingPunct="1"/>
            <a:r>
              <a:rPr lang="cs-CZ" altLang="cs-CZ" sz="4000" b="1" dirty="0"/>
              <a:t>Kritéria efektivnosti</a:t>
            </a:r>
            <a:endParaRPr lang="cs-CZ" alt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250825" y="4000500"/>
            <a:ext cx="5159375" cy="928688"/>
          </a:xfrm>
        </p:spPr>
        <p:txBody>
          <a:bodyPr/>
          <a:lstStyle/>
          <a:p>
            <a:pPr marL="63500" algn="ctr" eaLnBrk="1" hangingPunct="1"/>
            <a:endParaRPr lang="cs-CZ" altLang="cs-CZ" sz="3100" b="1">
              <a:latin typeface="Times New Roman" panose="02020603050405020304" pitchFamily="18" charset="0"/>
            </a:endParaRPr>
          </a:p>
          <a:p>
            <a:pPr marL="63500" eaLnBrk="1" hangingPunct="1"/>
            <a:endParaRPr lang="cs-CZ" altLang="cs-CZ" sz="2000"/>
          </a:p>
        </p:txBody>
      </p:sp>
      <p:pic>
        <p:nvPicPr>
          <p:cNvPr id="7172" name="Picture 38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71074"/>
            <a:ext cx="1323975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928813" y="571500"/>
            <a:ext cx="63373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000" dirty="0">
                <a:latin typeface="Georgia" panose="02040502050405020303" pitchFamily="18" charset="0"/>
              </a:rPr>
              <a:t>ČVUT v Praze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000" dirty="0">
                <a:latin typeface="Georgia" panose="02040502050405020303" pitchFamily="18" charset="0"/>
              </a:rPr>
              <a:t>Fakulta elektrotechnická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000" dirty="0">
                <a:latin typeface="Georgia" panose="02040502050405020303" pitchFamily="18" charset="0"/>
              </a:rPr>
              <a:t>Katedra ekonomiky, manažerství a humanitních věd</a:t>
            </a:r>
          </a:p>
        </p:txBody>
      </p:sp>
      <p:sp>
        <p:nvSpPr>
          <p:cNvPr id="7174" name="Podnadpis 2"/>
          <p:cNvSpPr txBox="1">
            <a:spLocks/>
          </p:cNvSpPr>
          <p:nvPr/>
        </p:nvSpPr>
        <p:spPr bwMode="auto">
          <a:xfrm>
            <a:off x="827585" y="5214938"/>
            <a:ext cx="712879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None/>
            </a:pPr>
            <a:r>
              <a:rPr lang="cs-CZ" altLang="cs-CZ" sz="35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Základy finančního managementu</a:t>
            </a:r>
          </a:p>
          <a:p>
            <a:pPr algn="ctr" eaLnBrk="1" hangingPunct="1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None/>
            </a:pPr>
            <a:r>
              <a:rPr lang="cs-CZ" altLang="cs-CZ" sz="1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2023</a:t>
            </a:r>
            <a:endParaRPr lang="cs-CZ" altLang="cs-CZ" sz="24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46" y="609599"/>
            <a:ext cx="7765322" cy="1201695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Výnosnost investice ROI</a:t>
            </a:r>
            <a:br>
              <a:rPr lang="cs-CZ" altLang="cs-CZ" dirty="0"/>
            </a:br>
            <a:r>
              <a:rPr lang="cs-CZ" dirty="0"/>
              <a:t>(Return on </a:t>
            </a:r>
            <a:r>
              <a:rPr lang="cs-CZ" dirty="0" err="1"/>
              <a:t>Investment</a:t>
            </a:r>
            <a:r>
              <a:rPr lang="cs-CZ" dirty="0"/>
              <a:t>)</a:t>
            </a:r>
            <a:endParaRPr lang="cs-CZ" altLang="cs-CZ" dirty="0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539552" y="3171977"/>
            <a:ext cx="208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definice: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251520" y="5051771"/>
            <a:ext cx="3602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kriteriální podmínka: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2270025" y="2215026"/>
                <a:ext cx="4268155" cy="1995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𝑅𝑂𝐼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cs-CZ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4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4800" b="0" i="1" smtClean="0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sz="4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sz="4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nary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4800" b="0" i="1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cs-CZ" sz="4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sz="48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025" y="2215026"/>
                <a:ext cx="4268155" cy="1995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779912" y="4845999"/>
                <a:ext cx="366638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𝑅𝑂𝐼</m:t>
                      </m:r>
                      <m:r>
                        <a:rPr lang="cs-CZ" sz="4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𝑚𝑎𝑥</m:t>
                      </m:r>
                    </m:oMath>
                  </m:oMathPara>
                </a14:m>
                <a:endParaRPr lang="cs-CZ" sz="48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845999"/>
                <a:ext cx="3666388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48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9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27050"/>
            <a:ext cx="8229600" cy="1066800"/>
          </a:xfrm>
        </p:spPr>
        <p:txBody>
          <a:bodyPr/>
          <a:lstStyle/>
          <a:p>
            <a:r>
              <a:rPr lang="cs-CZ" altLang="cs-CZ" dirty="0"/>
              <a:t>Výnosnost investice</a:t>
            </a:r>
          </a:p>
        </p:txBody>
      </p:sp>
      <p:graphicFrame>
        <p:nvGraphicFramePr>
          <p:cNvPr id="252931" name="Group 3"/>
          <p:cNvGraphicFramePr>
            <a:graphicFrameLocks noGrp="1"/>
          </p:cNvGraphicFramePr>
          <p:nvPr>
            <p:ph sz="half" idx="1"/>
          </p:nvPr>
        </p:nvGraphicFramePr>
        <p:xfrm>
          <a:off x="4725988" y="1622425"/>
          <a:ext cx="4356100" cy="2160589"/>
        </p:xfrm>
        <a:graphic>
          <a:graphicData uri="http://schemas.openxmlformats.org/drawingml/2006/table">
            <a:tbl>
              <a:tblPr/>
              <a:tblGrid>
                <a:gridCol w="110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Počáteční výdaje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1.rok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1 100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2963" name="Group 35"/>
          <p:cNvGraphicFramePr>
            <a:graphicFrameLocks noGrp="1"/>
          </p:cNvGraphicFramePr>
          <p:nvPr>
            <p:ph sz="half" idx="2"/>
          </p:nvPr>
        </p:nvGraphicFramePr>
        <p:xfrm>
          <a:off x="533400" y="1622425"/>
          <a:ext cx="4038600" cy="361404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Výnosnost investice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2983" name="Text Box 55"/>
          <p:cNvSpPr txBox="1">
            <a:spLocks noChangeArrowheads="1"/>
          </p:cNvSpPr>
          <p:nvPr/>
        </p:nvSpPr>
        <p:spPr bwMode="auto">
          <a:xfrm>
            <a:off x="3375025" y="2590800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0</a:t>
            </a:r>
          </a:p>
        </p:txBody>
      </p:sp>
      <p:sp>
        <p:nvSpPr>
          <p:cNvPr id="252984" name="Text Box 56"/>
          <p:cNvSpPr txBox="1">
            <a:spLocks noChangeArrowheads="1"/>
          </p:cNvSpPr>
          <p:nvPr/>
        </p:nvSpPr>
        <p:spPr bwMode="auto">
          <a:xfrm>
            <a:off x="2987675" y="32639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5,5 %</a:t>
            </a:r>
          </a:p>
        </p:txBody>
      </p:sp>
      <p:sp>
        <p:nvSpPr>
          <p:cNvPr id="252985" name="Text Box 57"/>
          <p:cNvSpPr txBox="1">
            <a:spLocks noChangeArrowheads="1"/>
          </p:cNvSpPr>
          <p:nvPr/>
        </p:nvSpPr>
        <p:spPr bwMode="auto">
          <a:xfrm>
            <a:off x="2843213" y="3933825"/>
            <a:ext cx="1512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7,62 %</a:t>
            </a:r>
          </a:p>
        </p:txBody>
      </p:sp>
      <p:sp>
        <p:nvSpPr>
          <p:cNvPr id="252986" name="Text Box 58"/>
          <p:cNvSpPr txBox="1">
            <a:spLocks noChangeArrowheads="1"/>
          </p:cNvSpPr>
          <p:nvPr/>
        </p:nvSpPr>
        <p:spPr bwMode="auto">
          <a:xfrm>
            <a:off x="2855913" y="45624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7,62%</a:t>
            </a:r>
          </a:p>
        </p:txBody>
      </p:sp>
      <p:sp>
        <p:nvSpPr>
          <p:cNvPr id="252987" name="Text Box 59"/>
          <p:cNvSpPr txBox="1">
            <a:spLocks noChangeArrowheads="1"/>
          </p:cNvSpPr>
          <p:nvPr/>
        </p:nvSpPr>
        <p:spPr bwMode="auto">
          <a:xfrm>
            <a:off x="323850" y="5516563"/>
            <a:ext cx="5761038" cy="1189037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B </a:t>
            </a:r>
            <a:r>
              <a:rPr lang="en-US" altLang="cs-CZ" sz="2800" dirty="0"/>
              <a:t>je</a:t>
            </a:r>
            <a:r>
              <a:rPr lang="cs-CZ" altLang="cs-CZ" sz="2800" dirty="0"/>
              <a:t> jednoznačně lepší než A</a:t>
            </a:r>
          </a:p>
          <a:p>
            <a:pPr>
              <a:spcBef>
                <a:spcPct val="50000"/>
              </a:spcBef>
            </a:pPr>
            <a:r>
              <a:rPr lang="cs-CZ" altLang="cs-CZ" sz="2800" dirty="0"/>
              <a:t>D není jednoznačně lepší než C!</a:t>
            </a:r>
          </a:p>
        </p:txBody>
      </p:sp>
      <p:sp>
        <p:nvSpPr>
          <p:cNvPr id="252988" name="Line 60"/>
          <p:cNvSpPr>
            <a:spLocks noChangeShapeType="1"/>
          </p:cNvSpPr>
          <p:nvPr/>
        </p:nvSpPr>
        <p:spPr bwMode="auto">
          <a:xfrm flipV="1">
            <a:off x="2627313" y="1700213"/>
            <a:ext cx="1944687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2989" name="Line 61"/>
          <p:cNvSpPr>
            <a:spLocks noChangeShapeType="1"/>
          </p:cNvSpPr>
          <p:nvPr/>
        </p:nvSpPr>
        <p:spPr bwMode="auto">
          <a:xfrm>
            <a:off x="2700338" y="1700213"/>
            <a:ext cx="17272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87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2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2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2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2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2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2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2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2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2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2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83" grpId="0"/>
      <p:bldP spid="252984" grpId="0"/>
      <p:bldP spid="252985" grpId="0"/>
      <p:bldP spid="252986" grpId="0"/>
      <p:bldP spid="252987" grpId="0" animBg="1"/>
      <p:bldP spid="252988" grpId="0" animBg="1"/>
      <p:bldP spid="2529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2465" y="603300"/>
            <a:ext cx="8229600" cy="1066800"/>
          </a:xfrm>
        </p:spPr>
        <p:txBody>
          <a:bodyPr/>
          <a:lstStyle/>
          <a:p>
            <a:r>
              <a:rPr lang="cs-CZ" altLang="cs-CZ" dirty="0"/>
              <a:t>Výnosnost investice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636838"/>
            <a:ext cx="4038600" cy="3494087"/>
          </a:xfrm>
        </p:spPr>
        <p:txBody>
          <a:bodyPr/>
          <a:lstStyle/>
          <a:p>
            <a:r>
              <a:rPr lang="cs-CZ" altLang="cs-CZ" sz="2800" dirty="0">
                <a:effectLst/>
              </a:rPr>
              <a:t>jednoduchost</a:t>
            </a:r>
          </a:p>
          <a:p>
            <a:r>
              <a:rPr lang="cs-CZ" altLang="cs-CZ" sz="2800" dirty="0">
                <a:effectLst/>
              </a:rPr>
              <a:t>oblíbenost</a:t>
            </a:r>
            <a:r>
              <a:rPr lang="cs-CZ" altLang="cs-CZ" sz="2800" dirty="0"/>
              <a:t> 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2565400"/>
            <a:ext cx="4038600" cy="3422650"/>
          </a:xfrm>
        </p:spPr>
        <p:txBody>
          <a:bodyPr/>
          <a:lstStyle/>
          <a:p>
            <a:r>
              <a:rPr lang="cs-CZ" altLang="cs-CZ" sz="2800" dirty="0">
                <a:effectLst/>
              </a:rPr>
              <a:t>zanedbává časovou cenu peněz</a:t>
            </a:r>
          </a:p>
          <a:p>
            <a:r>
              <a:rPr lang="cs-CZ" altLang="cs-CZ" sz="2800" dirty="0">
                <a:effectLst/>
              </a:rPr>
              <a:t>podílové kritérium (problém velikosti)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Výhody: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Nevýhody:</a:t>
            </a:r>
          </a:p>
        </p:txBody>
      </p:sp>
    </p:spTree>
    <p:extLst>
      <p:ext uri="{BB962C8B-B14F-4D97-AF65-F5344CB8AC3E}">
        <p14:creationId xmlns:p14="http://schemas.microsoft.com/office/powerpoint/2010/main" val="13773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  <p:bldP spid="25395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613" y="155805"/>
            <a:ext cx="7765322" cy="1158909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Čistá současná hodnota NPV</a:t>
            </a:r>
            <a:br>
              <a:rPr lang="cs-CZ" altLang="cs-CZ" dirty="0"/>
            </a:br>
            <a:r>
              <a:rPr lang="cs-CZ" altLang="cs-CZ" dirty="0"/>
              <a:t>(Net </a:t>
            </a:r>
            <a:r>
              <a:rPr lang="cs-CZ" altLang="cs-CZ" dirty="0" err="1"/>
              <a:t>Present</a:t>
            </a:r>
            <a:r>
              <a:rPr lang="cs-CZ" altLang="cs-CZ" dirty="0"/>
              <a:t> </a:t>
            </a:r>
            <a:r>
              <a:rPr lang="cs-CZ" altLang="cs-CZ" dirty="0" err="1"/>
              <a:t>Value</a:t>
            </a:r>
            <a:r>
              <a:rPr lang="cs-CZ" altLang="cs-CZ" dirty="0"/>
              <a:t>)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408191" y="2245154"/>
            <a:ext cx="208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definice: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408191" y="3862908"/>
            <a:ext cx="3602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kriteriální podmínka: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1520" y="5500919"/>
            <a:ext cx="3602037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jiný zápis: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2052538" y="1440447"/>
                <a:ext cx="6459011" cy="20776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4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4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4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4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cs-CZ" sz="48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538" y="1440447"/>
                <a:ext cx="6459011" cy="2077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4010228" y="3769089"/>
                <a:ext cx="38395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==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𝑚𝑎𝑥</m:t>
                      </m:r>
                    </m:oMath>
                  </m:oMathPara>
                </a14:m>
                <a:endParaRPr lang="cs-CZ" sz="48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228" y="3769089"/>
                <a:ext cx="3839513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907704" y="4758187"/>
                <a:ext cx="6823150" cy="1903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400" b="0" i="1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4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4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4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4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cs-CZ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4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cs-CZ" sz="4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758187"/>
                <a:ext cx="6823150" cy="19038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0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/>
      <p:bldP spid="7" grpId="0"/>
      <p:bldP spid="4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343" y="530442"/>
            <a:ext cx="8229600" cy="1066800"/>
          </a:xfrm>
        </p:spPr>
        <p:txBody>
          <a:bodyPr/>
          <a:lstStyle/>
          <a:p>
            <a:r>
              <a:rPr lang="cs-CZ" altLang="cs-CZ" dirty="0"/>
              <a:t>Čistá současná hodnota</a:t>
            </a:r>
          </a:p>
        </p:txBody>
      </p:sp>
      <p:graphicFrame>
        <p:nvGraphicFramePr>
          <p:cNvPr id="256003" name="Group 3"/>
          <p:cNvGraphicFramePr>
            <a:graphicFrameLocks noGrp="1"/>
          </p:cNvGraphicFramePr>
          <p:nvPr>
            <p:ph sz="half" idx="1"/>
          </p:nvPr>
        </p:nvGraphicFramePr>
        <p:xfrm>
          <a:off x="4725988" y="1622425"/>
          <a:ext cx="4356100" cy="2160589"/>
        </p:xfrm>
        <a:graphic>
          <a:graphicData uri="http://schemas.openxmlformats.org/drawingml/2006/table">
            <a:tbl>
              <a:tblPr/>
              <a:tblGrid>
                <a:gridCol w="110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Počáteční výdaje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1.rok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1 100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6035" name="Group 3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232169"/>
              </p:ext>
            </p:extLst>
          </p:nvPr>
        </p:nvGraphicFramePr>
        <p:xfrm>
          <a:off x="533400" y="1622425"/>
          <a:ext cx="4038600" cy="361404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 pro    r = 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055" name="Text Box 55"/>
          <p:cNvSpPr txBox="1">
            <a:spLocks noChangeArrowheads="1"/>
          </p:cNvSpPr>
          <p:nvPr/>
        </p:nvSpPr>
        <p:spPr bwMode="auto">
          <a:xfrm>
            <a:off x="2874963" y="2619375"/>
            <a:ext cx="963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800"/>
              <a:t>-566</a:t>
            </a:r>
            <a:endParaRPr lang="cs-CZ" altLang="cs-CZ" sz="2800"/>
          </a:p>
        </p:txBody>
      </p:sp>
      <p:sp>
        <p:nvSpPr>
          <p:cNvPr id="256056" name="Text Box 56"/>
          <p:cNvSpPr txBox="1">
            <a:spLocks noChangeArrowheads="1"/>
          </p:cNvSpPr>
          <p:nvPr/>
        </p:nvSpPr>
        <p:spPr bwMode="auto">
          <a:xfrm>
            <a:off x="2987675" y="32639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413</a:t>
            </a:r>
          </a:p>
        </p:txBody>
      </p:sp>
      <p:sp>
        <p:nvSpPr>
          <p:cNvPr id="256057" name="Text Box 57"/>
          <p:cNvSpPr txBox="1">
            <a:spLocks noChangeArrowheads="1"/>
          </p:cNvSpPr>
          <p:nvPr/>
        </p:nvSpPr>
        <p:spPr bwMode="auto">
          <a:xfrm>
            <a:off x="2984500" y="3948113"/>
            <a:ext cx="1512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457</a:t>
            </a:r>
          </a:p>
        </p:txBody>
      </p:sp>
      <p:sp>
        <p:nvSpPr>
          <p:cNvPr id="256059" name="Line 59"/>
          <p:cNvSpPr>
            <a:spLocks noChangeShapeType="1"/>
          </p:cNvSpPr>
          <p:nvPr/>
        </p:nvSpPr>
        <p:spPr bwMode="auto">
          <a:xfrm flipH="1">
            <a:off x="3348038" y="3429000"/>
            <a:ext cx="2736850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60" name="Line 60"/>
          <p:cNvSpPr>
            <a:spLocks noChangeShapeType="1"/>
          </p:cNvSpPr>
          <p:nvPr/>
        </p:nvSpPr>
        <p:spPr bwMode="auto">
          <a:xfrm flipH="1">
            <a:off x="5219700" y="3429000"/>
            <a:ext cx="2232025" cy="2160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61" name="Line 61"/>
          <p:cNvSpPr>
            <a:spLocks noChangeShapeType="1"/>
          </p:cNvSpPr>
          <p:nvPr/>
        </p:nvSpPr>
        <p:spPr bwMode="auto">
          <a:xfrm flipH="1">
            <a:off x="6877050" y="3429000"/>
            <a:ext cx="1655763" cy="2087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510075" y="5461233"/>
                <a:ext cx="7627280" cy="977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   = −10 000+ </m:t>
                      </m:r>
                      <m:f>
                        <m:f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3 762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1,06</m:t>
                          </m:r>
                        </m:den>
                      </m:f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7 762</m:t>
                          </m:r>
                        </m:num>
                        <m:den>
                          <m:sSup>
                            <m:sSupPr>
                              <m:ctrlPr>
                                <a:rPr lang="cs-CZ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 panose="02040503050406030204" pitchFamily="18" charset="0"/>
                                </a:rPr>
                                <m:t>1,06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=457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75" y="5461233"/>
                <a:ext cx="7627280" cy="977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955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5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6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5" grpId="0"/>
      <p:bldP spid="256056" grpId="0"/>
      <p:bldP spid="256057" grpId="0"/>
      <p:bldP spid="256059" grpId="0" animBg="1"/>
      <p:bldP spid="256060" grpId="0" animBg="1"/>
      <p:bldP spid="256061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614363"/>
            <a:ext cx="8229600" cy="1066800"/>
          </a:xfrm>
        </p:spPr>
        <p:txBody>
          <a:bodyPr/>
          <a:lstStyle/>
          <a:p>
            <a:r>
              <a:rPr lang="cs-CZ" altLang="cs-CZ" dirty="0"/>
              <a:t>Čistá současná hodnota</a:t>
            </a:r>
          </a:p>
        </p:txBody>
      </p:sp>
      <p:graphicFrame>
        <p:nvGraphicFramePr>
          <p:cNvPr id="257027" name="Group 3"/>
          <p:cNvGraphicFramePr>
            <a:graphicFrameLocks noGrp="1"/>
          </p:cNvGraphicFramePr>
          <p:nvPr>
            <p:ph sz="half" idx="1"/>
          </p:nvPr>
        </p:nvGraphicFramePr>
        <p:xfrm>
          <a:off x="4725988" y="1622425"/>
          <a:ext cx="4356100" cy="2160589"/>
        </p:xfrm>
        <a:graphic>
          <a:graphicData uri="http://schemas.openxmlformats.org/drawingml/2006/table">
            <a:tbl>
              <a:tblPr/>
              <a:tblGrid>
                <a:gridCol w="110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Počáteční výdaje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1.rok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1 100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7059" name="Group 35"/>
          <p:cNvGraphicFramePr>
            <a:graphicFrameLocks noGrp="1"/>
          </p:cNvGraphicFramePr>
          <p:nvPr>
            <p:ph sz="half" idx="2"/>
          </p:nvPr>
        </p:nvGraphicFramePr>
        <p:xfrm>
          <a:off x="533400" y="1622425"/>
          <a:ext cx="4038600" cy="361404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 pro    r = 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7079" name="Text Box 55"/>
          <p:cNvSpPr txBox="1">
            <a:spLocks noChangeArrowheads="1"/>
          </p:cNvSpPr>
          <p:nvPr/>
        </p:nvSpPr>
        <p:spPr bwMode="auto">
          <a:xfrm>
            <a:off x="2874963" y="2619375"/>
            <a:ext cx="963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800"/>
              <a:t>-566</a:t>
            </a:r>
            <a:endParaRPr lang="cs-CZ" altLang="cs-CZ" sz="2800"/>
          </a:p>
        </p:txBody>
      </p:sp>
      <p:sp>
        <p:nvSpPr>
          <p:cNvPr id="257080" name="Text Box 56"/>
          <p:cNvSpPr txBox="1">
            <a:spLocks noChangeArrowheads="1"/>
          </p:cNvSpPr>
          <p:nvPr/>
        </p:nvSpPr>
        <p:spPr bwMode="auto">
          <a:xfrm>
            <a:off x="2987675" y="32639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413</a:t>
            </a:r>
          </a:p>
        </p:txBody>
      </p:sp>
      <p:sp>
        <p:nvSpPr>
          <p:cNvPr id="257081" name="Text Box 57"/>
          <p:cNvSpPr txBox="1">
            <a:spLocks noChangeArrowheads="1"/>
          </p:cNvSpPr>
          <p:nvPr/>
        </p:nvSpPr>
        <p:spPr bwMode="auto">
          <a:xfrm>
            <a:off x="2984500" y="3948113"/>
            <a:ext cx="1512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457</a:t>
            </a:r>
          </a:p>
        </p:txBody>
      </p:sp>
      <p:sp>
        <p:nvSpPr>
          <p:cNvPr id="257082" name="Text Box 58"/>
          <p:cNvSpPr txBox="1">
            <a:spLocks noChangeArrowheads="1"/>
          </p:cNvSpPr>
          <p:nvPr/>
        </p:nvSpPr>
        <p:spPr bwMode="auto">
          <a:xfrm>
            <a:off x="2968625" y="45767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564</a:t>
            </a:r>
          </a:p>
        </p:txBody>
      </p:sp>
      <p:sp>
        <p:nvSpPr>
          <p:cNvPr id="257083" name="Text Box 59"/>
          <p:cNvSpPr txBox="1">
            <a:spLocks noChangeArrowheads="1"/>
          </p:cNvSpPr>
          <p:nvPr/>
        </p:nvSpPr>
        <p:spPr bwMode="auto">
          <a:xfrm>
            <a:off x="323850" y="5516563"/>
            <a:ext cx="5761038" cy="1189037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B </a:t>
            </a:r>
            <a:r>
              <a:rPr lang="en-US" altLang="cs-CZ" sz="2800" dirty="0"/>
              <a:t>je</a:t>
            </a:r>
            <a:r>
              <a:rPr lang="cs-CZ" altLang="cs-CZ" sz="2800" dirty="0"/>
              <a:t> jednoznačně lepší než A</a:t>
            </a:r>
          </a:p>
          <a:p>
            <a:pPr>
              <a:spcBef>
                <a:spcPct val="50000"/>
              </a:spcBef>
            </a:pPr>
            <a:r>
              <a:rPr lang="cs-CZ" altLang="cs-CZ" sz="2800" dirty="0"/>
              <a:t>D </a:t>
            </a:r>
            <a:r>
              <a:rPr lang="en-US" altLang="cs-CZ" sz="2800" dirty="0"/>
              <a:t>je</a:t>
            </a:r>
            <a:r>
              <a:rPr lang="cs-CZ" altLang="cs-CZ" sz="2800" dirty="0"/>
              <a:t> jednoznačně lepší než C!</a:t>
            </a:r>
          </a:p>
        </p:txBody>
      </p:sp>
    </p:spTree>
    <p:extLst>
      <p:ext uri="{BB962C8B-B14F-4D97-AF65-F5344CB8AC3E}">
        <p14:creationId xmlns:p14="http://schemas.microsoft.com/office/powerpoint/2010/main" val="8922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7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866"/>
            <a:ext cx="8229600" cy="1066800"/>
          </a:xfrm>
        </p:spPr>
        <p:txBody>
          <a:bodyPr/>
          <a:lstStyle/>
          <a:p>
            <a:r>
              <a:rPr lang="cs-CZ" altLang="cs-CZ" dirty="0"/>
              <a:t>Čistá současná hodnota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636838"/>
            <a:ext cx="4038600" cy="3494087"/>
          </a:xfrm>
        </p:spPr>
        <p:txBody>
          <a:bodyPr/>
          <a:lstStyle/>
          <a:p>
            <a:r>
              <a:rPr lang="cs-CZ" altLang="cs-CZ" sz="2800"/>
              <a:t>správné pořadí</a:t>
            </a:r>
          </a:p>
          <a:p>
            <a:r>
              <a:rPr lang="cs-CZ" altLang="cs-CZ" sz="2800"/>
              <a:t>příspěvek k hodnotě firmy</a:t>
            </a:r>
          </a:p>
        </p:txBody>
      </p:sp>
      <p:sp>
        <p:nvSpPr>
          <p:cNvPr id="2580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2565400"/>
            <a:ext cx="4038600" cy="3422650"/>
          </a:xfrm>
        </p:spPr>
        <p:txBody>
          <a:bodyPr/>
          <a:lstStyle/>
          <a:p>
            <a:r>
              <a:rPr lang="cs-CZ" altLang="cs-CZ" sz="2800" dirty="0">
                <a:effectLst/>
              </a:rPr>
              <a:t>je složitější ji vysvětlit a pochopit</a:t>
            </a:r>
          </a:p>
          <a:p>
            <a:r>
              <a:rPr lang="cs-CZ" altLang="cs-CZ" sz="2800" dirty="0">
                <a:effectLst/>
              </a:rPr>
              <a:t>je nutné správně zvolit diskont </a:t>
            </a:r>
            <a:r>
              <a:rPr lang="cs-CZ" altLang="cs-CZ" sz="2800" dirty="0"/>
              <a:t>              </a:t>
            </a:r>
            <a:r>
              <a:rPr lang="cs-CZ" altLang="cs-CZ" sz="2800" dirty="0">
                <a:effectLst/>
              </a:rPr>
              <a:t>a dobu T</a:t>
            </a: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Výhody:</a:t>
            </a:r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Nevýhody:</a:t>
            </a:r>
          </a:p>
        </p:txBody>
      </p:sp>
    </p:spTree>
    <p:extLst>
      <p:ext uri="{BB962C8B-B14F-4D97-AF65-F5344CB8AC3E}">
        <p14:creationId xmlns:p14="http://schemas.microsoft.com/office/powerpoint/2010/main" val="75302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8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8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8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8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  <p:bldP spid="25805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Vnitřní výnosové procento IRR</a:t>
            </a:r>
            <a:br>
              <a:rPr lang="cs-CZ" altLang="cs-CZ" dirty="0"/>
            </a:br>
            <a:r>
              <a:rPr lang="cs-CZ" dirty="0"/>
              <a:t>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Return)</a:t>
            </a:r>
            <a:endParaRPr lang="cs-CZ" altLang="cs-CZ" dirty="0"/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395288" y="2636838"/>
            <a:ext cx="208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definice:</a:t>
            </a: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249238" y="4797425"/>
            <a:ext cx="3602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kriteriální podmínka: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2123728" y="1772816"/>
                <a:ext cx="6775766" cy="20776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cs-CZ" sz="4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cs-CZ" sz="4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sz="4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4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48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4800" b="0" i="1" smtClean="0">
                                      <a:latin typeface="Cambria Math" panose="02040503050406030204" pitchFamily="18" charset="0"/>
                                    </a:rPr>
                                    <m:t>𝐼𝑅𝑅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==0</m:t>
                          </m:r>
                        </m:e>
                      </m:nary>
                    </m:oMath>
                  </m:oMathPara>
                </a14:m>
                <a:endParaRPr lang="cs-CZ" sz="48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772816"/>
                <a:ext cx="6775766" cy="2077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3851275" y="4577874"/>
                <a:ext cx="366164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𝐼𝑅𝑅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==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</m:oMath>
                  </m:oMathPara>
                </a14:m>
                <a:endParaRPr lang="cs-CZ" sz="48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275" y="4577874"/>
                <a:ext cx="3661643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72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7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8151"/>
            <a:ext cx="8229600" cy="1066800"/>
          </a:xfrm>
        </p:spPr>
        <p:txBody>
          <a:bodyPr/>
          <a:lstStyle/>
          <a:p>
            <a:r>
              <a:rPr lang="cs-CZ" altLang="cs-CZ" dirty="0"/>
              <a:t>Vnitřní výnosové procento</a:t>
            </a:r>
          </a:p>
        </p:txBody>
      </p:sp>
      <p:graphicFrame>
        <p:nvGraphicFramePr>
          <p:cNvPr id="260099" name="Group 3"/>
          <p:cNvGraphicFramePr>
            <a:graphicFrameLocks noGrp="1"/>
          </p:cNvGraphicFramePr>
          <p:nvPr>
            <p:ph sz="half" idx="1"/>
          </p:nvPr>
        </p:nvGraphicFramePr>
        <p:xfrm>
          <a:off x="4725988" y="1622425"/>
          <a:ext cx="4356100" cy="2160589"/>
        </p:xfrm>
        <a:graphic>
          <a:graphicData uri="http://schemas.openxmlformats.org/drawingml/2006/table">
            <a:tbl>
              <a:tblPr/>
              <a:tblGrid>
                <a:gridCol w="110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Počáteční výdaje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1.rok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1 100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0131" name="Group 35"/>
          <p:cNvGraphicFramePr>
            <a:graphicFrameLocks noGrp="1"/>
          </p:cNvGraphicFramePr>
          <p:nvPr>
            <p:ph sz="half" idx="2"/>
          </p:nvPr>
        </p:nvGraphicFramePr>
        <p:xfrm>
          <a:off x="533400" y="1622425"/>
          <a:ext cx="4038600" cy="361404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Vnitřní výn. procento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0151" name="Text Box 55"/>
          <p:cNvSpPr txBox="1">
            <a:spLocks noChangeArrowheads="1"/>
          </p:cNvSpPr>
          <p:nvPr/>
        </p:nvSpPr>
        <p:spPr bwMode="auto">
          <a:xfrm>
            <a:off x="3375025" y="2590800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0</a:t>
            </a:r>
          </a:p>
        </p:txBody>
      </p:sp>
      <p:sp>
        <p:nvSpPr>
          <p:cNvPr id="260152" name="Text Box 56"/>
          <p:cNvSpPr txBox="1">
            <a:spLocks noChangeArrowheads="1"/>
          </p:cNvSpPr>
          <p:nvPr/>
        </p:nvSpPr>
        <p:spPr bwMode="auto">
          <a:xfrm>
            <a:off x="2987675" y="32639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10 %</a:t>
            </a:r>
          </a:p>
        </p:txBody>
      </p:sp>
      <p:sp>
        <p:nvSpPr>
          <p:cNvPr id="260153" name="Text Box 57"/>
          <p:cNvSpPr txBox="1">
            <a:spLocks noChangeArrowheads="1"/>
          </p:cNvSpPr>
          <p:nvPr/>
        </p:nvSpPr>
        <p:spPr bwMode="auto">
          <a:xfrm>
            <a:off x="2843213" y="3933825"/>
            <a:ext cx="1512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8,9 %</a:t>
            </a:r>
          </a:p>
        </p:txBody>
      </p:sp>
      <p:sp>
        <p:nvSpPr>
          <p:cNvPr id="260154" name="Text Box 58"/>
          <p:cNvSpPr txBox="1">
            <a:spLocks noChangeArrowheads="1"/>
          </p:cNvSpPr>
          <p:nvPr/>
        </p:nvSpPr>
        <p:spPr bwMode="auto">
          <a:xfrm>
            <a:off x="2913063" y="45767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10 %</a:t>
            </a:r>
          </a:p>
        </p:txBody>
      </p:sp>
      <p:sp>
        <p:nvSpPr>
          <p:cNvPr id="260155" name="Text Box 59"/>
          <p:cNvSpPr txBox="1">
            <a:spLocks noChangeArrowheads="1"/>
          </p:cNvSpPr>
          <p:nvPr/>
        </p:nvSpPr>
        <p:spPr bwMode="auto">
          <a:xfrm>
            <a:off x="323850" y="5516563"/>
            <a:ext cx="5761038" cy="1189037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B </a:t>
            </a:r>
            <a:r>
              <a:rPr lang="en-US" altLang="cs-CZ" sz="2800" dirty="0"/>
              <a:t>je</a:t>
            </a:r>
            <a:r>
              <a:rPr lang="cs-CZ" altLang="cs-CZ" sz="2800" dirty="0"/>
              <a:t> jednoznačně lepší než A</a:t>
            </a:r>
          </a:p>
          <a:p>
            <a:pPr>
              <a:spcBef>
                <a:spcPct val="50000"/>
              </a:spcBef>
            </a:pPr>
            <a:r>
              <a:rPr lang="cs-CZ" altLang="cs-CZ" sz="2800" dirty="0"/>
              <a:t>D je jednoznačně lepší než C!</a:t>
            </a:r>
          </a:p>
        </p:txBody>
      </p:sp>
    </p:spTree>
    <p:extLst>
      <p:ext uri="{BB962C8B-B14F-4D97-AF65-F5344CB8AC3E}">
        <p14:creationId xmlns:p14="http://schemas.microsoft.com/office/powerpoint/2010/main" val="147188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0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0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0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0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0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0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0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0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51" grpId="0"/>
      <p:bldP spid="260152" grpId="0"/>
      <p:bldP spid="260153" grpId="0"/>
      <p:bldP spid="260154" grpId="0"/>
      <p:bldP spid="2601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45115"/>
            <a:ext cx="8229600" cy="1066800"/>
          </a:xfrm>
        </p:spPr>
        <p:txBody>
          <a:bodyPr/>
          <a:lstStyle/>
          <a:p>
            <a:r>
              <a:rPr lang="cs-CZ" altLang="cs-CZ" dirty="0"/>
              <a:t>Vnitřní výnosové procento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636838"/>
            <a:ext cx="4038600" cy="3494087"/>
          </a:xfrm>
        </p:spPr>
        <p:txBody>
          <a:bodyPr/>
          <a:lstStyle/>
          <a:p>
            <a:r>
              <a:rPr lang="cs-CZ" altLang="cs-CZ" sz="2400" dirty="0"/>
              <a:t>správné pořadí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2565400"/>
            <a:ext cx="4038600" cy="3422650"/>
          </a:xfrm>
        </p:spPr>
        <p:txBody>
          <a:bodyPr/>
          <a:lstStyle/>
          <a:p>
            <a:r>
              <a:rPr lang="cs-CZ" altLang="cs-CZ" sz="2400" dirty="0">
                <a:effectLst/>
              </a:rPr>
              <a:t>problém velikosti</a:t>
            </a:r>
          </a:p>
          <a:p>
            <a:r>
              <a:rPr lang="cs-CZ" altLang="cs-CZ" sz="2400" dirty="0">
                <a:effectLst/>
              </a:rPr>
              <a:t>nejednoznačnost</a:t>
            </a:r>
          </a:p>
          <a:p>
            <a:r>
              <a:rPr lang="cs-CZ" altLang="cs-CZ" sz="2400" dirty="0">
                <a:effectLst/>
              </a:rPr>
              <a:t>neexistuje</a:t>
            </a: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Výhody:</a:t>
            </a: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Nevýhody (pastičky):</a:t>
            </a:r>
          </a:p>
        </p:txBody>
      </p:sp>
    </p:spTree>
    <p:extLst>
      <p:ext uri="{BB962C8B-B14F-4D97-AF65-F5344CB8AC3E}">
        <p14:creationId xmlns:p14="http://schemas.microsoft.com/office/powerpoint/2010/main" val="18485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1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1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  <p:bldP spid="2611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F2977-C76B-FCC4-864B-F69ED7F1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Podle čeho se investoři rozhodují?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3CCED-0FB7-BB71-0E54-F257AF91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effectLst/>
              </a:rPr>
              <a:t>  Ekonomické aspekty – kritéria pro hodnocení ekonomické efektivnosti</a:t>
            </a:r>
          </a:p>
          <a:p>
            <a:endParaRPr lang="cs-CZ" dirty="0">
              <a:effectLst/>
            </a:endParaRPr>
          </a:p>
          <a:p>
            <a:r>
              <a:rPr lang="cs-CZ" sz="2800" dirty="0">
                <a:effectLst/>
              </a:rPr>
              <a:t>   Neekonomické aspekty – enviromentální aspekty, bezpečnost, uživatelský komfort … - multikriteriální hodnocení</a:t>
            </a:r>
          </a:p>
          <a:p>
            <a:pPr marL="36900" indent="0">
              <a:buNone/>
            </a:pP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236F41-1565-A77D-5ED4-F7FA0632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DAE6D-2260-4C44-81DC-A530E89EA831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0684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Vybírají NPV a IRR shodně?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140968"/>
            <a:ext cx="8229600" cy="2116138"/>
          </a:xfrm>
        </p:spPr>
        <p:txBody>
          <a:bodyPr/>
          <a:lstStyle/>
          <a:p>
            <a:r>
              <a:rPr lang="cs-CZ" altLang="cs-CZ" dirty="0"/>
              <a:t>jediná investice</a:t>
            </a:r>
          </a:p>
          <a:p>
            <a:pPr lvl="1"/>
            <a:r>
              <a:rPr lang="cs-CZ" altLang="cs-CZ" dirty="0"/>
              <a:t>průběh NPV</a:t>
            </a:r>
          </a:p>
          <a:p>
            <a:pPr lvl="1"/>
            <a:r>
              <a:rPr lang="cs-CZ" altLang="cs-CZ" dirty="0"/>
              <a:t>je nevýhodou NPV nutnost stanovení diskontu?</a:t>
            </a:r>
          </a:p>
        </p:txBody>
      </p:sp>
    </p:spTree>
    <p:extLst>
      <p:ext uri="{BB962C8B-B14F-4D97-AF65-F5344CB8AC3E}">
        <p14:creationId xmlns:p14="http://schemas.microsoft.com/office/powerpoint/2010/main" val="162089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Grafická interpretace</a:t>
            </a:r>
          </a:p>
        </p:txBody>
      </p:sp>
      <p:sp>
        <p:nvSpPr>
          <p:cNvPr id="263171" name="Line 3"/>
          <p:cNvSpPr>
            <a:spLocks noChangeShapeType="1"/>
          </p:cNvSpPr>
          <p:nvPr/>
        </p:nvSpPr>
        <p:spPr bwMode="auto">
          <a:xfrm>
            <a:off x="1692275" y="1236663"/>
            <a:ext cx="0" cy="5113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72" name="Line 4"/>
          <p:cNvSpPr>
            <a:spLocks noChangeShapeType="1"/>
          </p:cNvSpPr>
          <p:nvPr/>
        </p:nvSpPr>
        <p:spPr bwMode="auto">
          <a:xfrm>
            <a:off x="1547813" y="5589588"/>
            <a:ext cx="6911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>
            <a:off x="1547813" y="4508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>
            <a:off x="1547813" y="34290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>
            <a:off x="1547813" y="2349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395288" y="4221163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1 000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395288" y="316865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2 000</a:t>
            </a:r>
          </a:p>
        </p:txBody>
      </p:sp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3 000</a:t>
            </a:r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395288" y="90805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NPV</a:t>
            </a:r>
          </a:p>
        </p:txBody>
      </p:sp>
      <p:sp>
        <p:nvSpPr>
          <p:cNvPr id="263180" name="Line 12"/>
          <p:cNvSpPr>
            <a:spLocks noChangeShapeType="1"/>
          </p:cNvSpPr>
          <p:nvPr/>
        </p:nvSpPr>
        <p:spPr bwMode="auto">
          <a:xfrm>
            <a:off x="3132138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81" name="Line 13"/>
          <p:cNvSpPr>
            <a:spLocks noChangeShapeType="1"/>
          </p:cNvSpPr>
          <p:nvPr/>
        </p:nvSpPr>
        <p:spPr bwMode="auto">
          <a:xfrm>
            <a:off x="4581525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82" name="Line 14"/>
          <p:cNvSpPr>
            <a:spLocks noChangeShapeType="1"/>
          </p:cNvSpPr>
          <p:nvPr/>
        </p:nvSpPr>
        <p:spPr bwMode="auto">
          <a:xfrm>
            <a:off x="6011863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83" name="Line 15"/>
          <p:cNvSpPr>
            <a:spLocks noChangeShapeType="1"/>
          </p:cNvSpPr>
          <p:nvPr/>
        </p:nvSpPr>
        <p:spPr bwMode="auto">
          <a:xfrm>
            <a:off x="7451725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84" name="Text Box 16"/>
          <p:cNvSpPr txBox="1">
            <a:spLocks noChangeArrowheads="1"/>
          </p:cNvSpPr>
          <p:nvPr/>
        </p:nvSpPr>
        <p:spPr bwMode="auto">
          <a:xfrm>
            <a:off x="2614613" y="56610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5 %</a:t>
            </a:r>
          </a:p>
        </p:txBody>
      </p:sp>
      <p:sp>
        <p:nvSpPr>
          <p:cNvPr id="263185" name="Text Box 17"/>
          <p:cNvSpPr txBox="1">
            <a:spLocks noChangeArrowheads="1"/>
          </p:cNvSpPr>
          <p:nvPr/>
        </p:nvSpPr>
        <p:spPr bwMode="auto">
          <a:xfrm>
            <a:off x="4068763" y="5661025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10 %</a:t>
            </a:r>
          </a:p>
        </p:txBody>
      </p:sp>
      <p:sp>
        <p:nvSpPr>
          <p:cNvPr id="263186" name="Text Box 18"/>
          <p:cNvSpPr txBox="1">
            <a:spLocks noChangeArrowheads="1"/>
          </p:cNvSpPr>
          <p:nvPr/>
        </p:nvSpPr>
        <p:spPr bwMode="auto">
          <a:xfrm>
            <a:off x="5508625" y="5661025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15 %</a:t>
            </a:r>
          </a:p>
        </p:txBody>
      </p:sp>
      <p:sp>
        <p:nvSpPr>
          <p:cNvPr id="263187" name="Text Box 19"/>
          <p:cNvSpPr txBox="1">
            <a:spLocks noChangeArrowheads="1"/>
          </p:cNvSpPr>
          <p:nvPr/>
        </p:nvSpPr>
        <p:spPr bwMode="auto">
          <a:xfrm>
            <a:off x="6948488" y="566102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20 %</a:t>
            </a:r>
          </a:p>
        </p:txBody>
      </p:sp>
      <p:sp>
        <p:nvSpPr>
          <p:cNvPr id="263188" name="Text Box 20"/>
          <p:cNvSpPr txBox="1">
            <a:spLocks noChangeArrowheads="1"/>
          </p:cNvSpPr>
          <p:nvPr/>
        </p:nvSpPr>
        <p:spPr bwMode="auto">
          <a:xfrm>
            <a:off x="8532813" y="52292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r</a:t>
            </a:r>
          </a:p>
        </p:txBody>
      </p:sp>
      <p:sp>
        <p:nvSpPr>
          <p:cNvPr id="263189" name="Text Box 21"/>
          <p:cNvSpPr txBox="1">
            <a:spLocks noChangeArrowheads="1"/>
          </p:cNvSpPr>
          <p:nvPr/>
        </p:nvSpPr>
        <p:spPr bwMode="auto">
          <a:xfrm>
            <a:off x="1116013" y="53006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0</a:t>
            </a:r>
          </a:p>
        </p:txBody>
      </p:sp>
      <p:sp>
        <p:nvSpPr>
          <p:cNvPr id="263190" name="Freeform 22"/>
          <p:cNvSpPr>
            <a:spLocks/>
          </p:cNvSpPr>
          <p:nvPr/>
        </p:nvSpPr>
        <p:spPr bwMode="auto">
          <a:xfrm>
            <a:off x="1681163" y="2522538"/>
            <a:ext cx="6335712" cy="3384550"/>
          </a:xfrm>
          <a:custGeom>
            <a:avLst/>
            <a:gdLst>
              <a:gd name="T0" fmla="*/ 0 w 3991"/>
              <a:gd name="T1" fmla="*/ 0 h 2132"/>
              <a:gd name="T2" fmla="*/ 511 w 3991"/>
              <a:gd name="T3" fmla="*/ 387 h 2132"/>
              <a:gd name="T4" fmla="*/ 1096 w 3991"/>
              <a:gd name="T5" fmla="*/ 795 h 2132"/>
              <a:gd name="T6" fmla="*/ 1769 w 3991"/>
              <a:gd name="T7" fmla="*/ 1229 h 2132"/>
              <a:gd name="T8" fmla="*/ 2558 w 3991"/>
              <a:gd name="T9" fmla="*/ 1654 h 2132"/>
              <a:gd name="T10" fmla="*/ 3991 w 3991"/>
              <a:gd name="T11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91" h="2132">
                <a:moveTo>
                  <a:pt x="0" y="0"/>
                </a:moveTo>
                <a:cubicBezTo>
                  <a:pt x="85" y="65"/>
                  <a:pt x="328" y="255"/>
                  <a:pt x="511" y="387"/>
                </a:cubicBezTo>
                <a:cubicBezTo>
                  <a:pt x="694" y="519"/>
                  <a:pt x="886" y="655"/>
                  <a:pt x="1096" y="795"/>
                </a:cubicBezTo>
                <a:cubicBezTo>
                  <a:pt x="1306" y="935"/>
                  <a:pt x="1525" y="1086"/>
                  <a:pt x="1769" y="1229"/>
                </a:cubicBezTo>
                <a:cubicBezTo>
                  <a:pt x="2013" y="1372"/>
                  <a:pt x="2188" y="1504"/>
                  <a:pt x="2558" y="1654"/>
                </a:cubicBezTo>
                <a:cubicBezTo>
                  <a:pt x="2928" y="1804"/>
                  <a:pt x="3693" y="2033"/>
                  <a:pt x="3991" y="213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91" name="Line 23"/>
          <p:cNvSpPr>
            <a:spLocks noChangeShapeType="1"/>
          </p:cNvSpPr>
          <p:nvPr/>
        </p:nvSpPr>
        <p:spPr bwMode="auto">
          <a:xfrm flipH="1">
            <a:off x="1835150" y="2420938"/>
            <a:ext cx="936625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92" name="Text Box 24"/>
          <p:cNvSpPr txBox="1">
            <a:spLocks noChangeArrowheads="1"/>
          </p:cNvSpPr>
          <p:nvPr/>
        </p:nvSpPr>
        <p:spPr bwMode="auto">
          <a:xfrm>
            <a:off x="7235825" y="3357563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b="1"/>
              <a:t>IRR</a:t>
            </a:r>
          </a:p>
        </p:txBody>
      </p:sp>
      <p:sp>
        <p:nvSpPr>
          <p:cNvPr id="263193" name="Oval 25"/>
          <p:cNvSpPr>
            <a:spLocks noChangeArrowheads="1"/>
          </p:cNvSpPr>
          <p:nvPr/>
        </p:nvSpPr>
        <p:spPr bwMode="auto">
          <a:xfrm>
            <a:off x="1547813" y="2420938"/>
            <a:ext cx="287337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63194" name="Oval 26"/>
          <p:cNvSpPr>
            <a:spLocks noChangeArrowheads="1"/>
          </p:cNvSpPr>
          <p:nvPr/>
        </p:nvSpPr>
        <p:spPr bwMode="auto">
          <a:xfrm>
            <a:off x="6948488" y="5445125"/>
            <a:ext cx="287337" cy="2873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63195" name="Line 27"/>
          <p:cNvSpPr>
            <a:spLocks noChangeShapeType="1"/>
          </p:cNvSpPr>
          <p:nvPr/>
        </p:nvSpPr>
        <p:spPr bwMode="auto">
          <a:xfrm flipH="1">
            <a:off x="7164388" y="3860800"/>
            <a:ext cx="433387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2771775" y="1989138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800"/>
              <a:t>aritmetický součet hotovostního toku ( r = 0 )</a:t>
            </a:r>
          </a:p>
        </p:txBody>
      </p:sp>
      <p:sp>
        <p:nvSpPr>
          <p:cNvPr id="263197" name="Line 29"/>
          <p:cNvSpPr>
            <a:spLocks noChangeShapeType="1"/>
          </p:cNvSpPr>
          <p:nvPr/>
        </p:nvSpPr>
        <p:spPr bwMode="auto">
          <a:xfrm flipV="1">
            <a:off x="3924300" y="4149725"/>
            <a:ext cx="0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98" name="Line 30"/>
          <p:cNvSpPr>
            <a:spLocks noChangeShapeType="1"/>
          </p:cNvSpPr>
          <p:nvPr/>
        </p:nvSpPr>
        <p:spPr bwMode="auto">
          <a:xfrm flipH="1">
            <a:off x="1692275" y="4149725"/>
            <a:ext cx="2232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3199" name="Text Box 31"/>
          <p:cNvSpPr txBox="1">
            <a:spLocks noChangeArrowheads="1"/>
          </p:cNvSpPr>
          <p:nvPr/>
        </p:nvSpPr>
        <p:spPr bwMode="auto">
          <a:xfrm>
            <a:off x="3779838" y="587692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b="1"/>
              <a:t>r</a:t>
            </a:r>
          </a:p>
        </p:txBody>
      </p:sp>
      <p:sp>
        <p:nvSpPr>
          <p:cNvPr id="263200" name="Text Box 32"/>
          <p:cNvSpPr txBox="1">
            <a:spLocks noChangeArrowheads="1"/>
          </p:cNvSpPr>
          <p:nvPr/>
        </p:nvSpPr>
        <p:spPr bwMode="auto">
          <a:xfrm>
            <a:off x="827088" y="3860800"/>
            <a:ext cx="1150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b="1"/>
              <a:t>NPV</a:t>
            </a:r>
          </a:p>
        </p:txBody>
      </p:sp>
    </p:spTree>
    <p:extLst>
      <p:ext uri="{BB962C8B-B14F-4D97-AF65-F5344CB8AC3E}">
        <p14:creationId xmlns:p14="http://schemas.microsoft.com/office/powerpoint/2010/main" val="291222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6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6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3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3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6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3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3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0" grpId="0" animBg="1"/>
      <p:bldP spid="263191" grpId="0" animBg="1"/>
      <p:bldP spid="263192" grpId="0"/>
      <p:bldP spid="263193" grpId="0" animBg="1"/>
      <p:bldP spid="263194" grpId="0" animBg="1"/>
      <p:bldP spid="263195" grpId="0" animBg="1"/>
      <p:bldP spid="263196" grpId="0"/>
      <p:bldP spid="263197" grpId="0" animBg="1"/>
      <p:bldP spid="263198" grpId="0" animBg="1"/>
      <p:bldP spid="263199" grpId="0"/>
      <p:bldP spid="2632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Pastička 1 – velikost investic</a:t>
            </a:r>
          </a:p>
        </p:txBody>
      </p:sp>
      <p:graphicFrame>
        <p:nvGraphicFramePr>
          <p:cNvPr id="110622" name="Group 3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3386777"/>
              </p:ext>
            </p:extLst>
          </p:nvPr>
        </p:nvGraphicFramePr>
        <p:xfrm>
          <a:off x="457200" y="1600200"/>
          <a:ext cx="7772400" cy="156072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IRR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- 10 000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- 15 000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17 700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0623" name="Text Box 31"/>
          <p:cNvSpPr txBox="1">
            <a:spLocks noChangeArrowheads="1"/>
          </p:cNvSpPr>
          <p:nvPr/>
        </p:nvSpPr>
        <p:spPr bwMode="auto">
          <a:xfrm>
            <a:off x="7104063" y="21351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20 %</a:t>
            </a:r>
          </a:p>
        </p:txBody>
      </p:sp>
      <p:grpSp>
        <p:nvGrpSpPr>
          <p:cNvPr id="110627" name="Group 35"/>
          <p:cNvGrpSpPr>
            <a:grpSpLocks/>
          </p:cNvGrpSpPr>
          <p:nvPr/>
        </p:nvGrpSpPr>
        <p:grpSpPr bwMode="auto">
          <a:xfrm>
            <a:off x="2195513" y="2565400"/>
            <a:ext cx="5256212" cy="2303463"/>
            <a:chOff x="1383" y="1616"/>
            <a:chExt cx="3311" cy="1451"/>
          </a:xfrm>
        </p:grpSpPr>
        <p:graphicFrame>
          <p:nvGraphicFramePr>
            <p:cNvPr id="21558" name="Object 32"/>
            <p:cNvGraphicFramePr>
              <a:graphicFrameLocks noChangeAspect="1"/>
            </p:cNvGraphicFramePr>
            <p:nvPr/>
          </p:nvGraphicFramePr>
          <p:xfrm>
            <a:off x="1383" y="2432"/>
            <a:ext cx="2994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2" imgW="1723988" imgH="352357" progId="Equation.3">
                    <p:embed/>
                  </p:oleObj>
                </mc:Choice>
                <mc:Fallback>
                  <p:oleObj name="Rovnice" r:id="rId2" imgW="1723988" imgH="352357" progId="Equation.3">
                    <p:embed/>
                    <p:pic>
                      <p:nvPicPr>
                        <p:cNvPr id="21558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432"/>
                          <a:ext cx="2994" cy="63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59" name="Line 34"/>
            <p:cNvSpPr>
              <a:spLocks noChangeShapeType="1"/>
            </p:cNvSpPr>
            <p:nvPr/>
          </p:nvSpPr>
          <p:spPr bwMode="auto">
            <a:xfrm flipV="1">
              <a:off x="4286" y="1616"/>
              <a:ext cx="408" cy="77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sp>
        <p:nvSpPr>
          <p:cNvPr id="110628" name="Text Box 36"/>
          <p:cNvSpPr txBox="1">
            <a:spLocks noChangeArrowheads="1"/>
          </p:cNvSpPr>
          <p:nvPr/>
        </p:nvSpPr>
        <p:spPr bwMode="auto">
          <a:xfrm>
            <a:off x="7104063" y="263683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18 %</a:t>
            </a:r>
          </a:p>
        </p:txBody>
      </p:sp>
      <p:sp>
        <p:nvSpPr>
          <p:cNvPr id="21532" name="Text Box 37"/>
          <p:cNvSpPr txBox="1">
            <a:spLocks noChangeArrowheads="1"/>
          </p:cNvSpPr>
          <p:nvPr/>
        </p:nvSpPr>
        <p:spPr bwMode="auto">
          <a:xfrm>
            <a:off x="395288" y="342900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 = 10 %</a:t>
            </a:r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395288" y="4076700"/>
            <a:ext cx="7920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kombinace A plus uložení peněz na r (10%):</a:t>
            </a:r>
          </a:p>
        </p:txBody>
      </p:sp>
      <p:graphicFrame>
        <p:nvGraphicFramePr>
          <p:cNvPr id="110654" name="Group 62"/>
          <p:cNvGraphicFramePr>
            <a:graphicFrameLocks noGrp="1"/>
          </p:cNvGraphicFramePr>
          <p:nvPr/>
        </p:nvGraphicFramePr>
        <p:xfrm>
          <a:off x="457200" y="4652963"/>
          <a:ext cx="8229600" cy="156072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IRR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- 10 000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20 %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vklad</a:t>
                      </a: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 5 000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5 500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10 %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0676" name="Text Box 84"/>
          <p:cNvSpPr txBox="1">
            <a:spLocks noChangeArrowheads="1"/>
          </p:cNvSpPr>
          <p:nvPr/>
        </p:nvSpPr>
        <p:spPr bwMode="auto">
          <a:xfrm>
            <a:off x="398463" y="6172200"/>
            <a:ext cx="8207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celkem	      - 15 000        17 500</a:t>
            </a:r>
          </a:p>
        </p:txBody>
      </p:sp>
      <p:sp>
        <p:nvSpPr>
          <p:cNvPr id="110677" name="Line 85"/>
          <p:cNvSpPr>
            <a:spLocks noChangeShapeType="1"/>
          </p:cNvSpPr>
          <p:nvPr/>
        </p:nvSpPr>
        <p:spPr bwMode="auto">
          <a:xfrm>
            <a:off x="5508625" y="3141663"/>
            <a:ext cx="0" cy="3095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74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23" grpId="0"/>
      <p:bldP spid="110628" grpId="0"/>
      <p:bldP spid="110630" grpId="0"/>
      <p:bldP spid="1106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Pastička 1 – velikost investic</a:t>
            </a:r>
          </a:p>
        </p:txBody>
      </p:sp>
      <p:graphicFrame>
        <p:nvGraphicFramePr>
          <p:cNvPr id="115715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4140928"/>
              </p:ext>
            </p:extLst>
          </p:nvPr>
        </p:nvGraphicFramePr>
        <p:xfrm>
          <a:off x="323528" y="1600200"/>
          <a:ext cx="7906072" cy="1560720"/>
        </p:xfrm>
        <a:graphic>
          <a:graphicData uri="http://schemas.openxmlformats.org/drawingml/2006/table">
            <a:tbl>
              <a:tblPr/>
              <a:tblGrid>
                <a:gridCol w="1976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IRR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- 10 000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- 15 000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17 700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7104063" y="21351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20 %</a:t>
            </a:r>
          </a:p>
        </p:txBody>
      </p:sp>
      <p:sp>
        <p:nvSpPr>
          <p:cNvPr id="22554" name="Text Box 29"/>
          <p:cNvSpPr txBox="1">
            <a:spLocks noChangeArrowheads="1"/>
          </p:cNvSpPr>
          <p:nvPr/>
        </p:nvSpPr>
        <p:spPr bwMode="auto">
          <a:xfrm>
            <a:off x="7104063" y="263683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18 %</a:t>
            </a:r>
          </a:p>
        </p:txBody>
      </p:sp>
      <p:sp>
        <p:nvSpPr>
          <p:cNvPr id="22555" name="Text Box 30"/>
          <p:cNvSpPr txBox="1">
            <a:spLocks noChangeArrowheads="1"/>
          </p:cNvSpPr>
          <p:nvPr/>
        </p:nvSpPr>
        <p:spPr bwMode="auto">
          <a:xfrm>
            <a:off x="395288" y="342900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 = 10 %</a:t>
            </a:r>
          </a:p>
        </p:txBody>
      </p:sp>
      <p:sp>
        <p:nvSpPr>
          <p:cNvPr id="115743" name="Text Box 31"/>
          <p:cNvSpPr txBox="1">
            <a:spLocks noChangeArrowheads="1"/>
          </p:cNvSpPr>
          <p:nvPr/>
        </p:nvSpPr>
        <p:spPr bwMode="auto">
          <a:xfrm>
            <a:off x="395288" y="4076700"/>
            <a:ext cx="8280400" cy="547688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Jak vyřešit pastičku? Pomocí </a:t>
            </a:r>
            <a:r>
              <a:rPr lang="cs-CZ" altLang="cs-CZ" sz="2800" b="1"/>
              <a:t>rozdílové investice</a:t>
            </a:r>
          </a:p>
        </p:txBody>
      </p:sp>
      <p:graphicFrame>
        <p:nvGraphicFramePr>
          <p:cNvPr id="115768" name="Group 56"/>
          <p:cNvGraphicFramePr>
            <a:graphicFrameLocks noGrp="1"/>
          </p:cNvGraphicFramePr>
          <p:nvPr/>
        </p:nvGraphicFramePr>
        <p:xfrm>
          <a:off x="457200" y="4652963"/>
          <a:ext cx="8229600" cy="10414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34" marB="468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IRR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 - A</a:t>
                      </a:r>
                    </a:p>
                  </a:txBody>
                  <a:tcPr marL="90000" marR="90000" marT="46834" marB="468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5769" name="Oval 57"/>
          <p:cNvSpPr>
            <a:spLocks noChangeArrowheads="1"/>
          </p:cNvSpPr>
          <p:nvPr/>
        </p:nvSpPr>
        <p:spPr bwMode="auto">
          <a:xfrm>
            <a:off x="2627313" y="2060575"/>
            <a:ext cx="1944687" cy="11525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15770" name="Line 58"/>
          <p:cNvSpPr>
            <a:spLocks noChangeShapeType="1"/>
          </p:cNvSpPr>
          <p:nvPr/>
        </p:nvSpPr>
        <p:spPr bwMode="auto">
          <a:xfrm>
            <a:off x="3633788" y="3213100"/>
            <a:ext cx="0" cy="19446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5771" name="Text Box 59"/>
          <p:cNvSpPr txBox="1">
            <a:spLocks noChangeArrowheads="1"/>
          </p:cNvSpPr>
          <p:nvPr/>
        </p:nvSpPr>
        <p:spPr bwMode="auto">
          <a:xfrm>
            <a:off x="2897188" y="5175250"/>
            <a:ext cx="158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- 5 000</a:t>
            </a:r>
          </a:p>
        </p:txBody>
      </p:sp>
      <p:sp>
        <p:nvSpPr>
          <p:cNvPr id="115772" name="Text Box 60"/>
          <p:cNvSpPr txBox="1">
            <a:spLocks noChangeArrowheads="1"/>
          </p:cNvSpPr>
          <p:nvPr/>
        </p:nvSpPr>
        <p:spPr bwMode="auto">
          <a:xfrm>
            <a:off x="4787900" y="5175250"/>
            <a:ext cx="158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  5 700</a:t>
            </a:r>
          </a:p>
        </p:txBody>
      </p:sp>
      <p:sp>
        <p:nvSpPr>
          <p:cNvPr id="115773" name="Text Box 61"/>
          <p:cNvSpPr txBox="1">
            <a:spLocks noChangeArrowheads="1"/>
          </p:cNvSpPr>
          <p:nvPr/>
        </p:nvSpPr>
        <p:spPr bwMode="auto">
          <a:xfrm>
            <a:off x="7202488" y="5189538"/>
            <a:ext cx="1584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14 %</a:t>
            </a:r>
          </a:p>
        </p:txBody>
      </p:sp>
      <p:sp>
        <p:nvSpPr>
          <p:cNvPr id="115774" name="Oval 62"/>
          <p:cNvSpPr>
            <a:spLocks noChangeArrowheads="1"/>
          </p:cNvSpPr>
          <p:nvPr/>
        </p:nvSpPr>
        <p:spPr bwMode="auto">
          <a:xfrm>
            <a:off x="4572000" y="2060575"/>
            <a:ext cx="1944688" cy="11525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15775" name="Line 63"/>
          <p:cNvSpPr>
            <a:spLocks noChangeShapeType="1"/>
          </p:cNvSpPr>
          <p:nvPr/>
        </p:nvSpPr>
        <p:spPr bwMode="auto">
          <a:xfrm>
            <a:off x="5578475" y="3213100"/>
            <a:ext cx="0" cy="19446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5776" name="Line 64"/>
          <p:cNvSpPr>
            <a:spLocks noChangeShapeType="1"/>
          </p:cNvSpPr>
          <p:nvPr/>
        </p:nvSpPr>
        <p:spPr bwMode="auto">
          <a:xfrm>
            <a:off x="1979613" y="3789363"/>
            <a:ext cx="5184775" cy="16557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5777" name="Text Box 65"/>
          <p:cNvSpPr txBox="1">
            <a:spLocks noChangeArrowheads="1"/>
          </p:cNvSpPr>
          <p:nvPr/>
        </p:nvSpPr>
        <p:spPr bwMode="auto">
          <a:xfrm>
            <a:off x="409575" y="5794375"/>
            <a:ext cx="8280400" cy="974725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Pokud je IRR rozdílové investice vyšší než r, volíme B, jinak volíme A. 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25381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5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5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5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5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5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5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3" grpId="0" animBg="1"/>
      <p:bldP spid="115769" grpId="0" animBg="1"/>
      <p:bldP spid="115771" grpId="0"/>
      <p:bldP spid="115772" grpId="0"/>
      <p:bldP spid="115773" grpId="0"/>
      <p:bldP spid="115774" grpId="0" animBg="1"/>
      <p:bldP spid="11577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Pastička 1 – velikost investic</a:t>
            </a:r>
          </a:p>
        </p:txBody>
      </p:sp>
      <p:graphicFrame>
        <p:nvGraphicFramePr>
          <p:cNvPr id="116791" name="Group 5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9253338"/>
              </p:ext>
            </p:extLst>
          </p:nvPr>
        </p:nvGraphicFramePr>
        <p:xfrm>
          <a:off x="914400" y="1989138"/>
          <a:ext cx="7906072" cy="1560720"/>
        </p:xfrm>
        <a:graphic>
          <a:graphicData uri="http://schemas.openxmlformats.org/drawingml/2006/table">
            <a:tbl>
              <a:tblPr/>
              <a:tblGrid>
                <a:gridCol w="1976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- 10 000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909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760" marB="467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- 15 000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17 700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1 090</a:t>
                      </a:r>
                    </a:p>
                  </a:txBody>
                  <a:tcPr marL="90000" marR="90000" marT="46760" marB="46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77" name="Text Box 27"/>
          <p:cNvSpPr txBox="1">
            <a:spLocks noChangeArrowheads="1"/>
          </p:cNvSpPr>
          <p:nvPr/>
        </p:nvSpPr>
        <p:spPr bwMode="auto">
          <a:xfrm>
            <a:off x="431800" y="3573463"/>
            <a:ext cx="2232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 = 10 %</a:t>
            </a:r>
          </a:p>
        </p:txBody>
      </p:sp>
      <p:sp>
        <p:nvSpPr>
          <p:cNvPr id="116790" name="Text Box 54"/>
          <p:cNvSpPr txBox="1">
            <a:spLocks noChangeArrowheads="1"/>
          </p:cNvSpPr>
          <p:nvPr/>
        </p:nvSpPr>
        <p:spPr bwMode="auto">
          <a:xfrm>
            <a:off x="431800" y="4365625"/>
            <a:ext cx="8280400" cy="547688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Výpočet pomocí NPV je mnohem jednodušší!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141205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1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9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7772400" cy="1508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Grafická interpretace</a:t>
            </a: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>
            <a:off x="1692275" y="1236663"/>
            <a:ext cx="0" cy="5113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80" name="Line 6"/>
          <p:cNvSpPr>
            <a:spLocks noChangeShapeType="1"/>
          </p:cNvSpPr>
          <p:nvPr/>
        </p:nvSpPr>
        <p:spPr bwMode="auto">
          <a:xfrm>
            <a:off x="1547813" y="5589588"/>
            <a:ext cx="6911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81" name="Line 7"/>
          <p:cNvSpPr>
            <a:spLocks noChangeShapeType="1"/>
          </p:cNvSpPr>
          <p:nvPr/>
        </p:nvSpPr>
        <p:spPr bwMode="auto">
          <a:xfrm>
            <a:off x="1547813" y="4508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>
            <a:off x="1547813" y="34290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1547813" y="2349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395288" y="4221163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1 000</a:t>
            </a: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395288" y="316865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2 000</a:t>
            </a:r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395288" y="213360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3 000</a:t>
            </a:r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395288" y="90805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NPV</a:t>
            </a:r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3132138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89" name="Line 16"/>
          <p:cNvSpPr>
            <a:spLocks noChangeShapeType="1"/>
          </p:cNvSpPr>
          <p:nvPr/>
        </p:nvSpPr>
        <p:spPr bwMode="auto">
          <a:xfrm>
            <a:off x="4581525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90" name="Line 17"/>
          <p:cNvSpPr>
            <a:spLocks noChangeShapeType="1"/>
          </p:cNvSpPr>
          <p:nvPr/>
        </p:nvSpPr>
        <p:spPr bwMode="auto">
          <a:xfrm>
            <a:off x="6011863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91" name="Line 18"/>
          <p:cNvSpPr>
            <a:spLocks noChangeShapeType="1"/>
          </p:cNvSpPr>
          <p:nvPr/>
        </p:nvSpPr>
        <p:spPr bwMode="auto">
          <a:xfrm>
            <a:off x="7451725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592" name="Text Box 19"/>
          <p:cNvSpPr txBox="1">
            <a:spLocks noChangeArrowheads="1"/>
          </p:cNvSpPr>
          <p:nvPr/>
        </p:nvSpPr>
        <p:spPr bwMode="auto">
          <a:xfrm>
            <a:off x="2614613" y="56610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5 %</a:t>
            </a:r>
          </a:p>
        </p:txBody>
      </p:sp>
      <p:sp>
        <p:nvSpPr>
          <p:cNvPr id="24593" name="Text Box 20"/>
          <p:cNvSpPr txBox="1">
            <a:spLocks noChangeArrowheads="1"/>
          </p:cNvSpPr>
          <p:nvPr/>
        </p:nvSpPr>
        <p:spPr bwMode="auto">
          <a:xfrm>
            <a:off x="4068763" y="5661025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10 %</a:t>
            </a:r>
          </a:p>
        </p:txBody>
      </p:sp>
      <p:sp>
        <p:nvSpPr>
          <p:cNvPr id="24594" name="Text Box 21"/>
          <p:cNvSpPr txBox="1">
            <a:spLocks noChangeArrowheads="1"/>
          </p:cNvSpPr>
          <p:nvPr/>
        </p:nvSpPr>
        <p:spPr bwMode="auto">
          <a:xfrm>
            <a:off x="5508625" y="5661025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15 %</a:t>
            </a:r>
          </a:p>
        </p:txBody>
      </p:sp>
      <p:sp>
        <p:nvSpPr>
          <p:cNvPr id="24595" name="Text Box 22"/>
          <p:cNvSpPr txBox="1">
            <a:spLocks noChangeArrowheads="1"/>
          </p:cNvSpPr>
          <p:nvPr/>
        </p:nvSpPr>
        <p:spPr bwMode="auto">
          <a:xfrm>
            <a:off x="6948488" y="566102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20 %</a:t>
            </a:r>
          </a:p>
        </p:txBody>
      </p:sp>
      <p:sp>
        <p:nvSpPr>
          <p:cNvPr id="24596" name="Text Box 23"/>
          <p:cNvSpPr txBox="1">
            <a:spLocks noChangeArrowheads="1"/>
          </p:cNvSpPr>
          <p:nvPr/>
        </p:nvSpPr>
        <p:spPr bwMode="auto">
          <a:xfrm>
            <a:off x="8532813" y="52292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</a:t>
            </a:r>
          </a:p>
        </p:txBody>
      </p:sp>
      <p:sp>
        <p:nvSpPr>
          <p:cNvPr id="24597" name="Text Box 24"/>
          <p:cNvSpPr txBox="1">
            <a:spLocks noChangeArrowheads="1"/>
          </p:cNvSpPr>
          <p:nvPr/>
        </p:nvSpPr>
        <p:spPr bwMode="auto">
          <a:xfrm>
            <a:off x="1116013" y="53006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0</a:t>
            </a:r>
          </a:p>
        </p:txBody>
      </p:sp>
      <p:sp>
        <p:nvSpPr>
          <p:cNvPr id="117785" name="Freeform 25"/>
          <p:cNvSpPr>
            <a:spLocks/>
          </p:cNvSpPr>
          <p:nvPr/>
        </p:nvSpPr>
        <p:spPr bwMode="auto">
          <a:xfrm>
            <a:off x="1692275" y="3429000"/>
            <a:ext cx="6983413" cy="2447925"/>
          </a:xfrm>
          <a:custGeom>
            <a:avLst/>
            <a:gdLst>
              <a:gd name="T0" fmla="*/ 0 w 4399"/>
              <a:gd name="T1" fmla="*/ 0 h 1542"/>
              <a:gd name="T2" fmla="*/ 2147483646 w 4399"/>
              <a:gd name="T3" fmla="*/ 2147483646 h 1542"/>
              <a:gd name="T4" fmla="*/ 2147483646 w 4399"/>
              <a:gd name="T5" fmla="*/ 2147483646 h 15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99" h="1542">
                <a:moveTo>
                  <a:pt x="0" y="0"/>
                </a:moveTo>
                <a:cubicBezTo>
                  <a:pt x="540" y="302"/>
                  <a:pt x="1081" y="605"/>
                  <a:pt x="1814" y="862"/>
                </a:cubicBezTo>
                <a:cubicBezTo>
                  <a:pt x="2547" y="1119"/>
                  <a:pt x="3473" y="1330"/>
                  <a:pt x="4399" y="154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788" name="Freeform 28"/>
          <p:cNvSpPr>
            <a:spLocks/>
          </p:cNvSpPr>
          <p:nvPr/>
        </p:nvSpPr>
        <p:spPr bwMode="auto">
          <a:xfrm>
            <a:off x="1735138" y="2522538"/>
            <a:ext cx="6335712" cy="3384550"/>
          </a:xfrm>
          <a:custGeom>
            <a:avLst/>
            <a:gdLst>
              <a:gd name="T0" fmla="*/ 0 w 3991"/>
              <a:gd name="T1" fmla="*/ 0 h 2132"/>
              <a:gd name="T2" fmla="*/ 2147483646 w 3991"/>
              <a:gd name="T3" fmla="*/ 2147483646 h 2132"/>
              <a:gd name="T4" fmla="*/ 2147483646 w 3991"/>
              <a:gd name="T5" fmla="*/ 2147483646 h 2132"/>
              <a:gd name="T6" fmla="*/ 2147483646 w 3991"/>
              <a:gd name="T7" fmla="*/ 2147483646 h 2132"/>
              <a:gd name="T8" fmla="*/ 2147483646 w 3991"/>
              <a:gd name="T9" fmla="*/ 2147483646 h 2132"/>
              <a:gd name="T10" fmla="*/ 2147483646 w 3991"/>
              <a:gd name="T11" fmla="*/ 2147483646 h 21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91" h="2132">
                <a:moveTo>
                  <a:pt x="0" y="0"/>
                </a:moveTo>
                <a:cubicBezTo>
                  <a:pt x="85" y="65"/>
                  <a:pt x="328" y="255"/>
                  <a:pt x="511" y="387"/>
                </a:cubicBezTo>
                <a:cubicBezTo>
                  <a:pt x="694" y="519"/>
                  <a:pt x="886" y="655"/>
                  <a:pt x="1096" y="795"/>
                </a:cubicBezTo>
                <a:cubicBezTo>
                  <a:pt x="1306" y="935"/>
                  <a:pt x="1525" y="1086"/>
                  <a:pt x="1769" y="1229"/>
                </a:cubicBezTo>
                <a:cubicBezTo>
                  <a:pt x="2013" y="1372"/>
                  <a:pt x="2188" y="1504"/>
                  <a:pt x="2558" y="1654"/>
                </a:cubicBezTo>
                <a:cubicBezTo>
                  <a:pt x="2928" y="1804"/>
                  <a:pt x="3693" y="2033"/>
                  <a:pt x="3991" y="2132"/>
                </a:cubicBezTo>
              </a:path>
            </a:pathLst>
          </a:custGeom>
          <a:noFill/>
          <a:ln w="50800" cap="flat" cmpd="sng">
            <a:solidFill>
              <a:srgbClr val="FFFF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8675688" y="56610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8101013" y="58769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17791" name="Text Box 31"/>
          <p:cNvSpPr txBox="1">
            <a:spLocks noChangeArrowheads="1"/>
          </p:cNvSpPr>
          <p:nvPr/>
        </p:nvSpPr>
        <p:spPr bwMode="auto">
          <a:xfrm>
            <a:off x="5940425" y="4005263"/>
            <a:ext cx="3097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>
                <a:solidFill>
                  <a:srgbClr val="FF0000"/>
                </a:solidFill>
              </a:rPr>
              <a:t>IRR A = 20 %</a:t>
            </a:r>
          </a:p>
        </p:txBody>
      </p:sp>
      <p:sp>
        <p:nvSpPr>
          <p:cNvPr id="117792" name="Line 32"/>
          <p:cNvSpPr>
            <a:spLocks noChangeShapeType="1"/>
          </p:cNvSpPr>
          <p:nvPr/>
        </p:nvSpPr>
        <p:spPr bwMode="auto">
          <a:xfrm>
            <a:off x="7380288" y="4437063"/>
            <a:ext cx="71437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793" name="Text Box 33"/>
          <p:cNvSpPr txBox="1">
            <a:spLocks noChangeArrowheads="1"/>
          </p:cNvSpPr>
          <p:nvPr/>
        </p:nvSpPr>
        <p:spPr bwMode="auto">
          <a:xfrm>
            <a:off x="4572000" y="6338888"/>
            <a:ext cx="252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>
                <a:solidFill>
                  <a:srgbClr val="FFFF00"/>
                </a:solidFill>
              </a:rPr>
              <a:t>IRR B = 18 %</a:t>
            </a:r>
          </a:p>
        </p:txBody>
      </p:sp>
      <p:sp>
        <p:nvSpPr>
          <p:cNvPr id="117794" name="Line 34"/>
          <p:cNvSpPr>
            <a:spLocks noChangeShapeType="1"/>
          </p:cNvSpPr>
          <p:nvPr/>
        </p:nvSpPr>
        <p:spPr bwMode="auto">
          <a:xfrm flipV="1">
            <a:off x="6227763" y="5589588"/>
            <a:ext cx="649287" cy="7191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795" name="Oval 35"/>
          <p:cNvSpPr>
            <a:spLocks noChangeArrowheads="1"/>
          </p:cNvSpPr>
          <p:nvPr/>
        </p:nvSpPr>
        <p:spPr bwMode="auto">
          <a:xfrm>
            <a:off x="5651500" y="5013325"/>
            <a:ext cx="287338" cy="2873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17796" name="Line 36"/>
          <p:cNvSpPr>
            <a:spLocks noChangeShapeType="1"/>
          </p:cNvSpPr>
          <p:nvPr/>
        </p:nvSpPr>
        <p:spPr bwMode="auto">
          <a:xfrm flipH="1" flipV="1">
            <a:off x="4572000" y="2636838"/>
            <a:ext cx="1223963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797" name="Text Box 37"/>
          <p:cNvSpPr txBox="1">
            <a:spLocks noChangeArrowheads="1"/>
          </p:cNvSpPr>
          <p:nvPr/>
        </p:nvSpPr>
        <p:spPr bwMode="auto">
          <a:xfrm>
            <a:off x="2843213" y="2060575"/>
            <a:ext cx="3455987" cy="547688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Kde je průsečík?</a:t>
            </a:r>
          </a:p>
        </p:txBody>
      </p:sp>
      <p:sp>
        <p:nvSpPr>
          <p:cNvPr id="117798" name="Line 38"/>
          <p:cNvSpPr>
            <a:spLocks noChangeShapeType="1"/>
          </p:cNvSpPr>
          <p:nvPr/>
        </p:nvSpPr>
        <p:spPr bwMode="auto">
          <a:xfrm>
            <a:off x="5795963" y="515778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3059113" y="2060575"/>
            <a:ext cx="5183187" cy="547688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14 % = IRR rozdílové investice</a:t>
            </a:r>
          </a:p>
        </p:txBody>
      </p:sp>
      <p:sp>
        <p:nvSpPr>
          <p:cNvPr id="117800" name="Oval 40"/>
          <p:cNvSpPr>
            <a:spLocks noChangeArrowheads="1"/>
          </p:cNvSpPr>
          <p:nvPr/>
        </p:nvSpPr>
        <p:spPr bwMode="auto">
          <a:xfrm>
            <a:off x="7308850" y="5445125"/>
            <a:ext cx="287338" cy="2873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17801" name="Oval 41"/>
          <p:cNvSpPr>
            <a:spLocks noChangeArrowheads="1"/>
          </p:cNvSpPr>
          <p:nvPr/>
        </p:nvSpPr>
        <p:spPr bwMode="auto">
          <a:xfrm>
            <a:off x="6732588" y="5445125"/>
            <a:ext cx="287337" cy="287338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17802" name="Line 42"/>
          <p:cNvSpPr>
            <a:spLocks noChangeShapeType="1"/>
          </p:cNvSpPr>
          <p:nvPr/>
        </p:nvSpPr>
        <p:spPr bwMode="auto">
          <a:xfrm flipV="1">
            <a:off x="4572000" y="4797425"/>
            <a:ext cx="0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803" name="Line 43"/>
          <p:cNvSpPr>
            <a:spLocks noChangeShapeType="1"/>
          </p:cNvSpPr>
          <p:nvPr/>
        </p:nvSpPr>
        <p:spPr bwMode="auto">
          <a:xfrm flipH="1">
            <a:off x="1619250" y="4797425"/>
            <a:ext cx="2952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804" name="Text Box 44"/>
          <p:cNvSpPr txBox="1">
            <a:spLocks noChangeArrowheads="1"/>
          </p:cNvSpPr>
          <p:nvPr/>
        </p:nvSpPr>
        <p:spPr bwMode="auto">
          <a:xfrm>
            <a:off x="468313" y="4941888"/>
            <a:ext cx="2519362" cy="547687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NPV A = 909</a:t>
            </a:r>
          </a:p>
        </p:txBody>
      </p:sp>
      <p:sp>
        <p:nvSpPr>
          <p:cNvPr id="117805" name="Line 45"/>
          <p:cNvSpPr>
            <a:spLocks noChangeShapeType="1"/>
          </p:cNvSpPr>
          <p:nvPr/>
        </p:nvSpPr>
        <p:spPr bwMode="auto">
          <a:xfrm flipV="1">
            <a:off x="4572000" y="4508500"/>
            <a:ext cx="0" cy="11525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806" name="Line 46"/>
          <p:cNvSpPr>
            <a:spLocks noChangeShapeType="1"/>
          </p:cNvSpPr>
          <p:nvPr/>
        </p:nvSpPr>
        <p:spPr bwMode="auto">
          <a:xfrm flipH="1">
            <a:off x="1704975" y="4438650"/>
            <a:ext cx="2705100" cy="12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7807" name="Text Box 47"/>
          <p:cNvSpPr txBox="1">
            <a:spLocks noChangeArrowheads="1"/>
          </p:cNvSpPr>
          <p:nvPr/>
        </p:nvSpPr>
        <p:spPr bwMode="auto">
          <a:xfrm>
            <a:off x="468313" y="3789363"/>
            <a:ext cx="2663825" cy="547687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NPV B = 1 090</a:t>
            </a:r>
          </a:p>
        </p:txBody>
      </p:sp>
    </p:spTree>
    <p:extLst>
      <p:ext uri="{BB962C8B-B14F-4D97-AF65-F5344CB8AC3E}">
        <p14:creationId xmlns:p14="http://schemas.microsoft.com/office/powerpoint/2010/main" val="306044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78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7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7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7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7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1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7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7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1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9" grpId="0"/>
      <p:bldP spid="117790" grpId="0"/>
      <p:bldP spid="117791" grpId="0"/>
      <p:bldP spid="117793" grpId="0"/>
      <p:bldP spid="117795" grpId="0" animBg="1"/>
      <p:bldP spid="117797" grpId="0" animBg="1"/>
      <p:bldP spid="117799" grpId="0" animBg="1"/>
      <p:bldP spid="117800" grpId="0" animBg="1"/>
      <p:bldP spid="117801" grpId="0" animBg="1"/>
      <p:bldP spid="117804" grpId="0" animBg="1"/>
      <p:bldP spid="1178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Grafická interpretace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692275" y="1236663"/>
            <a:ext cx="0" cy="5113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547813" y="5589588"/>
            <a:ext cx="6911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547813" y="4508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547813" y="34290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547813" y="2349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95288" y="4221163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1 000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95288" y="316865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2 000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3 000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95288" y="908050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NPV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132138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581525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11863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451725" y="54467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614613" y="56610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5 %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068763" y="5661025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10 %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508625" y="5661025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15 %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948488" y="566102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20 %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8532813" y="52292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116013" y="53006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0</a:t>
            </a:r>
          </a:p>
        </p:txBody>
      </p:sp>
      <p:sp>
        <p:nvSpPr>
          <p:cNvPr id="25622" name="Freeform 22"/>
          <p:cNvSpPr>
            <a:spLocks/>
          </p:cNvSpPr>
          <p:nvPr/>
        </p:nvSpPr>
        <p:spPr bwMode="auto">
          <a:xfrm>
            <a:off x="1692275" y="3429000"/>
            <a:ext cx="6983413" cy="2447925"/>
          </a:xfrm>
          <a:custGeom>
            <a:avLst/>
            <a:gdLst>
              <a:gd name="T0" fmla="*/ 0 w 4399"/>
              <a:gd name="T1" fmla="*/ 0 h 1542"/>
              <a:gd name="T2" fmla="*/ 2147483646 w 4399"/>
              <a:gd name="T3" fmla="*/ 2147483646 h 1542"/>
              <a:gd name="T4" fmla="*/ 2147483646 w 4399"/>
              <a:gd name="T5" fmla="*/ 2147483646 h 15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99" h="1542">
                <a:moveTo>
                  <a:pt x="0" y="0"/>
                </a:moveTo>
                <a:cubicBezTo>
                  <a:pt x="540" y="302"/>
                  <a:pt x="1081" y="605"/>
                  <a:pt x="1814" y="862"/>
                </a:cubicBezTo>
                <a:cubicBezTo>
                  <a:pt x="2547" y="1119"/>
                  <a:pt x="3473" y="1330"/>
                  <a:pt x="4399" y="154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23" name="Freeform 23"/>
          <p:cNvSpPr>
            <a:spLocks/>
          </p:cNvSpPr>
          <p:nvPr/>
        </p:nvSpPr>
        <p:spPr bwMode="auto">
          <a:xfrm>
            <a:off x="1735138" y="2522538"/>
            <a:ext cx="6335712" cy="3384550"/>
          </a:xfrm>
          <a:custGeom>
            <a:avLst/>
            <a:gdLst>
              <a:gd name="T0" fmla="*/ 0 w 3991"/>
              <a:gd name="T1" fmla="*/ 0 h 2132"/>
              <a:gd name="T2" fmla="*/ 2147483646 w 3991"/>
              <a:gd name="T3" fmla="*/ 2147483646 h 2132"/>
              <a:gd name="T4" fmla="*/ 2147483646 w 3991"/>
              <a:gd name="T5" fmla="*/ 2147483646 h 2132"/>
              <a:gd name="T6" fmla="*/ 2147483646 w 3991"/>
              <a:gd name="T7" fmla="*/ 2147483646 h 2132"/>
              <a:gd name="T8" fmla="*/ 2147483646 w 3991"/>
              <a:gd name="T9" fmla="*/ 2147483646 h 2132"/>
              <a:gd name="T10" fmla="*/ 2147483646 w 3991"/>
              <a:gd name="T11" fmla="*/ 2147483646 h 21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91" h="2132">
                <a:moveTo>
                  <a:pt x="0" y="0"/>
                </a:moveTo>
                <a:cubicBezTo>
                  <a:pt x="159" y="154"/>
                  <a:pt x="318" y="309"/>
                  <a:pt x="499" y="453"/>
                </a:cubicBezTo>
                <a:cubicBezTo>
                  <a:pt x="680" y="597"/>
                  <a:pt x="869" y="726"/>
                  <a:pt x="1088" y="862"/>
                </a:cubicBezTo>
                <a:cubicBezTo>
                  <a:pt x="1307" y="998"/>
                  <a:pt x="1580" y="1142"/>
                  <a:pt x="1814" y="1270"/>
                </a:cubicBezTo>
                <a:cubicBezTo>
                  <a:pt x="2048" y="1398"/>
                  <a:pt x="2131" y="1489"/>
                  <a:pt x="2494" y="1633"/>
                </a:cubicBezTo>
                <a:cubicBezTo>
                  <a:pt x="2857" y="1777"/>
                  <a:pt x="3742" y="2049"/>
                  <a:pt x="3991" y="2132"/>
                </a:cubicBezTo>
              </a:path>
            </a:pathLst>
          </a:custGeom>
          <a:noFill/>
          <a:ln w="50800" cap="flat" cmpd="sng">
            <a:solidFill>
              <a:srgbClr val="FFFF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8675688" y="56610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101013" y="58769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 flipV="1">
            <a:off x="5867400" y="2565400"/>
            <a:ext cx="0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9852" name="Line 44"/>
          <p:cNvSpPr>
            <a:spLocks noChangeShapeType="1"/>
          </p:cNvSpPr>
          <p:nvPr/>
        </p:nvSpPr>
        <p:spPr bwMode="auto">
          <a:xfrm>
            <a:off x="1692275" y="3141663"/>
            <a:ext cx="417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9854" name="Line 46"/>
          <p:cNvSpPr>
            <a:spLocks noChangeShapeType="1"/>
          </p:cNvSpPr>
          <p:nvPr/>
        </p:nvSpPr>
        <p:spPr bwMode="auto">
          <a:xfrm flipV="1">
            <a:off x="7451725" y="2565400"/>
            <a:ext cx="0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9855" name="Line 47"/>
          <p:cNvSpPr>
            <a:spLocks noChangeShapeType="1"/>
          </p:cNvSpPr>
          <p:nvPr/>
        </p:nvSpPr>
        <p:spPr bwMode="auto">
          <a:xfrm>
            <a:off x="5867400" y="3141663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9856" name="Line 48"/>
          <p:cNvSpPr>
            <a:spLocks noChangeShapeType="1"/>
          </p:cNvSpPr>
          <p:nvPr/>
        </p:nvSpPr>
        <p:spPr bwMode="auto">
          <a:xfrm>
            <a:off x="7461250" y="3141663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19857" name="Text Box 49"/>
          <p:cNvSpPr txBox="1">
            <a:spLocks noChangeArrowheads="1"/>
          </p:cNvSpPr>
          <p:nvPr/>
        </p:nvSpPr>
        <p:spPr bwMode="auto">
          <a:xfrm>
            <a:off x="2339975" y="2492375"/>
            <a:ext cx="3024188" cy="547688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výhodnější je B</a:t>
            </a:r>
          </a:p>
        </p:txBody>
      </p:sp>
      <p:sp>
        <p:nvSpPr>
          <p:cNvPr id="119858" name="Text Box 50"/>
          <p:cNvSpPr txBox="1">
            <a:spLocks noChangeArrowheads="1"/>
          </p:cNvSpPr>
          <p:nvPr/>
        </p:nvSpPr>
        <p:spPr bwMode="auto">
          <a:xfrm>
            <a:off x="5951538" y="1643063"/>
            <a:ext cx="1441450" cy="1401762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výhod-nější   je  A</a:t>
            </a:r>
          </a:p>
        </p:txBody>
      </p:sp>
      <p:sp>
        <p:nvSpPr>
          <p:cNvPr id="119859" name="Text Box 51"/>
          <p:cNvSpPr txBox="1">
            <a:spLocks noChangeArrowheads="1"/>
          </p:cNvSpPr>
          <p:nvPr/>
        </p:nvSpPr>
        <p:spPr bwMode="auto">
          <a:xfrm>
            <a:off x="7646988" y="1628775"/>
            <a:ext cx="1441450" cy="1401763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výhod-nější   je  r</a:t>
            </a:r>
          </a:p>
        </p:txBody>
      </p:sp>
    </p:spTree>
    <p:extLst>
      <p:ext uri="{BB962C8B-B14F-4D97-AF65-F5344CB8AC3E}">
        <p14:creationId xmlns:p14="http://schemas.microsoft.com/office/powerpoint/2010/main" val="421419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9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9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19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9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9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9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57" grpId="0" animBg="1"/>
      <p:bldP spid="119858" grpId="0" animBg="1"/>
      <p:bldP spid="1198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Poznáme vždy problém velikosti?</a:t>
            </a:r>
          </a:p>
        </p:txBody>
      </p:sp>
      <p:graphicFrame>
        <p:nvGraphicFramePr>
          <p:cNvPr id="120867" name="Group 3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44701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IRR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Char char="-"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20 %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31,25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57" name="Text Box 37"/>
          <p:cNvSpPr txBox="1">
            <a:spLocks noChangeArrowheads="1"/>
          </p:cNvSpPr>
          <p:nvPr/>
        </p:nvSpPr>
        <p:spPr bwMode="auto">
          <a:xfrm>
            <a:off x="468313" y="4005263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 = 5 %</a:t>
            </a:r>
          </a:p>
        </p:txBody>
      </p:sp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611188" y="4868863"/>
            <a:ext cx="4176712" cy="547687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Kterou investici zvolíte?</a:t>
            </a:r>
          </a:p>
        </p:txBody>
      </p:sp>
      <p:sp>
        <p:nvSpPr>
          <p:cNvPr id="120871" name="Text Box 39"/>
          <p:cNvSpPr txBox="1">
            <a:spLocks noChangeArrowheads="1"/>
          </p:cNvSpPr>
          <p:nvPr/>
        </p:nvSpPr>
        <p:spPr bwMode="auto">
          <a:xfrm>
            <a:off x="7451725" y="23495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27,9</a:t>
            </a:r>
          </a:p>
        </p:txBody>
      </p:sp>
      <p:sp>
        <p:nvSpPr>
          <p:cNvPr id="120872" name="Text Box 40"/>
          <p:cNvSpPr txBox="1">
            <a:spLocks noChangeArrowheads="1"/>
          </p:cNvSpPr>
          <p:nvPr/>
        </p:nvSpPr>
        <p:spPr bwMode="auto">
          <a:xfrm>
            <a:off x="7451725" y="300831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23,6</a:t>
            </a:r>
          </a:p>
        </p:txBody>
      </p:sp>
      <p:graphicFrame>
        <p:nvGraphicFramePr>
          <p:cNvPr id="120903" name="Group 71"/>
          <p:cNvGraphicFramePr>
            <a:graphicFrameLocks noGrp="1"/>
          </p:cNvGraphicFramePr>
          <p:nvPr/>
        </p:nvGraphicFramePr>
        <p:xfrm>
          <a:off x="457200" y="4724400"/>
          <a:ext cx="8229600" cy="136366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IRR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 - 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88,75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11 %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0904" name="Line 72"/>
          <p:cNvSpPr>
            <a:spLocks noChangeShapeType="1"/>
          </p:cNvSpPr>
          <p:nvPr/>
        </p:nvSpPr>
        <p:spPr bwMode="auto">
          <a:xfrm>
            <a:off x="1835150" y="4365625"/>
            <a:ext cx="4321175" cy="12239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0905" name="Text Box 73"/>
          <p:cNvSpPr txBox="1">
            <a:spLocks noChangeArrowheads="1"/>
          </p:cNvSpPr>
          <p:nvPr/>
        </p:nvSpPr>
        <p:spPr bwMode="auto">
          <a:xfrm>
            <a:off x="3167063" y="3716338"/>
            <a:ext cx="4861321" cy="974725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dirty="0"/>
              <a:t>Problém velikosti se pouze přesunul do roku 1</a:t>
            </a:r>
          </a:p>
        </p:txBody>
      </p:sp>
    </p:spTree>
    <p:extLst>
      <p:ext uri="{BB962C8B-B14F-4D97-AF65-F5344CB8AC3E}">
        <p14:creationId xmlns:p14="http://schemas.microsoft.com/office/powerpoint/2010/main" val="26122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0" grpId="0" animBg="1"/>
      <p:bldP spid="120871" grpId="0"/>
      <p:bldP spid="120872" grpId="0"/>
      <p:bldP spid="12090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Pastička 2 – nejednoznačné IRR</a:t>
            </a:r>
          </a:p>
        </p:txBody>
      </p:sp>
      <p:graphicFrame>
        <p:nvGraphicFramePr>
          <p:cNvPr id="129052" name="Group 28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229600" cy="168433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88" marB="467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IRR</a:t>
                      </a: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</a:t>
                      </a: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0000" marR="90000" marT="46788" marB="467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-100</a:t>
                      </a: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-220</a:t>
                      </a: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9054" name="Text Box 30"/>
          <p:cNvSpPr txBox="1">
            <a:spLocks noChangeArrowheads="1"/>
          </p:cNvSpPr>
          <p:nvPr/>
        </p:nvSpPr>
        <p:spPr bwMode="auto">
          <a:xfrm>
            <a:off x="6038850" y="2679700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10 %</a:t>
            </a: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6038850" y="2697163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100 %</a:t>
            </a:r>
          </a:p>
        </p:txBody>
      </p:sp>
      <p:sp>
        <p:nvSpPr>
          <p:cNvPr id="27676" name="Text Box 32"/>
          <p:cNvSpPr txBox="1">
            <a:spLocks noChangeArrowheads="1"/>
          </p:cNvSpPr>
          <p:nvPr/>
        </p:nvSpPr>
        <p:spPr bwMode="auto">
          <a:xfrm>
            <a:off x="395288" y="3429000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 = 5 %</a:t>
            </a:r>
          </a:p>
        </p:txBody>
      </p:sp>
      <p:sp>
        <p:nvSpPr>
          <p:cNvPr id="129057" name="Text Box 33"/>
          <p:cNvSpPr txBox="1">
            <a:spLocks noChangeArrowheads="1"/>
          </p:cNvSpPr>
          <p:nvPr/>
        </p:nvSpPr>
        <p:spPr bwMode="auto">
          <a:xfrm>
            <a:off x="7446963" y="271462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- 4,1</a:t>
            </a:r>
          </a:p>
        </p:txBody>
      </p:sp>
      <p:sp>
        <p:nvSpPr>
          <p:cNvPr id="129058" name="Text Box 34"/>
          <p:cNvSpPr txBox="1">
            <a:spLocks noChangeArrowheads="1"/>
          </p:cNvSpPr>
          <p:nvPr/>
        </p:nvSpPr>
        <p:spPr bwMode="auto">
          <a:xfrm>
            <a:off x="468313" y="4005263"/>
            <a:ext cx="5257800" cy="547687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Zvolíte investici k realizaci?</a:t>
            </a: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68313" y="4941888"/>
            <a:ext cx="8135937" cy="974725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Existenci více IRR signalizují změny znaménka hotovostního toku.</a:t>
            </a:r>
          </a:p>
        </p:txBody>
      </p:sp>
      <p:cxnSp>
        <p:nvCxnSpPr>
          <p:cNvPr id="129060" name="AutoShape 36"/>
          <p:cNvCxnSpPr>
            <a:cxnSpLocks noChangeShapeType="1"/>
          </p:cNvCxnSpPr>
          <p:nvPr/>
        </p:nvCxnSpPr>
        <p:spPr bwMode="auto">
          <a:xfrm rot="16200000" flipH="1">
            <a:off x="3199606" y="2239169"/>
            <a:ext cx="1588" cy="1371600"/>
          </a:xfrm>
          <a:prstGeom prst="curvedConnector3">
            <a:avLst>
              <a:gd name="adj1" fmla="val 31300000"/>
            </a:avLst>
          </a:prstGeom>
          <a:noFill/>
          <a:ln w="28575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61" name="AutoShape 37"/>
          <p:cNvCxnSpPr>
            <a:cxnSpLocks noChangeShapeType="1"/>
          </p:cNvCxnSpPr>
          <p:nvPr/>
        </p:nvCxnSpPr>
        <p:spPr bwMode="auto">
          <a:xfrm rot="16200000" flipH="1">
            <a:off x="4571206" y="2239169"/>
            <a:ext cx="1588" cy="1371600"/>
          </a:xfrm>
          <a:prstGeom prst="curvedConnector3">
            <a:avLst>
              <a:gd name="adj1" fmla="val 31300000"/>
            </a:avLst>
          </a:prstGeom>
          <a:noFill/>
          <a:ln w="28575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9197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9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9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4" grpId="0"/>
      <p:bldP spid="129055" grpId="0"/>
      <p:bldP spid="129057" grpId="0"/>
      <p:bldP spid="129058" grpId="0" animBg="1"/>
      <p:bldP spid="12905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Pastička 2 – nejednoznačné IRR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692275" y="1236663"/>
            <a:ext cx="0" cy="5113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547813" y="3429000"/>
            <a:ext cx="6911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547813" y="4508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547813" y="34290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547813" y="2349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395288" y="1484313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NPV</a:t>
            </a:r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>
            <a:off x="3132138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>
            <a:off x="4581525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683" name="Line 14"/>
          <p:cNvSpPr>
            <a:spLocks noChangeShapeType="1"/>
          </p:cNvSpPr>
          <p:nvPr/>
        </p:nvSpPr>
        <p:spPr bwMode="auto">
          <a:xfrm>
            <a:off x="6011863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684" name="Line 15"/>
          <p:cNvSpPr>
            <a:spLocks noChangeShapeType="1"/>
          </p:cNvSpPr>
          <p:nvPr/>
        </p:nvSpPr>
        <p:spPr bwMode="auto">
          <a:xfrm>
            <a:off x="7451725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3132138" y="3644900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10 %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5364163" y="3716338"/>
            <a:ext cx="1512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100 %</a:t>
            </a:r>
          </a:p>
        </p:txBody>
      </p:sp>
      <p:sp>
        <p:nvSpPr>
          <p:cNvPr id="28687" name="Text Box 20"/>
          <p:cNvSpPr txBox="1">
            <a:spLocks noChangeArrowheads="1"/>
          </p:cNvSpPr>
          <p:nvPr/>
        </p:nvSpPr>
        <p:spPr bwMode="auto">
          <a:xfrm>
            <a:off x="8316913" y="28527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</a:t>
            </a:r>
          </a:p>
        </p:txBody>
      </p:sp>
      <p:sp>
        <p:nvSpPr>
          <p:cNvPr id="28688" name="Text Box 21"/>
          <p:cNvSpPr txBox="1">
            <a:spLocks noChangeArrowheads="1"/>
          </p:cNvSpPr>
          <p:nvPr/>
        </p:nvSpPr>
        <p:spPr bwMode="auto">
          <a:xfrm>
            <a:off x="1116013" y="3140075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0</a:t>
            </a:r>
          </a:p>
        </p:txBody>
      </p:sp>
      <p:sp>
        <p:nvSpPr>
          <p:cNvPr id="28689" name="Freeform 37"/>
          <p:cNvSpPr>
            <a:spLocks/>
          </p:cNvSpPr>
          <p:nvPr/>
        </p:nvSpPr>
        <p:spPr bwMode="auto">
          <a:xfrm>
            <a:off x="1763713" y="1844675"/>
            <a:ext cx="6696075" cy="4068763"/>
          </a:xfrm>
          <a:custGeom>
            <a:avLst/>
            <a:gdLst>
              <a:gd name="T0" fmla="*/ 0 w 3773"/>
              <a:gd name="T1" fmla="*/ 2147483646 h 2654"/>
              <a:gd name="T2" fmla="*/ 2147483646 w 3773"/>
              <a:gd name="T3" fmla="*/ 2147483646 h 2654"/>
              <a:gd name="T4" fmla="*/ 2147483646 w 3773"/>
              <a:gd name="T5" fmla="*/ 2147483646 h 2654"/>
              <a:gd name="T6" fmla="*/ 2147483646 w 3773"/>
              <a:gd name="T7" fmla="*/ 2147483646 h 2654"/>
              <a:gd name="T8" fmla="*/ 2147483646 w 3773"/>
              <a:gd name="T9" fmla="*/ 2147483646 h 2654"/>
              <a:gd name="T10" fmla="*/ 2147483646 w 3773"/>
              <a:gd name="T11" fmla="*/ 2147483646 h 2654"/>
              <a:gd name="T12" fmla="*/ 2147483646 w 3773"/>
              <a:gd name="T13" fmla="*/ 2147483646 h 2654"/>
              <a:gd name="T14" fmla="*/ 2147483646 w 3773"/>
              <a:gd name="T15" fmla="*/ 2147483646 h 2654"/>
              <a:gd name="T16" fmla="*/ 2147483646 w 3773"/>
              <a:gd name="T17" fmla="*/ 2147483646 h 2654"/>
              <a:gd name="T18" fmla="*/ 2147483646 w 3773"/>
              <a:gd name="T19" fmla="*/ 2147483646 h 2654"/>
              <a:gd name="T20" fmla="*/ 2147483646 w 3773"/>
              <a:gd name="T21" fmla="*/ 2147483646 h 2654"/>
              <a:gd name="T22" fmla="*/ 2147483646 w 3773"/>
              <a:gd name="T23" fmla="*/ 2147483646 h 2654"/>
              <a:gd name="T24" fmla="*/ 2147483646 w 3773"/>
              <a:gd name="T25" fmla="*/ 2147483646 h 2654"/>
              <a:gd name="T26" fmla="*/ 2147483646 w 3773"/>
              <a:gd name="T27" fmla="*/ 2147483646 h 2654"/>
              <a:gd name="T28" fmla="*/ 2147483646 w 3773"/>
              <a:gd name="T29" fmla="*/ 2147483646 h 2654"/>
              <a:gd name="T30" fmla="*/ 2147483646 w 3773"/>
              <a:gd name="T31" fmla="*/ 2147483646 h 2654"/>
              <a:gd name="T32" fmla="*/ 2147483646 w 3773"/>
              <a:gd name="T33" fmla="*/ 2147483646 h 2654"/>
              <a:gd name="T34" fmla="*/ 2147483646 w 3773"/>
              <a:gd name="T35" fmla="*/ 2147483646 h 2654"/>
              <a:gd name="T36" fmla="*/ 2147483646 w 3773"/>
              <a:gd name="T37" fmla="*/ 2147483646 h 2654"/>
              <a:gd name="T38" fmla="*/ 2147483646 w 3773"/>
              <a:gd name="T39" fmla="*/ 2147483646 h 2654"/>
              <a:gd name="T40" fmla="*/ 2147483646 w 3773"/>
              <a:gd name="T41" fmla="*/ 2147483646 h 2654"/>
              <a:gd name="T42" fmla="*/ 2147483646 w 3773"/>
              <a:gd name="T43" fmla="*/ 2147483646 h 2654"/>
              <a:gd name="T44" fmla="*/ 2147483646 w 3773"/>
              <a:gd name="T45" fmla="*/ 2147483646 h 2654"/>
              <a:gd name="T46" fmla="*/ 2147483646 w 3773"/>
              <a:gd name="T47" fmla="*/ 2147483646 h 2654"/>
              <a:gd name="T48" fmla="*/ 2147483646 w 3773"/>
              <a:gd name="T49" fmla="*/ 2147483646 h 2654"/>
              <a:gd name="T50" fmla="*/ 2147483646 w 3773"/>
              <a:gd name="T51" fmla="*/ 2147483646 h 2654"/>
              <a:gd name="T52" fmla="*/ 2147483646 w 3773"/>
              <a:gd name="T53" fmla="*/ 2147483646 h 2654"/>
              <a:gd name="T54" fmla="*/ 2147483646 w 3773"/>
              <a:gd name="T55" fmla="*/ 2147483646 h 2654"/>
              <a:gd name="T56" fmla="*/ 2147483646 w 3773"/>
              <a:gd name="T57" fmla="*/ 2147483646 h 265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773" h="2654">
                <a:moveTo>
                  <a:pt x="0" y="2654"/>
                </a:moveTo>
                <a:cubicBezTo>
                  <a:pt x="10" y="2578"/>
                  <a:pt x="21" y="2503"/>
                  <a:pt x="35" y="2416"/>
                </a:cubicBezTo>
                <a:cubicBezTo>
                  <a:pt x="49" y="2329"/>
                  <a:pt x="70" y="2212"/>
                  <a:pt x="83" y="2134"/>
                </a:cubicBezTo>
                <a:cubicBezTo>
                  <a:pt x="96" y="2056"/>
                  <a:pt x="102" y="2013"/>
                  <a:pt x="113" y="1948"/>
                </a:cubicBezTo>
                <a:cubicBezTo>
                  <a:pt x="124" y="1883"/>
                  <a:pt x="134" y="1820"/>
                  <a:pt x="149" y="1744"/>
                </a:cubicBezTo>
                <a:cubicBezTo>
                  <a:pt x="164" y="1668"/>
                  <a:pt x="184" y="1578"/>
                  <a:pt x="203" y="1492"/>
                </a:cubicBezTo>
                <a:cubicBezTo>
                  <a:pt x="222" y="1406"/>
                  <a:pt x="245" y="1302"/>
                  <a:pt x="263" y="1228"/>
                </a:cubicBezTo>
                <a:cubicBezTo>
                  <a:pt x="281" y="1154"/>
                  <a:pt x="295" y="1102"/>
                  <a:pt x="311" y="1048"/>
                </a:cubicBezTo>
                <a:cubicBezTo>
                  <a:pt x="327" y="994"/>
                  <a:pt x="341" y="956"/>
                  <a:pt x="359" y="904"/>
                </a:cubicBezTo>
                <a:cubicBezTo>
                  <a:pt x="377" y="852"/>
                  <a:pt x="398" y="789"/>
                  <a:pt x="419" y="736"/>
                </a:cubicBezTo>
                <a:cubicBezTo>
                  <a:pt x="440" y="683"/>
                  <a:pt x="465" y="630"/>
                  <a:pt x="485" y="586"/>
                </a:cubicBezTo>
                <a:cubicBezTo>
                  <a:pt x="505" y="542"/>
                  <a:pt x="518" y="510"/>
                  <a:pt x="539" y="472"/>
                </a:cubicBezTo>
                <a:cubicBezTo>
                  <a:pt x="560" y="434"/>
                  <a:pt x="589" y="394"/>
                  <a:pt x="611" y="358"/>
                </a:cubicBezTo>
                <a:cubicBezTo>
                  <a:pt x="633" y="322"/>
                  <a:pt x="648" y="285"/>
                  <a:pt x="671" y="256"/>
                </a:cubicBezTo>
                <a:cubicBezTo>
                  <a:pt x="694" y="227"/>
                  <a:pt x="723" y="209"/>
                  <a:pt x="749" y="184"/>
                </a:cubicBezTo>
                <a:cubicBezTo>
                  <a:pt x="775" y="159"/>
                  <a:pt x="801" y="127"/>
                  <a:pt x="827" y="106"/>
                </a:cubicBezTo>
                <a:cubicBezTo>
                  <a:pt x="853" y="85"/>
                  <a:pt x="880" y="71"/>
                  <a:pt x="905" y="58"/>
                </a:cubicBezTo>
                <a:cubicBezTo>
                  <a:pt x="930" y="45"/>
                  <a:pt x="950" y="37"/>
                  <a:pt x="977" y="28"/>
                </a:cubicBezTo>
                <a:cubicBezTo>
                  <a:pt x="1004" y="19"/>
                  <a:pt x="1036" y="8"/>
                  <a:pt x="1067" y="4"/>
                </a:cubicBezTo>
                <a:cubicBezTo>
                  <a:pt x="1098" y="0"/>
                  <a:pt x="1121" y="0"/>
                  <a:pt x="1163" y="4"/>
                </a:cubicBezTo>
                <a:cubicBezTo>
                  <a:pt x="1205" y="8"/>
                  <a:pt x="1262" y="14"/>
                  <a:pt x="1319" y="28"/>
                </a:cubicBezTo>
                <a:cubicBezTo>
                  <a:pt x="1376" y="42"/>
                  <a:pt x="1427" y="55"/>
                  <a:pt x="1505" y="88"/>
                </a:cubicBezTo>
                <a:cubicBezTo>
                  <a:pt x="1583" y="121"/>
                  <a:pt x="1652" y="149"/>
                  <a:pt x="1787" y="226"/>
                </a:cubicBezTo>
                <a:cubicBezTo>
                  <a:pt x="1922" y="303"/>
                  <a:pt x="2158" y="452"/>
                  <a:pt x="2315" y="550"/>
                </a:cubicBezTo>
                <a:cubicBezTo>
                  <a:pt x="2472" y="648"/>
                  <a:pt x="2615" y="743"/>
                  <a:pt x="2729" y="814"/>
                </a:cubicBezTo>
                <a:cubicBezTo>
                  <a:pt x="2843" y="885"/>
                  <a:pt x="2892" y="913"/>
                  <a:pt x="2999" y="976"/>
                </a:cubicBezTo>
                <a:cubicBezTo>
                  <a:pt x="3106" y="1039"/>
                  <a:pt x="3255" y="1129"/>
                  <a:pt x="3371" y="1192"/>
                </a:cubicBezTo>
                <a:cubicBezTo>
                  <a:pt x="3487" y="1255"/>
                  <a:pt x="3628" y="1321"/>
                  <a:pt x="3695" y="1354"/>
                </a:cubicBezTo>
                <a:cubicBezTo>
                  <a:pt x="3762" y="1387"/>
                  <a:pt x="3767" y="1388"/>
                  <a:pt x="3773" y="1390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5991" name="Line 39"/>
          <p:cNvSpPr>
            <a:spLocks noChangeShapeType="1"/>
          </p:cNvSpPr>
          <p:nvPr/>
        </p:nvSpPr>
        <p:spPr bwMode="auto">
          <a:xfrm flipH="1" flipV="1">
            <a:off x="2339975" y="3429000"/>
            <a:ext cx="79216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5992" name="Line 40"/>
          <p:cNvSpPr>
            <a:spLocks noChangeShapeType="1"/>
          </p:cNvSpPr>
          <p:nvPr/>
        </p:nvSpPr>
        <p:spPr bwMode="auto">
          <a:xfrm flipV="1">
            <a:off x="6516688" y="3429000"/>
            <a:ext cx="71913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5993" name="Line 41"/>
          <p:cNvSpPr>
            <a:spLocks noChangeShapeType="1"/>
          </p:cNvSpPr>
          <p:nvPr/>
        </p:nvSpPr>
        <p:spPr bwMode="auto">
          <a:xfrm>
            <a:off x="2312988" y="2001838"/>
            <a:ext cx="0" cy="3744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5994" name="Line 42"/>
          <p:cNvSpPr>
            <a:spLocks noChangeShapeType="1"/>
          </p:cNvSpPr>
          <p:nvPr/>
        </p:nvSpPr>
        <p:spPr bwMode="auto">
          <a:xfrm>
            <a:off x="7235825" y="2001838"/>
            <a:ext cx="0" cy="3744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5996" name="Line 44"/>
          <p:cNvSpPr>
            <a:spLocks noChangeShapeType="1"/>
          </p:cNvSpPr>
          <p:nvPr/>
        </p:nvSpPr>
        <p:spPr bwMode="auto">
          <a:xfrm>
            <a:off x="2306638" y="5584825"/>
            <a:ext cx="49101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5997" name="Text Box 45"/>
          <p:cNvSpPr txBox="1">
            <a:spLocks noChangeArrowheads="1"/>
          </p:cNvSpPr>
          <p:nvPr/>
        </p:nvSpPr>
        <p:spPr bwMode="auto">
          <a:xfrm>
            <a:off x="2473325" y="4494213"/>
            <a:ext cx="4645025" cy="974725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2800"/>
              <a:t>investice je v</a:t>
            </a:r>
            <a:r>
              <a:rPr lang="cs-CZ" altLang="cs-CZ" sz="2800"/>
              <a:t>ýhodná uvnitř intervalu </a:t>
            </a:r>
            <a:r>
              <a:rPr lang="en-US" altLang="cs-CZ" sz="2800"/>
              <a:t>&lt; 10 % ; 100 % &gt;</a:t>
            </a: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6966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5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9" grpId="0"/>
      <p:bldP spid="125971" grpId="0"/>
      <p:bldP spid="1259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395288" y="2278063"/>
            <a:ext cx="7848600" cy="974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b="1" dirty="0"/>
              <a:t>vynaložení omezených zdrojů za účelem získání budoucích užitků - přínosů 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ffectLst/>
              </a:rPr>
              <a:t>Kritéria pro výběr investic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851025"/>
            <a:ext cx="4038600" cy="4324350"/>
          </a:xfrm>
        </p:spPr>
        <p:txBody>
          <a:bodyPr/>
          <a:lstStyle/>
          <a:p>
            <a:r>
              <a:rPr lang="cs-CZ" altLang="cs-CZ" sz="2800" dirty="0"/>
              <a:t>investice</a:t>
            </a:r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>
            <a:off x="2411413" y="2708275"/>
            <a:ext cx="1944687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1763713" y="3141663"/>
            <a:ext cx="1944687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4743" name="Text Box 7"/>
          <p:cNvSpPr txBox="1">
            <a:spLocks noChangeArrowheads="1"/>
          </p:cNvSpPr>
          <p:nvPr/>
        </p:nvSpPr>
        <p:spPr bwMode="auto">
          <a:xfrm>
            <a:off x="395288" y="3644900"/>
            <a:ext cx="7848600" cy="2530475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b="1" dirty="0"/>
              <a:t>Reprezentace investice:</a:t>
            </a:r>
          </a:p>
          <a:p>
            <a:pPr>
              <a:spcBef>
                <a:spcPct val="50000"/>
              </a:spcBef>
            </a:pPr>
            <a:r>
              <a:rPr lang="cs-CZ" altLang="cs-CZ" sz="2800" dirty="0"/>
              <a:t>hotovostním tokem (CF - Cash </a:t>
            </a:r>
            <a:r>
              <a:rPr lang="cs-CZ" altLang="cs-CZ" sz="2800" dirty="0" err="1"/>
              <a:t>Flow</a:t>
            </a:r>
            <a:r>
              <a:rPr lang="cs-CZ" altLang="cs-CZ" sz="2800" dirty="0"/>
              <a:t>), který od realizace investice očekáváme. </a:t>
            </a:r>
          </a:p>
          <a:p>
            <a:pPr>
              <a:spcBef>
                <a:spcPct val="50000"/>
              </a:spcBef>
            </a:pPr>
            <a:r>
              <a:rPr lang="cs-CZ" altLang="cs-CZ" sz="2800" dirty="0"/>
              <a:t>Výdaje mají znaménko </a:t>
            </a:r>
            <a:r>
              <a:rPr lang="cs-CZ" altLang="cs-CZ" sz="4000" dirty="0">
                <a:solidFill>
                  <a:srgbClr val="FFFF00"/>
                </a:solidFill>
              </a:rPr>
              <a:t>-</a:t>
            </a:r>
            <a:r>
              <a:rPr lang="cs-CZ" altLang="cs-CZ" sz="2800" dirty="0"/>
              <a:t> a příjmy </a:t>
            </a:r>
            <a:r>
              <a:rPr lang="cs-CZ" altLang="cs-CZ" sz="4000" dirty="0">
                <a:solidFill>
                  <a:srgbClr val="FFFF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93087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animBg="1"/>
      <p:bldP spid="244741" grpId="0" animBg="1"/>
      <p:bldP spid="244742" grpId="0" animBg="1"/>
      <p:bldP spid="2447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Nejednoznačné IRR – otočíme znaménka u CF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692275" y="1236663"/>
            <a:ext cx="0" cy="5113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547813" y="3429000"/>
            <a:ext cx="6911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47813" y="4508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547813" y="34290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547813" y="23495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95288" y="1484313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NPV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132138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581525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6011863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7451725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3132138" y="3644900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10 %</a:t>
            </a: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4572000" y="2781300"/>
            <a:ext cx="1512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100 %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8316913" y="28527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116013" y="3140075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0</a:t>
            </a: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1763713" y="1844675"/>
            <a:ext cx="6696075" cy="4068763"/>
          </a:xfrm>
          <a:custGeom>
            <a:avLst/>
            <a:gdLst>
              <a:gd name="T0" fmla="*/ 0 w 3773"/>
              <a:gd name="T1" fmla="*/ 2147483646 h 2654"/>
              <a:gd name="T2" fmla="*/ 2147483646 w 3773"/>
              <a:gd name="T3" fmla="*/ 2147483646 h 2654"/>
              <a:gd name="T4" fmla="*/ 2147483646 w 3773"/>
              <a:gd name="T5" fmla="*/ 2147483646 h 2654"/>
              <a:gd name="T6" fmla="*/ 2147483646 w 3773"/>
              <a:gd name="T7" fmla="*/ 2147483646 h 2654"/>
              <a:gd name="T8" fmla="*/ 2147483646 w 3773"/>
              <a:gd name="T9" fmla="*/ 2147483646 h 2654"/>
              <a:gd name="T10" fmla="*/ 2147483646 w 3773"/>
              <a:gd name="T11" fmla="*/ 2147483646 h 2654"/>
              <a:gd name="T12" fmla="*/ 2147483646 w 3773"/>
              <a:gd name="T13" fmla="*/ 2147483646 h 2654"/>
              <a:gd name="T14" fmla="*/ 2147483646 w 3773"/>
              <a:gd name="T15" fmla="*/ 2147483646 h 2654"/>
              <a:gd name="T16" fmla="*/ 2147483646 w 3773"/>
              <a:gd name="T17" fmla="*/ 2147483646 h 2654"/>
              <a:gd name="T18" fmla="*/ 2147483646 w 3773"/>
              <a:gd name="T19" fmla="*/ 2147483646 h 2654"/>
              <a:gd name="T20" fmla="*/ 2147483646 w 3773"/>
              <a:gd name="T21" fmla="*/ 2147483646 h 2654"/>
              <a:gd name="T22" fmla="*/ 2147483646 w 3773"/>
              <a:gd name="T23" fmla="*/ 2147483646 h 2654"/>
              <a:gd name="T24" fmla="*/ 2147483646 w 3773"/>
              <a:gd name="T25" fmla="*/ 2147483646 h 2654"/>
              <a:gd name="T26" fmla="*/ 2147483646 w 3773"/>
              <a:gd name="T27" fmla="*/ 2147483646 h 2654"/>
              <a:gd name="T28" fmla="*/ 2147483646 w 3773"/>
              <a:gd name="T29" fmla="*/ 2147483646 h 2654"/>
              <a:gd name="T30" fmla="*/ 2147483646 w 3773"/>
              <a:gd name="T31" fmla="*/ 2147483646 h 2654"/>
              <a:gd name="T32" fmla="*/ 2147483646 w 3773"/>
              <a:gd name="T33" fmla="*/ 2147483646 h 2654"/>
              <a:gd name="T34" fmla="*/ 2147483646 w 3773"/>
              <a:gd name="T35" fmla="*/ 2147483646 h 2654"/>
              <a:gd name="T36" fmla="*/ 2147483646 w 3773"/>
              <a:gd name="T37" fmla="*/ 2147483646 h 2654"/>
              <a:gd name="T38" fmla="*/ 2147483646 w 3773"/>
              <a:gd name="T39" fmla="*/ 2147483646 h 2654"/>
              <a:gd name="T40" fmla="*/ 2147483646 w 3773"/>
              <a:gd name="T41" fmla="*/ 2147483646 h 2654"/>
              <a:gd name="T42" fmla="*/ 2147483646 w 3773"/>
              <a:gd name="T43" fmla="*/ 2147483646 h 2654"/>
              <a:gd name="T44" fmla="*/ 2147483646 w 3773"/>
              <a:gd name="T45" fmla="*/ 2147483646 h 2654"/>
              <a:gd name="T46" fmla="*/ 2147483646 w 3773"/>
              <a:gd name="T47" fmla="*/ 2147483646 h 2654"/>
              <a:gd name="T48" fmla="*/ 2147483646 w 3773"/>
              <a:gd name="T49" fmla="*/ 2147483646 h 2654"/>
              <a:gd name="T50" fmla="*/ 2147483646 w 3773"/>
              <a:gd name="T51" fmla="*/ 2147483646 h 2654"/>
              <a:gd name="T52" fmla="*/ 2147483646 w 3773"/>
              <a:gd name="T53" fmla="*/ 2147483646 h 2654"/>
              <a:gd name="T54" fmla="*/ 2147483646 w 3773"/>
              <a:gd name="T55" fmla="*/ 2147483646 h 2654"/>
              <a:gd name="T56" fmla="*/ 2147483646 w 3773"/>
              <a:gd name="T57" fmla="*/ 2147483646 h 265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773" h="2654">
                <a:moveTo>
                  <a:pt x="0" y="2654"/>
                </a:moveTo>
                <a:cubicBezTo>
                  <a:pt x="10" y="2578"/>
                  <a:pt x="21" y="2503"/>
                  <a:pt x="35" y="2416"/>
                </a:cubicBezTo>
                <a:cubicBezTo>
                  <a:pt x="49" y="2329"/>
                  <a:pt x="70" y="2212"/>
                  <a:pt x="83" y="2134"/>
                </a:cubicBezTo>
                <a:cubicBezTo>
                  <a:pt x="96" y="2056"/>
                  <a:pt x="102" y="2013"/>
                  <a:pt x="113" y="1948"/>
                </a:cubicBezTo>
                <a:cubicBezTo>
                  <a:pt x="124" y="1883"/>
                  <a:pt x="134" y="1820"/>
                  <a:pt x="149" y="1744"/>
                </a:cubicBezTo>
                <a:cubicBezTo>
                  <a:pt x="164" y="1668"/>
                  <a:pt x="184" y="1578"/>
                  <a:pt x="203" y="1492"/>
                </a:cubicBezTo>
                <a:cubicBezTo>
                  <a:pt x="222" y="1406"/>
                  <a:pt x="245" y="1302"/>
                  <a:pt x="263" y="1228"/>
                </a:cubicBezTo>
                <a:cubicBezTo>
                  <a:pt x="281" y="1154"/>
                  <a:pt x="295" y="1102"/>
                  <a:pt x="311" y="1048"/>
                </a:cubicBezTo>
                <a:cubicBezTo>
                  <a:pt x="327" y="994"/>
                  <a:pt x="341" y="956"/>
                  <a:pt x="359" y="904"/>
                </a:cubicBezTo>
                <a:cubicBezTo>
                  <a:pt x="377" y="852"/>
                  <a:pt x="398" y="789"/>
                  <a:pt x="419" y="736"/>
                </a:cubicBezTo>
                <a:cubicBezTo>
                  <a:pt x="440" y="683"/>
                  <a:pt x="465" y="630"/>
                  <a:pt x="485" y="586"/>
                </a:cubicBezTo>
                <a:cubicBezTo>
                  <a:pt x="505" y="542"/>
                  <a:pt x="518" y="510"/>
                  <a:pt x="539" y="472"/>
                </a:cubicBezTo>
                <a:cubicBezTo>
                  <a:pt x="560" y="434"/>
                  <a:pt x="589" y="394"/>
                  <a:pt x="611" y="358"/>
                </a:cubicBezTo>
                <a:cubicBezTo>
                  <a:pt x="633" y="322"/>
                  <a:pt x="648" y="285"/>
                  <a:pt x="671" y="256"/>
                </a:cubicBezTo>
                <a:cubicBezTo>
                  <a:pt x="694" y="227"/>
                  <a:pt x="723" y="209"/>
                  <a:pt x="749" y="184"/>
                </a:cubicBezTo>
                <a:cubicBezTo>
                  <a:pt x="775" y="159"/>
                  <a:pt x="801" y="127"/>
                  <a:pt x="827" y="106"/>
                </a:cubicBezTo>
                <a:cubicBezTo>
                  <a:pt x="853" y="85"/>
                  <a:pt x="880" y="71"/>
                  <a:pt x="905" y="58"/>
                </a:cubicBezTo>
                <a:cubicBezTo>
                  <a:pt x="930" y="45"/>
                  <a:pt x="950" y="37"/>
                  <a:pt x="977" y="28"/>
                </a:cubicBezTo>
                <a:cubicBezTo>
                  <a:pt x="1004" y="19"/>
                  <a:pt x="1036" y="8"/>
                  <a:pt x="1067" y="4"/>
                </a:cubicBezTo>
                <a:cubicBezTo>
                  <a:pt x="1098" y="0"/>
                  <a:pt x="1121" y="0"/>
                  <a:pt x="1163" y="4"/>
                </a:cubicBezTo>
                <a:cubicBezTo>
                  <a:pt x="1205" y="8"/>
                  <a:pt x="1262" y="14"/>
                  <a:pt x="1319" y="28"/>
                </a:cubicBezTo>
                <a:cubicBezTo>
                  <a:pt x="1376" y="42"/>
                  <a:pt x="1427" y="55"/>
                  <a:pt x="1505" y="88"/>
                </a:cubicBezTo>
                <a:cubicBezTo>
                  <a:pt x="1583" y="121"/>
                  <a:pt x="1652" y="149"/>
                  <a:pt x="1787" y="226"/>
                </a:cubicBezTo>
                <a:cubicBezTo>
                  <a:pt x="1922" y="303"/>
                  <a:pt x="2158" y="452"/>
                  <a:pt x="2315" y="550"/>
                </a:cubicBezTo>
                <a:cubicBezTo>
                  <a:pt x="2472" y="648"/>
                  <a:pt x="2615" y="743"/>
                  <a:pt x="2729" y="814"/>
                </a:cubicBezTo>
                <a:cubicBezTo>
                  <a:pt x="2843" y="885"/>
                  <a:pt x="2892" y="913"/>
                  <a:pt x="2999" y="976"/>
                </a:cubicBezTo>
                <a:cubicBezTo>
                  <a:pt x="3106" y="1039"/>
                  <a:pt x="3255" y="1129"/>
                  <a:pt x="3371" y="1192"/>
                </a:cubicBezTo>
                <a:cubicBezTo>
                  <a:pt x="3487" y="1255"/>
                  <a:pt x="3628" y="1321"/>
                  <a:pt x="3695" y="1354"/>
                </a:cubicBezTo>
                <a:cubicBezTo>
                  <a:pt x="3762" y="1387"/>
                  <a:pt x="3767" y="1388"/>
                  <a:pt x="3773" y="139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ysDot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 flipV="1">
            <a:off x="2339975" y="3429000"/>
            <a:ext cx="79216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5867400" y="3141663"/>
            <a:ext cx="1368425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2312988" y="2001838"/>
            <a:ext cx="0" cy="3744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7308850" y="2060575"/>
            <a:ext cx="0" cy="3744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2484438" y="5589588"/>
            <a:ext cx="4392612" cy="974725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2800"/>
              <a:t>investice je v</a:t>
            </a:r>
            <a:r>
              <a:rPr lang="cs-CZ" altLang="cs-CZ" sz="2800"/>
              <a:t>ýhodná </a:t>
            </a:r>
            <a:r>
              <a:rPr lang="en-US" altLang="cs-CZ" sz="2800"/>
              <a:t>vn</a:t>
            </a:r>
            <a:r>
              <a:rPr lang="cs-CZ" altLang="cs-CZ" sz="2800"/>
              <a:t>ě intervalu </a:t>
            </a:r>
            <a:r>
              <a:rPr lang="en-US" altLang="cs-CZ" sz="2800"/>
              <a:t>&lt; 10 % ; 100 % &gt;</a:t>
            </a:r>
            <a:endParaRPr lang="cs-CZ" altLang="cs-CZ" sz="2800"/>
          </a:p>
        </p:txBody>
      </p:sp>
      <p:sp>
        <p:nvSpPr>
          <p:cNvPr id="128026" name="Freeform 26"/>
          <p:cNvSpPr>
            <a:spLocks/>
          </p:cNvSpPr>
          <p:nvPr/>
        </p:nvSpPr>
        <p:spPr bwMode="auto">
          <a:xfrm>
            <a:off x="1763713" y="836613"/>
            <a:ext cx="6480175" cy="4532312"/>
          </a:xfrm>
          <a:custGeom>
            <a:avLst/>
            <a:gdLst>
              <a:gd name="T0" fmla="*/ 0 w 4168"/>
              <a:gd name="T1" fmla="*/ 0 h 2855"/>
              <a:gd name="T2" fmla="*/ 2147483646 w 4168"/>
              <a:gd name="T3" fmla="*/ 2147483646 h 2855"/>
              <a:gd name="T4" fmla="*/ 2147483646 w 4168"/>
              <a:gd name="T5" fmla="*/ 2147483646 h 2855"/>
              <a:gd name="T6" fmla="*/ 2147483646 w 4168"/>
              <a:gd name="T7" fmla="*/ 2147483646 h 2855"/>
              <a:gd name="T8" fmla="*/ 2147483646 w 4168"/>
              <a:gd name="T9" fmla="*/ 2147483646 h 2855"/>
              <a:gd name="T10" fmla="*/ 2147483646 w 4168"/>
              <a:gd name="T11" fmla="*/ 2147483646 h 2855"/>
              <a:gd name="T12" fmla="*/ 2147483646 w 4168"/>
              <a:gd name="T13" fmla="*/ 2147483646 h 2855"/>
              <a:gd name="T14" fmla="*/ 2147483646 w 4168"/>
              <a:gd name="T15" fmla="*/ 2147483646 h 2855"/>
              <a:gd name="T16" fmla="*/ 2147483646 w 4168"/>
              <a:gd name="T17" fmla="*/ 2147483646 h 2855"/>
              <a:gd name="T18" fmla="*/ 2147483646 w 4168"/>
              <a:gd name="T19" fmla="*/ 2147483646 h 2855"/>
              <a:gd name="T20" fmla="*/ 2147483646 w 4168"/>
              <a:gd name="T21" fmla="*/ 2147483646 h 2855"/>
              <a:gd name="T22" fmla="*/ 2147483646 w 4168"/>
              <a:gd name="T23" fmla="*/ 2147483646 h 2855"/>
              <a:gd name="T24" fmla="*/ 2147483646 w 4168"/>
              <a:gd name="T25" fmla="*/ 2147483646 h 2855"/>
              <a:gd name="T26" fmla="*/ 2147483646 w 4168"/>
              <a:gd name="T27" fmla="*/ 2147483646 h 2855"/>
              <a:gd name="T28" fmla="*/ 2147483646 w 4168"/>
              <a:gd name="T29" fmla="*/ 2147483646 h 2855"/>
              <a:gd name="T30" fmla="*/ 2147483646 w 4168"/>
              <a:gd name="T31" fmla="*/ 2147483646 h 2855"/>
              <a:gd name="T32" fmla="*/ 2147483646 w 4168"/>
              <a:gd name="T33" fmla="*/ 2147483646 h 2855"/>
              <a:gd name="T34" fmla="*/ 2147483646 w 4168"/>
              <a:gd name="T35" fmla="*/ 2147483646 h 2855"/>
              <a:gd name="T36" fmla="*/ 2147483646 w 4168"/>
              <a:gd name="T37" fmla="*/ 2147483646 h 2855"/>
              <a:gd name="T38" fmla="*/ 2147483646 w 4168"/>
              <a:gd name="T39" fmla="*/ 2147483646 h 2855"/>
              <a:gd name="T40" fmla="*/ 2147483646 w 4168"/>
              <a:gd name="T41" fmla="*/ 2147483646 h 285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168" h="2855">
                <a:moveTo>
                  <a:pt x="0" y="0"/>
                </a:moveTo>
                <a:cubicBezTo>
                  <a:pt x="9" y="40"/>
                  <a:pt x="19" y="81"/>
                  <a:pt x="35" y="169"/>
                </a:cubicBezTo>
                <a:cubicBezTo>
                  <a:pt x="51" y="257"/>
                  <a:pt x="70" y="374"/>
                  <a:pt x="98" y="530"/>
                </a:cubicBezTo>
                <a:cubicBezTo>
                  <a:pt x="126" y="686"/>
                  <a:pt x="168" y="929"/>
                  <a:pt x="206" y="1106"/>
                </a:cubicBezTo>
                <a:cubicBezTo>
                  <a:pt x="244" y="1283"/>
                  <a:pt x="287" y="1450"/>
                  <a:pt x="326" y="1593"/>
                </a:cubicBezTo>
                <a:cubicBezTo>
                  <a:pt x="365" y="1736"/>
                  <a:pt x="388" y="1831"/>
                  <a:pt x="440" y="1967"/>
                </a:cubicBezTo>
                <a:cubicBezTo>
                  <a:pt x="492" y="2103"/>
                  <a:pt x="577" y="2300"/>
                  <a:pt x="636" y="2410"/>
                </a:cubicBezTo>
                <a:cubicBezTo>
                  <a:pt x="695" y="2520"/>
                  <a:pt x="745" y="2570"/>
                  <a:pt x="794" y="2625"/>
                </a:cubicBezTo>
                <a:cubicBezTo>
                  <a:pt x="843" y="2680"/>
                  <a:pt x="876" y="2704"/>
                  <a:pt x="927" y="2739"/>
                </a:cubicBezTo>
                <a:cubicBezTo>
                  <a:pt x="978" y="2774"/>
                  <a:pt x="1045" y="2815"/>
                  <a:pt x="1098" y="2834"/>
                </a:cubicBezTo>
                <a:cubicBezTo>
                  <a:pt x="1151" y="2853"/>
                  <a:pt x="1193" y="2851"/>
                  <a:pt x="1244" y="2853"/>
                </a:cubicBezTo>
                <a:cubicBezTo>
                  <a:pt x="1295" y="2855"/>
                  <a:pt x="1348" y="2855"/>
                  <a:pt x="1402" y="2847"/>
                </a:cubicBezTo>
                <a:cubicBezTo>
                  <a:pt x="1456" y="2839"/>
                  <a:pt x="1493" y="2828"/>
                  <a:pt x="1566" y="2802"/>
                </a:cubicBezTo>
                <a:cubicBezTo>
                  <a:pt x="1639" y="2776"/>
                  <a:pt x="1727" y="2744"/>
                  <a:pt x="1839" y="2688"/>
                </a:cubicBezTo>
                <a:cubicBezTo>
                  <a:pt x="1951" y="2632"/>
                  <a:pt x="2095" y="2553"/>
                  <a:pt x="2237" y="2467"/>
                </a:cubicBezTo>
                <a:cubicBezTo>
                  <a:pt x="2379" y="2381"/>
                  <a:pt x="2554" y="2256"/>
                  <a:pt x="2693" y="2169"/>
                </a:cubicBezTo>
                <a:cubicBezTo>
                  <a:pt x="2832" y="2082"/>
                  <a:pt x="2924" y="2032"/>
                  <a:pt x="3073" y="1942"/>
                </a:cubicBezTo>
                <a:cubicBezTo>
                  <a:pt x="3222" y="1852"/>
                  <a:pt x="3456" y="1706"/>
                  <a:pt x="3586" y="1631"/>
                </a:cubicBezTo>
                <a:cubicBezTo>
                  <a:pt x="3716" y="1556"/>
                  <a:pt x="3766" y="1536"/>
                  <a:pt x="3851" y="1492"/>
                </a:cubicBezTo>
                <a:cubicBezTo>
                  <a:pt x="3936" y="1448"/>
                  <a:pt x="4045" y="1392"/>
                  <a:pt x="4098" y="1366"/>
                </a:cubicBezTo>
                <a:cubicBezTo>
                  <a:pt x="4151" y="1340"/>
                  <a:pt x="4159" y="1337"/>
                  <a:pt x="4168" y="1334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>
            <a:off x="179388" y="5589588"/>
            <a:ext cx="2089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8029" name="Line 29"/>
          <p:cNvSpPr>
            <a:spLocks noChangeShapeType="1"/>
          </p:cNvSpPr>
          <p:nvPr/>
        </p:nvSpPr>
        <p:spPr bwMode="auto">
          <a:xfrm>
            <a:off x="7308850" y="5589588"/>
            <a:ext cx="172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6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3" grpId="0" autoUpdateAnimBg="0"/>
      <p:bldP spid="128014" grpId="0" autoUpdateAnimBg="0"/>
      <p:bldP spid="128023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Pastička 3 – IRR neexistuje</a:t>
            </a:r>
          </a:p>
        </p:txBody>
      </p:sp>
      <p:graphicFrame>
        <p:nvGraphicFramePr>
          <p:cNvPr id="132100" name="Group 4"/>
          <p:cNvGraphicFramePr>
            <a:graphicFrameLocks noGrp="1"/>
          </p:cNvGraphicFramePr>
          <p:nvPr>
            <p:ph idx="1"/>
          </p:nvPr>
        </p:nvGraphicFramePr>
        <p:xfrm>
          <a:off x="474663" y="2824163"/>
          <a:ext cx="8229600" cy="1323976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IRR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- 200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412750" y="4652963"/>
            <a:ext cx="1944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r = 12 %</a:t>
            </a:r>
          </a:p>
        </p:txBody>
      </p:sp>
      <p:sp>
        <p:nvSpPr>
          <p:cNvPr id="132126" name="Text Box 30"/>
          <p:cNvSpPr txBox="1">
            <a:spLocks noChangeArrowheads="1"/>
          </p:cNvSpPr>
          <p:nvPr/>
        </p:nvSpPr>
        <p:spPr bwMode="auto">
          <a:xfrm>
            <a:off x="6029325" y="35734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???</a:t>
            </a:r>
          </a:p>
        </p:txBody>
      </p:sp>
      <p:sp>
        <p:nvSpPr>
          <p:cNvPr id="132127" name="Text Box 31"/>
          <p:cNvSpPr txBox="1">
            <a:spLocks noChangeArrowheads="1"/>
          </p:cNvSpPr>
          <p:nvPr/>
        </p:nvSpPr>
        <p:spPr bwMode="auto">
          <a:xfrm>
            <a:off x="7397750" y="35734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36,6</a:t>
            </a:r>
          </a:p>
        </p:txBody>
      </p:sp>
      <p:sp>
        <p:nvSpPr>
          <p:cNvPr id="132128" name="Text Box 32"/>
          <p:cNvSpPr txBox="1">
            <a:spLocks noChangeArrowheads="1"/>
          </p:cNvSpPr>
          <p:nvPr/>
        </p:nvSpPr>
        <p:spPr bwMode="auto">
          <a:xfrm>
            <a:off x="557213" y="5229225"/>
            <a:ext cx="4392612" cy="547688"/>
          </a:xfrm>
          <a:prstGeom prst="rect">
            <a:avLst/>
          </a:prstGeom>
          <a:solidFill>
            <a:srgbClr val="000000"/>
          </a:solidFill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výstup z Excellu je </a:t>
            </a:r>
            <a:r>
              <a:rPr lang="en-US" altLang="cs-CZ" sz="2800"/>
              <a:t>#</a:t>
            </a:r>
            <a:r>
              <a:rPr lang="cs-CZ" altLang="cs-CZ" sz="2800"/>
              <a:t>NUM</a:t>
            </a:r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 flipV="1">
            <a:off x="4876800" y="4005263"/>
            <a:ext cx="1584325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26" grpId="0"/>
      <p:bldP spid="132127" grpId="0"/>
      <p:bldP spid="132128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D3DF3E59-45EC-66C1-9F6A-56E9879B2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09599"/>
            <a:ext cx="7765322" cy="9704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4. Pastička: Výpůjčka nebo zápůjčka?</a:t>
            </a:r>
            <a:endParaRPr lang="en-GB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A1D179-5E6C-DBAE-D21F-B77C7D7B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7C04D-D772-4FEB-8E3F-9005313F4CC3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97CBAF3E-1A4C-400E-DE41-31B82CFE9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86883"/>
              </p:ext>
            </p:extLst>
          </p:nvPr>
        </p:nvGraphicFramePr>
        <p:xfrm>
          <a:off x="1097280" y="2152356"/>
          <a:ext cx="5247250" cy="1469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450">
                  <a:extLst>
                    <a:ext uri="{9D8B030D-6E8A-4147-A177-3AD203B41FA5}">
                      <a16:colId xmlns:a16="http://schemas.microsoft.com/office/drawing/2014/main" val="294646215"/>
                    </a:ext>
                  </a:extLst>
                </a:gridCol>
                <a:gridCol w="1049450">
                  <a:extLst>
                    <a:ext uri="{9D8B030D-6E8A-4147-A177-3AD203B41FA5}">
                      <a16:colId xmlns:a16="http://schemas.microsoft.com/office/drawing/2014/main" val="1603428471"/>
                    </a:ext>
                  </a:extLst>
                </a:gridCol>
                <a:gridCol w="1049450">
                  <a:extLst>
                    <a:ext uri="{9D8B030D-6E8A-4147-A177-3AD203B41FA5}">
                      <a16:colId xmlns:a16="http://schemas.microsoft.com/office/drawing/2014/main" val="1018175288"/>
                    </a:ext>
                  </a:extLst>
                </a:gridCol>
                <a:gridCol w="1049450">
                  <a:extLst>
                    <a:ext uri="{9D8B030D-6E8A-4147-A177-3AD203B41FA5}">
                      <a16:colId xmlns:a16="http://schemas.microsoft.com/office/drawing/2014/main" val="1232107861"/>
                    </a:ext>
                  </a:extLst>
                </a:gridCol>
                <a:gridCol w="1049450">
                  <a:extLst>
                    <a:ext uri="{9D8B030D-6E8A-4147-A177-3AD203B41FA5}">
                      <a16:colId xmlns:a16="http://schemas.microsoft.com/office/drawing/2014/main" val="1426601807"/>
                    </a:ext>
                  </a:extLst>
                </a:gridCol>
              </a:tblGrid>
              <a:tr h="6181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CF</a:t>
                      </a:r>
                      <a:endParaRPr lang="cs-CZ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CF</a:t>
                      </a:r>
                      <a:r>
                        <a:rPr lang="cs-CZ" sz="220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CF</a:t>
                      </a:r>
                      <a:r>
                        <a:rPr lang="cs-CZ" sz="220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IRR</a:t>
                      </a:r>
                      <a:endParaRPr lang="cs-CZ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>
                          <a:solidFill>
                            <a:schemeClr val="tx1"/>
                          </a:solidFill>
                          <a:effectLst/>
                        </a:rPr>
                        <a:t>NPV</a:t>
                      </a:r>
                      <a:endParaRPr lang="cs-CZ" sz="2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18205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-1 000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1 500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364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35385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1 000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-1 500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- 364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2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32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Správné použití IRR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Je-li více než jedna IRR, investice je výhodná buď uvnitř intervalu nebo vně.</a:t>
            </a:r>
          </a:p>
          <a:p>
            <a:pPr eaLnBrk="1" hangingPunct="1"/>
            <a:r>
              <a:rPr lang="cs-CZ" altLang="cs-CZ"/>
              <a:t>Jsou-li vzájemně se vylučující investice, musí se eliminovat párově (rozdílová investice).</a:t>
            </a:r>
          </a:p>
          <a:p>
            <a:pPr eaLnBrk="1" hangingPunct="1"/>
            <a:r>
              <a:rPr lang="cs-CZ" altLang="cs-CZ"/>
              <a:t>IRR nemusíme vůbec najít.</a:t>
            </a:r>
          </a:p>
          <a:p>
            <a:pPr eaLnBrk="1" hangingPunct="1"/>
            <a:r>
              <a:rPr lang="cs-CZ" altLang="cs-CZ"/>
              <a:t>Neumí počítat s různým diskontem během sledovaného období.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31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Správné použití NPV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 každý investiční záměr vypočteme NPV, kde diskont je cena nevyužité příležitosti.</a:t>
            </a:r>
          </a:p>
          <a:p>
            <a:pPr eaLnBrk="1" hangingPunct="1"/>
            <a:r>
              <a:rPr lang="cs-CZ" altLang="cs-CZ"/>
              <a:t>Mám-li rozhodnout, zda danou investici realizovat či ne, realizuji všechny, pro které je NPV kladné.</a:t>
            </a:r>
          </a:p>
          <a:p>
            <a:pPr eaLnBrk="1" hangingPunct="1"/>
            <a:r>
              <a:rPr lang="cs-CZ" altLang="cs-CZ"/>
              <a:t>Pro vzájemně se vylučující investice a je-li více kladných NPV, vyberu investici s maximální NPV. </a:t>
            </a:r>
          </a:p>
        </p:txBody>
      </p:sp>
    </p:spTree>
    <p:extLst>
      <p:ext uri="{BB962C8B-B14F-4D97-AF65-F5344CB8AC3E}">
        <p14:creationId xmlns:p14="http://schemas.microsoft.com/office/powerpoint/2010/main" val="327835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Typy investic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2189162"/>
          </a:xfrm>
        </p:spPr>
        <p:txBody>
          <a:bodyPr/>
          <a:lstStyle/>
          <a:p>
            <a:r>
              <a:rPr lang="cs-CZ" altLang="cs-CZ" dirty="0">
                <a:effectLst/>
              </a:rPr>
              <a:t>ekonomicky závislé </a:t>
            </a:r>
          </a:p>
          <a:p>
            <a:r>
              <a:rPr lang="cs-CZ" altLang="cs-CZ" dirty="0">
                <a:effectLst/>
              </a:rPr>
              <a:t>ekonomicky nezávislé investice</a:t>
            </a:r>
          </a:p>
          <a:p>
            <a:r>
              <a:rPr lang="cs-CZ" altLang="cs-CZ" dirty="0">
                <a:effectLst/>
              </a:rPr>
              <a:t>vzájemně se vylučující investice</a:t>
            </a:r>
            <a:r>
              <a:rPr lang="cs-CZ" altLang="cs-CZ" dirty="0"/>
              <a:t> 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323850" y="4149725"/>
            <a:ext cx="8135938" cy="547688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b="1"/>
              <a:t>Jak změříme hodnotu investice?</a:t>
            </a:r>
          </a:p>
        </p:txBody>
      </p:sp>
    </p:spTree>
    <p:extLst>
      <p:ext uri="{BB962C8B-B14F-4D97-AF65-F5344CB8AC3E}">
        <p14:creationId xmlns:p14="http://schemas.microsoft.com/office/powerpoint/2010/main" val="272489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/>
      <p:bldP spid="2457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Typy kritérií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444980" y="2492896"/>
            <a:ext cx="8229600" cy="3773488"/>
          </a:xfrm>
        </p:spPr>
        <p:txBody>
          <a:bodyPr/>
          <a:lstStyle/>
          <a:p>
            <a:r>
              <a:rPr lang="cs-CZ" altLang="cs-CZ" dirty="0"/>
              <a:t>absolutní (A)</a:t>
            </a:r>
          </a:p>
          <a:p>
            <a:r>
              <a:rPr lang="cs-CZ" altLang="cs-CZ" dirty="0"/>
              <a:t>relativní   (R)</a:t>
            </a:r>
          </a:p>
          <a:p>
            <a:endParaRPr lang="cs-CZ" altLang="cs-CZ" dirty="0"/>
          </a:p>
          <a:p>
            <a:r>
              <a:rPr lang="cs-CZ" altLang="cs-CZ" dirty="0"/>
              <a:t>bez uvažování časového rozložení toků (N)</a:t>
            </a:r>
          </a:p>
          <a:p>
            <a:r>
              <a:rPr lang="cs-CZ" altLang="cs-CZ" dirty="0"/>
              <a:t>s uvažováním časového rozložení toků (U)</a:t>
            </a:r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539750" y="5589588"/>
            <a:ext cx="7488238" cy="547687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b="1"/>
              <a:t>Čtyři představitelé: AN, RN, AU, RU</a:t>
            </a:r>
          </a:p>
        </p:txBody>
      </p:sp>
    </p:spTree>
    <p:extLst>
      <p:ext uri="{BB962C8B-B14F-4D97-AF65-F5344CB8AC3E}">
        <p14:creationId xmlns:p14="http://schemas.microsoft.com/office/powerpoint/2010/main" val="314233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/>
      <p:bldP spid="2467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Vzájemně se vylučující investice</a:t>
            </a:r>
          </a:p>
        </p:txBody>
      </p:sp>
      <p:graphicFrame>
        <p:nvGraphicFramePr>
          <p:cNvPr id="24781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358453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5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Počáteční výdaje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1 100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7843" name="Text Box 35"/>
          <p:cNvSpPr txBox="1">
            <a:spLocks noChangeArrowheads="1"/>
          </p:cNvSpPr>
          <p:nvPr/>
        </p:nvSpPr>
        <p:spPr bwMode="auto">
          <a:xfrm>
            <a:off x="468313" y="5157788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Srovnání „od oka“</a:t>
            </a:r>
          </a:p>
        </p:txBody>
      </p:sp>
      <p:sp>
        <p:nvSpPr>
          <p:cNvPr id="247844" name="Oval 36"/>
          <p:cNvSpPr>
            <a:spLocks noChangeArrowheads="1"/>
          </p:cNvSpPr>
          <p:nvPr/>
        </p:nvSpPr>
        <p:spPr bwMode="auto">
          <a:xfrm>
            <a:off x="927100" y="3173413"/>
            <a:ext cx="792163" cy="5762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47845" name="Oval 37"/>
          <p:cNvSpPr>
            <a:spLocks noChangeArrowheads="1"/>
          </p:cNvSpPr>
          <p:nvPr/>
        </p:nvSpPr>
        <p:spPr bwMode="auto">
          <a:xfrm>
            <a:off x="6877050" y="3140075"/>
            <a:ext cx="1511300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47846" name="Text Box 38"/>
          <p:cNvSpPr txBox="1">
            <a:spLocks noChangeArrowheads="1"/>
          </p:cNvSpPr>
          <p:nvPr/>
        </p:nvSpPr>
        <p:spPr bwMode="auto">
          <a:xfrm>
            <a:off x="4572000" y="5157788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B je lepší než A</a:t>
            </a:r>
          </a:p>
        </p:txBody>
      </p:sp>
      <p:sp>
        <p:nvSpPr>
          <p:cNvPr id="247847" name="Oval 39"/>
          <p:cNvSpPr>
            <a:spLocks noChangeArrowheads="1"/>
          </p:cNvSpPr>
          <p:nvPr/>
        </p:nvSpPr>
        <p:spPr bwMode="auto">
          <a:xfrm>
            <a:off x="927100" y="4362450"/>
            <a:ext cx="792163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47848" name="Oval 40"/>
          <p:cNvSpPr>
            <a:spLocks noChangeArrowheads="1"/>
          </p:cNvSpPr>
          <p:nvPr/>
        </p:nvSpPr>
        <p:spPr bwMode="auto">
          <a:xfrm>
            <a:off x="4932363" y="3716338"/>
            <a:ext cx="1511300" cy="12255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47849" name="Text Box 41"/>
          <p:cNvSpPr txBox="1">
            <a:spLocks noChangeArrowheads="1"/>
          </p:cNvSpPr>
          <p:nvPr/>
        </p:nvSpPr>
        <p:spPr bwMode="auto">
          <a:xfrm>
            <a:off x="4572000" y="5734050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D je lepší než C</a:t>
            </a:r>
          </a:p>
        </p:txBody>
      </p:sp>
    </p:spTree>
    <p:extLst>
      <p:ext uri="{BB962C8B-B14F-4D97-AF65-F5344CB8AC3E}">
        <p14:creationId xmlns:p14="http://schemas.microsoft.com/office/powerpoint/2010/main" val="61193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7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7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7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7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7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7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7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7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7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7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43" grpId="0"/>
      <p:bldP spid="247844" grpId="0" animBg="1"/>
      <p:bldP spid="247845" grpId="0" animBg="1"/>
      <p:bldP spid="247846" grpId="0"/>
      <p:bldP spid="247847" grpId="0" animBg="1"/>
      <p:bldP spid="247848" grpId="0" animBg="1"/>
      <p:bldP spid="2478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Lhůta splacení, návratnost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dirty="0" err="1"/>
              <a:t>Payback</a:t>
            </a:r>
            <a:r>
              <a:rPr lang="cs-CZ" altLang="cs-CZ" dirty="0"/>
              <a:t> Period)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249238" y="2559850"/>
            <a:ext cx="208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/>
              <a:t>definice:</a:t>
            </a: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249238" y="4797425"/>
            <a:ext cx="3602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kriteriální podmínka: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1302117" y="1771065"/>
                <a:ext cx="5832648" cy="20776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: </m:t>
                      </m:r>
                      <m:nary>
                        <m:naryPr>
                          <m:chr m:val="∑"/>
                          <m:ctrlPr>
                            <a:rPr lang="cs-CZ" sz="4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cs-CZ" sz="4800" b="0" i="1" smtClean="0">
                              <a:latin typeface="Cambria Math" panose="02040503050406030204" pitchFamily="18" charset="0"/>
                            </a:rPr>
                            <m:t>𝑃𝑃</m:t>
                          </m:r>
                        </m:sup>
                        <m:e>
                          <m:sSub>
                            <m:sSubPr>
                              <m:ctrlP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sz="4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cs-CZ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nary>
                    </m:oMath>
                  </m:oMathPara>
                </a14:m>
                <a:endParaRPr lang="cs-CZ" sz="48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117" y="1771065"/>
                <a:ext cx="5832648" cy="20776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883426" y="4577874"/>
                <a:ext cx="325133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==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cs-CZ" sz="48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426" y="4577874"/>
                <a:ext cx="3251339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59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395" y="574676"/>
            <a:ext cx="8229600" cy="1066800"/>
          </a:xfrm>
        </p:spPr>
        <p:txBody>
          <a:bodyPr/>
          <a:lstStyle/>
          <a:p>
            <a:r>
              <a:rPr lang="cs-CZ" altLang="cs-CZ" dirty="0"/>
              <a:t>Lhůta splacení</a:t>
            </a:r>
          </a:p>
        </p:txBody>
      </p:sp>
      <p:graphicFrame>
        <p:nvGraphicFramePr>
          <p:cNvPr id="249859" name="Group 3"/>
          <p:cNvGraphicFramePr>
            <a:graphicFrameLocks noGrp="1"/>
          </p:cNvGraphicFramePr>
          <p:nvPr>
            <p:ph sz="half" idx="1"/>
          </p:nvPr>
        </p:nvGraphicFramePr>
        <p:xfrm>
          <a:off x="4725988" y="1622425"/>
          <a:ext cx="4356100" cy="2160589"/>
        </p:xfrm>
        <a:graphic>
          <a:graphicData uri="http://schemas.openxmlformats.org/drawingml/2006/table">
            <a:tbl>
              <a:tblPr/>
              <a:tblGrid>
                <a:gridCol w="110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Počáteční výdaje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1.rok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rok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1 100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-10 000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5 762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9891" name="Group 35"/>
          <p:cNvGraphicFramePr>
            <a:graphicFrameLocks noGrp="1"/>
          </p:cNvGraphicFramePr>
          <p:nvPr>
            <p:ph sz="half" idx="2"/>
          </p:nvPr>
        </p:nvGraphicFramePr>
        <p:xfrm>
          <a:off x="533400" y="1622425"/>
          <a:ext cx="4038600" cy="361404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Lhůta splacení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9911" name="Text Box 55"/>
          <p:cNvSpPr txBox="1">
            <a:spLocks noChangeArrowheads="1"/>
          </p:cNvSpPr>
          <p:nvPr/>
        </p:nvSpPr>
        <p:spPr bwMode="auto">
          <a:xfrm>
            <a:off x="3375025" y="2590800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</a:t>
            </a:r>
          </a:p>
        </p:txBody>
      </p:sp>
      <p:sp>
        <p:nvSpPr>
          <p:cNvPr id="249912" name="Text Box 56"/>
          <p:cNvSpPr txBox="1">
            <a:spLocks noChangeArrowheads="1"/>
          </p:cNvSpPr>
          <p:nvPr/>
        </p:nvSpPr>
        <p:spPr bwMode="auto">
          <a:xfrm>
            <a:off x="3375025" y="3263900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</a:t>
            </a:r>
          </a:p>
        </p:txBody>
      </p:sp>
      <p:sp>
        <p:nvSpPr>
          <p:cNvPr id="249913" name="Text Box 57"/>
          <p:cNvSpPr txBox="1">
            <a:spLocks noChangeArrowheads="1"/>
          </p:cNvSpPr>
          <p:nvPr/>
        </p:nvSpPr>
        <p:spPr bwMode="auto">
          <a:xfrm>
            <a:off x="3375025" y="3900488"/>
            <a:ext cx="360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2</a:t>
            </a:r>
          </a:p>
        </p:txBody>
      </p:sp>
      <p:sp>
        <p:nvSpPr>
          <p:cNvPr id="249914" name="Text Box 58"/>
          <p:cNvSpPr txBox="1">
            <a:spLocks noChangeArrowheads="1"/>
          </p:cNvSpPr>
          <p:nvPr/>
        </p:nvSpPr>
        <p:spPr bwMode="auto">
          <a:xfrm>
            <a:off x="3389313" y="4562475"/>
            <a:ext cx="36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2</a:t>
            </a:r>
          </a:p>
        </p:txBody>
      </p:sp>
      <p:sp>
        <p:nvSpPr>
          <p:cNvPr id="249915" name="Text Box 59"/>
          <p:cNvSpPr txBox="1">
            <a:spLocks noChangeArrowheads="1"/>
          </p:cNvSpPr>
          <p:nvPr/>
        </p:nvSpPr>
        <p:spPr bwMode="auto">
          <a:xfrm>
            <a:off x="323850" y="5516563"/>
            <a:ext cx="5761038" cy="1189037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B není jednoznačně lepší než A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D není jednoznačně lepší než C!</a:t>
            </a:r>
          </a:p>
        </p:txBody>
      </p:sp>
      <p:sp>
        <p:nvSpPr>
          <p:cNvPr id="249916" name="Line 60"/>
          <p:cNvSpPr>
            <a:spLocks noChangeShapeType="1"/>
          </p:cNvSpPr>
          <p:nvPr/>
        </p:nvSpPr>
        <p:spPr bwMode="auto">
          <a:xfrm flipV="1">
            <a:off x="2627313" y="1700213"/>
            <a:ext cx="1944687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9917" name="Line 61"/>
          <p:cNvSpPr>
            <a:spLocks noChangeShapeType="1"/>
          </p:cNvSpPr>
          <p:nvPr/>
        </p:nvSpPr>
        <p:spPr bwMode="auto">
          <a:xfrm>
            <a:off x="2700338" y="1700213"/>
            <a:ext cx="17272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34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9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9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9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9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9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9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9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9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11" grpId="0"/>
      <p:bldP spid="249912" grpId="0"/>
      <p:bldP spid="249913" grpId="0"/>
      <p:bldP spid="249914" grpId="0"/>
      <p:bldP spid="249915" grpId="0" animBg="1"/>
      <p:bldP spid="249916" grpId="0" animBg="1"/>
      <p:bldP spid="2499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663" y="633413"/>
            <a:ext cx="8229600" cy="1066800"/>
          </a:xfrm>
        </p:spPr>
        <p:txBody>
          <a:bodyPr/>
          <a:lstStyle/>
          <a:p>
            <a:r>
              <a:rPr lang="cs-CZ" altLang="cs-CZ" dirty="0"/>
              <a:t>Lhůta splacení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636838"/>
            <a:ext cx="4038600" cy="3494087"/>
          </a:xfrm>
        </p:spPr>
        <p:txBody>
          <a:bodyPr/>
          <a:lstStyle/>
          <a:p>
            <a:r>
              <a:rPr lang="cs-CZ" altLang="cs-CZ" sz="2800">
                <a:effectLst/>
              </a:rPr>
              <a:t>jednoduchost</a:t>
            </a:r>
          </a:p>
          <a:p>
            <a:r>
              <a:rPr lang="cs-CZ" altLang="cs-CZ" sz="2800">
                <a:effectLst/>
              </a:rPr>
              <a:t>oblíbenost</a:t>
            </a:r>
            <a:r>
              <a:rPr lang="cs-CZ" altLang="cs-CZ" sz="2800"/>
              <a:t> 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2565400"/>
            <a:ext cx="4038600" cy="3422650"/>
          </a:xfrm>
        </p:spPr>
        <p:txBody>
          <a:bodyPr/>
          <a:lstStyle/>
          <a:p>
            <a:r>
              <a:rPr lang="cs-CZ" altLang="cs-CZ" sz="2800" dirty="0">
                <a:effectLst/>
              </a:rPr>
              <a:t>zanedbává, co se stane po době splacení </a:t>
            </a:r>
          </a:p>
          <a:p>
            <a:r>
              <a:rPr lang="cs-CZ" altLang="cs-CZ" sz="2800" dirty="0">
                <a:effectLst/>
              </a:rPr>
              <a:t>zanedbává časové rozlišení</a:t>
            </a:r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Výhody:</a:t>
            </a:r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Nevýhody:</a:t>
            </a:r>
          </a:p>
        </p:txBody>
      </p:sp>
    </p:spTree>
    <p:extLst>
      <p:ext uri="{BB962C8B-B14F-4D97-AF65-F5344CB8AC3E}">
        <p14:creationId xmlns:p14="http://schemas.microsoft.com/office/powerpoint/2010/main" val="301505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  <p:bldP spid="25088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Břidlice</Template>
  <TotalTime>1988</TotalTime>
  <Words>1314</Words>
  <Application>Microsoft Office PowerPoint</Application>
  <PresentationFormat>Předvádění na obrazovce (4:3)</PresentationFormat>
  <Paragraphs>484</Paragraphs>
  <Slides>34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4" baseType="lpstr">
      <vt:lpstr>Arial</vt:lpstr>
      <vt:lpstr>Calibri</vt:lpstr>
      <vt:lpstr>Calisto MT</vt:lpstr>
      <vt:lpstr>Cambria Math</vt:lpstr>
      <vt:lpstr>Georgia</vt:lpstr>
      <vt:lpstr>Times New Roman</vt:lpstr>
      <vt:lpstr>Wingdings</vt:lpstr>
      <vt:lpstr>Wingdings 2</vt:lpstr>
      <vt:lpstr>Břidlice</vt:lpstr>
      <vt:lpstr>Rovnice</vt:lpstr>
      <vt:lpstr>Kritéria efektivnosti</vt:lpstr>
      <vt:lpstr>Podle čeho se investoři rozhodují?</vt:lpstr>
      <vt:lpstr>Kritéria pro výběr investic</vt:lpstr>
      <vt:lpstr>Typy investic</vt:lpstr>
      <vt:lpstr>Typy kritérií</vt:lpstr>
      <vt:lpstr>Vzájemně se vylučující investice</vt:lpstr>
      <vt:lpstr>Lhůta splacení, návratnost (Payback Period)</vt:lpstr>
      <vt:lpstr>Lhůta splacení</vt:lpstr>
      <vt:lpstr>Lhůta splacení</vt:lpstr>
      <vt:lpstr>Výnosnost investice ROI (Return on Investment)</vt:lpstr>
      <vt:lpstr>Výnosnost investice</vt:lpstr>
      <vt:lpstr>Výnosnost investice</vt:lpstr>
      <vt:lpstr>Čistá současná hodnota NPV (Net Present Value)</vt:lpstr>
      <vt:lpstr>Čistá současná hodnota</vt:lpstr>
      <vt:lpstr>Čistá současná hodnota</vt:lpstr>
      <vt:lpstr>Čistá současná hodnota</vt:lpstr>
      <vt:lpstr>Vnitřní výnosové procento IRR (Internal Rate of Return)</vt:lpstr>
      <vt:lpstr>Vnitřní výnosové procento</vt:lpstr>
      <vt:lpstr>Vnitřní výnosové procento</vt:lpstr>
      <vt:lpstr>Vybírají NPV a IRR shodně?</vt:lpstr>
      <vt:lpstr>Grafická interpretace</vt:lpstr>
      <vt:lpstr>Pastička 1 – velikost investic</vt:lpstr>
      <vt:lpstr>Pastička 1 – velikost investic</vt:lpstr>
      <vt:lpstr>Pastička 1 – velikost investic</vt:lpstr>
      <vt:lpstr>Grafická interpretace</vt:lpstr>
      <vt:lpstr>Grafická interpretace</vt:lpstr>
      <vt:lpstr>Poznáme vždy problém velikosti?</vt:lpstr>
      <vt:lpstr>Pastička 2 – nejednoznačné IRR</vt:lpstr>
      <vt:lpstr>Pastička 2 – nejednoznačné IRR</vt:lpstr>
      <vt:lpstr>Nejednoznačné IRR – otočíme znaménka u CF</vt:lpstr>
      <vt:lpstr>Pastička 3 – IRR neexistuje</vt:lpstr>
      <vt:lpstr>4. Pastička: Výpůjčka nebo zápůjčka?</vt:lpstr>
      <vt:lpstr>Správné použití IRR</vt:lpstr>
      <vt:lpstr>Správné použití NPV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ZFM</dc:title>
  <dc:creator>Vonotar</dc:creator>
  <cp:lastModifiedBy>Kucerkova, Blanka</cp:lastModifiedBy>
  <cp:revision>132</cp:revision>
  <cp:lastPrinted>2023-03-22T19:23:44Z</cp:lastPrinted>
  <dcterms:created xsi:type="dcterms:W3CDTF">2010-11-09T17:57:55Z</dcterms:created>
  <dcterms:modified xsi:type="dcterms:W3CDTF">2023-03-22T21:59:32Z</dcterms:modified>
</cp:coreProperties>
</file>