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83" r:id="rId2"/>
  </p:sldMasterIdLst>
  <p:sldIdLst>
    <p:sldId id="260" r:id="rId3"/>
    <p:sldId id="261" r:id="rId4"/>
    <p:sldId id="262" r:id="rId5"/>
    <p:sldId id="263" r:id="rId6"/>
    <p:sldId id="265" r:id="rId7"/>
    <p:sldId id="266" r:id="rId8"/>
    <p:sldId id="264" r:id="rId9"/>
  </p:sldIdLst>
  <p:sldSz cx="9144000" cy="6858000" type="screen4x3"/>
  <p:notesSz cx="6743700" cy="98933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FF"/>
    <a:srgbClr val="FF0000"/>
    <a:srgbClr val="000000"/>
    <a:srgbClr val="6699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2" autoAdjust="0"/>
    <p:restoredTop sz="94674" autoAdjust="0"/>
  </p:normalViewPr>
  <p:slideViewPr>
    <p:cSldViewPr>
      <p:cViewPr varScale="1">
        <p:scale>
          <a:sx n="124" d="100"/>
          <a:sy n="124" d="100"/>
        </p:scale>
        <p:origin x="184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515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16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5164" name="Rectangle 44"/>
          <p:cNvSpPr>
            <a:spLocks noGrp="1" noChangeArrowheads="1"/>
          </p:cNvSpPr>
          <p:nvPr>
            <p:ph type="dt" sz="quarter" idx="2"/>
          </p:nvPr>
        </p:nvSpPr>
        <p:spPr>
          <a:xfrm>
            <a:off x="755650" y="6400800"/>
            <a:ext cx="47625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165" name="Rectangle 45"/>
          <p:cNvSpPr>
            <a:spLocks noGrp="1" noChangeArrowheads="1"/>
          </p:cNvSpPr>
          <p:nvPr>
            <p:ph type="ftr" sz="quarter" idx="3"/>
          </p:nvPr>
        </p:nvSpPr>
        <p:spPr>
          <a:xfrm>
            <a:off x="5580063" y="6400800"/>
            <a:ext cx="2895600" cy="457200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r>
              <a:rPr lang="en-US" altLang="cs-CZ"/>
              <a:t>©</a:t>
            </a:r>
            <a:r>
              <a:rPr lang="cs-CZ" altLang="cs-CZ"/>
              <a:t> Odlřich Starý, 2004</a:t>
            </a:r>
            <a:endParaRPr lang="en-US" altLang="cs-CZ"/>
          </a:p>
        </p:txBody>
      </p:sp>
      <p:sp>
        <p:nvSpPr>
          <p:cNvPr id="516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-</a:t>
            </a:r>
            <a:fld id="{818AEEF9-9FC4-4908-8983-6E18BEA1DFD2}" type="slidenum">
              <a:rPr lang="cs-CZ" altLang="cs-CZ"/>
              <a:pPr/>
              <a:t>‹#›</a:t>
            </a:fld>
            <a:r>
              <a:rPr lang="cs-CZ" altLang="cs-CZ"/>
              <a:t>-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A1AD9-AA90-4835-A2EA-8FCDF5F5147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62272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01480-CE54-4034-A780-2448B05F9B7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467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ADD2E01-EA0B-496E-B7ED-04632AFE3B8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58011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760B269-C965-46CE-A13E-79F1C7D7F31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9092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cs-CZ"/>
              <a:t>©</a:t>
            </a:r>
            <a:r>
              <a:rPr lang="cs-CZ" altLang="cs-CZ"/>
              <a:t> Odlřich Starý, 2004</a:t>
            </a:r>
            <a:endParaRPr lang="en-US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altLang="cs-CZ"/>
              <a:t>-</a:t>
            </a:r>
            <a:fld id="{818AEEF9-9FC4-4908-8983-6E18BEA1DFD2}" type="slidenum">
              <a:rPr lang="cs-CZ" altLang="cs-CZ" smtClean="0"/>
              <a:pPr/>
              <a:t>‹#›</a:t>
            </a:fld>
            <a:r>
              <a:rPr lang="cs-CZ" altLang="cs-CZ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224663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8722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02777-E58F-437C-BBE5-070A56DC60B2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63183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A9FE4-F59C-415C-8304-1D48B91FACF1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55253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F39A-585D-44EB-9367-888F3BF291B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1166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2CAC-8287-4A4B-A06E-91F0E1C429C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67809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7A2E2-5347-4A1D-8752-21D8F192CDA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16323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F2B5C-0422-41AE-AA20-53DD1CA309AB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73164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5E48E-7C7F-4947-B76F-E602B9319DC6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03640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61FF-2661-4D69-9429-64C6A0653629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0316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90231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155519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770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655213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47266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67320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AD9-AA90-4835-A2EA-8FCDF5F51478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6639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E02777-E58F-437C-BBE5-070A56DC60B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0956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1480-CE54-4034-A780-2448B05F9B7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1727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2A9FE4-F59C-415C-8304-1D48B91FACF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85846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CF39A-585D-44EB-9367-888F3BF291B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1322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952CAC-8287-4A4B-A06E-91F0E1C429C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3982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F2B5C-0422-41AE-AA20-53DD1CA309A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0078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5E48E-7C7F-4947-B76F-E602B9319DC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14484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B61FF-2661-4D69-9429-64C6A065362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90087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413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FE6C791-804F-4A13-BCDD-A8B6AD16041E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5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6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63610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loomberg.com/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pages.stern.nyu.edu/~adamodar/" TargetMode="Externa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dirty="0"/>
              <a:t>Základy finančního managementu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cs-CZ" b="1" dirty="0">
                <a:effectLst/>
              </a:rPr>
              <a:t>Zdroje dat a práce s nimi, burzy, burzovní indexy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00800"/>
            <a:ext cx="4762500" cy="457200"/>
          </a:xfrm>
        </p:spPr>
        <p:txBody>
          <a:bodyPr/>
          <a:lstStyle/>
          <a:p>
            <a:r>
              <a:rPr lang="cs-CZ" altLang="cs-CZ" dirty="0"/>
              <a:t>FEL ČVUT, katedra ekonomiky, manažerství a humanitních věd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6248400" y="6400800"/>
            <a:ext cx="2895600" cy="457200"/>
          </a:xfrm>
        </p:spPr>
        <p:txBody>
          <a:bodyPr/>
          <a:lstStyle/>
          <a:p>
            <a:r>
              <a:rPr lang="en-US" altLang="cs-CZ" dirty="0"/>
              <a:t>©</a:t>
            </a:r>
            <a:r>
              <a:rPr lang="cs-CZ" altLang="cs-CZ" dirty="0"/>
              <a:t> Oldřich Starý, 2024</a:t>
            </a:r>
            <a:endParaRPr lang="en-US" alt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Pražská burza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akcie</a:t>
            </a:r>
          </a:p>
          <a:p>
            <a:pPr lvl="1"/>
            <a:r>
              <a:rPr lang="cs-CZ" dirty="0"/>
              <a:t>Prime market</a:t>
            </a:r>
          </a:p>
          <a:p>
            <a:pPr lvl="1"/>
            <a:r>
              <a:rPr lang="cs-CZ" dirty="0"/>
              <a:t>Standard market</a:t>
            </a:r>
          </a:p>
          <a:p>
            <a:pPr lvl="1"/>
            <a:r>
              <a:rPr lang="cs-CZ" dirty="0"/>
              <a:t>Start market</a:t>
            </a:r>
          </a:p>
          <a:p>
            <a:r>
              <a:rPr lang="cs-CZ" dirty="0"/>
              <a:t>dluhové a cenné papíry</a:t>
            </a:r>
          </a:p>
          <a:p>
            <a:pPr lvl="1"/>
            <a:r>
              <a:rPr lang="cs-CZ" dirty="0"/>
              <a:t>dluhopisy</a:t>
            </a:r>
          </a:p>
          <a:p>
            <a:pPr lvl="2"/>
            <a:r>
              <a:rPr lang="cs-CZ" dirty="0"/>
              <a:t>státní a municipální</a:t>
            </a:r>
          </a:p>
          <a:p>
            <a:pPr lvl="2"/>
            <a:r>
              <a:rPr lang="cs-CZ" dirty="0"/>
              <a:t>podnikové</a:t>
            </a:r>
          </a:p>
          <a:p>
            <a:pPr lvl="2"/>
            <a:r>
              <a:rPr lang="cs-CZ" dirty="0"/>
              <a:t>finanční</a:t>
            </a:r>
          </a:p>
          <a:p>
            <a:r>
              <a:rPr lang="cs-CZ" dirty="0"/>
              <a:t>ostatní (strukturované produkty, cenné papíry kolektivního investování)</a:t>
            </a:r>
          </a:p>
        </p:txBody>
      </p:sp>
    </p:spTree>
    <p:extLst>
      <p:ext uri="{BB962C8B-B14F-4D97-AF65-F5344CB8AC3E}">
        <p14:creationId xmlns:p14="http://schemas.microsoft.com/office/powerpoint/2010/main" val="1090272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lze zjistit?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projdeme si on-line na stránkách burzy</a:t>
            </a:r>
          </a:p>
          <a:p>
            <a:r>
              <a:rPr lang="cs-CZ" dirty="0"/>
              <a:t>www.pse.cz</a:t>
            </a:r>
          </a:p>
          <a:p>
            <a:r>
              <a:rPr lang="cs-CZ" dirty="0"/>
              <a:t>Co je to tvůrce trhu?</a:t>
            </a:r>
          </a:p>
          <a:p>
            <a:r>
              <a:rPr lang="cs-CZ" dirty="0"/>
              <a:t>Jak jsou na tom ostatní?</a:t>
            </a:r>
          </a:p>
          <a:p>
            <a:pPr lvl="1"/>
            <a:r>
              <a:rPr lang="cs-CZ" dirty="0" err="1"/>
              <a:t>Bloomberg</a:t>
            </a:r>
            <a:endParaRPr lang="cs-CZ" dirty="0"/>
          </a:p>
          <a:p>
            <a:pPr lvl="2"/>
            <a:r>
              <a:rPr lang="cs-CZ" dirty="0">
                <a:hlinkClick r:id="rId2"/>
              </a:rPr>
              <a:t>www.bloomberg.com</a:t>
            </a:r>
            <a:endParaRPr lang="cs-CZ" dirty="0"/>
          </a:p>
          <a:p>
            <a:pPr lvl="1"/>
            <a:r>
              <a:rPr lang="cs-CZ" dirty="0"/>
              <a:t>DAX</a:t>
            </a:r>
          </a:p>
          <a:p>
            <a:pPr lvl="2"/>
            <a:r>
              <a:rPr lang="cs-CZ" dirty="0"/>
              <a:t>boerse-frankfurt.com</a:t>
            </a:r>
          </a:p>
        </p:txBody>
      </p:sp>
    </p:spTree>
    <p:extLst>
      <p:ext uri="{BB962C8B-B14F-4D97-AF65-F5344CB8AC3E}">
        <p14:creationId xmlns:p14="http://schemas.microsoft.com/office/powerpoint/2010/main" val="299679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Burzovní indexy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 pevnou a proměnnou bází (ty jsou nejčastější)</a:t>
            </a:r>
          </a:p>
          <a:p>
            <a:r>
              <a:rPr lang="cs-CZ" dirty="0"/>
              <a:t>co vypovídají</a:t>
            </a:r>
          </a:p>
          <a:p>
            <a:r>
              <a:rPr lang="cs-CZ" dirty="0"/>
              <a:t>kolik je aktuálně druhů akcií v indexu PX</a:t>
            </a:r>
          </a:p>
          <a:p>
            <a:r>
              <a:rPr lang="cs-CZ" dirty="0"/>
              <a:t>co je to řetězení indexu</a:t>
            </a:r>
          </a:p>
          <a:p>
            <a:r>
              <a:rPr lang="cs-CZ" dirty="0"/>
              <a:t>nejpopulárnější indexy</a:t>
            </a:r>
          </a:p>
          <a:p>
            <a:pPr lvl="1"/>
            <a:r>
              <a:rPr lang="cs-CZ" dirty="0"/>
              <a:t>Dow Jones</a:t>
            </a:r>
          </a:p>
          <a:p>
            <a:pPr lvl="1"/>
            <a:r>
              <a:rPr lang="cs-CZ" dirty="0"/>
              <a:t>NIKKEI</a:t>
            </a:r>
          </a:p>
          <a:p>
            <a:pPr lvl="1"/>
            <a:r>
              <a:rPr lang="cs-CZ" dirty="0"/>
              <a:t>DAX</a:t>
            </a:r>
          </a:p>
          <a:p>
            <a:pPr lvl="1"/>
            <a:r>
              <a:rPr lang="cs-CZ" dirty="0"/>
              <a:t>PX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5346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Příklad na výpočet burzovního indexu (princip jako PX)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85346" y="1732450"/>
            <a:ext cx="8063118" cy="5008918"/>
          </a:xfrm>
        </p:spPr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Vytvořte burzovní index ZFM pro následující burzu:				</a:t>
            </a:r>
          </a:p>
          <a:p>
            <a:pPr marL="3690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</a:p>
          <a:p>
            <a:pPr marL="3690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Název firmy	Počet akcií	Počet volně obch. akcií	Kurz</a:t>
            </a:r>
          </a:p>
          <a:p>
            <a:pPr marL="3690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A			  2 000				  2 000			      535</a:t>
            </a:r>
          </a:p>
          <a:p>
            <a:pPr marL="3690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B			  4 500				  2 000			  2 589</a:t>
            </a:r>
          </a:p>
          <a:p>
            <a:pPr marL="3690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C			22 000				20 000			      125</a:t>
            </a:r>
          </a:p>
          <a:p>
            <a:pPr marL="3690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D			17 800				14 000			14 568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Počáteční hodnotu indexu nastavte na 1000 bodů. Určete, jakou váhu mají jednotlivé firmy.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Jak se změní hodnota indexu, pokud akcie A až C vzrostou o 15 % a akcie D klesne o 1 %?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158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pokračování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Nastavte redukční faktory tak, aby váha libovolných akcií nepřesáhla 30 %</a:t>
            </a:r>
          </a:p>
          <a:p>
            <a:r>
              <a:rPr lang="cs-CZ" dirty="0"/>
              <a:t>Vypočítejte index zřetězení, pokud vyřadíte z ZFM akcie A </a:t>
            </a:r>
            <a:r>
              <a:rPr lang="cs-CZ" dirty="0" err="1"/>
              <a:t>a</a:t>
            </a:r>
            <a:r>
              <a:rPr lang="cs-CZ" dirty="0"/>
              <a:t> zařadíte akcie E, potřebné údaje jsou v následující tabulce</a:t>
            </a:r>
          </a:p>
          <a:p>
            <a:pPr marL="36900" indent="0">
              <a:buNone/>
            </a:pPr>
            <a:r>
              <a:rPr lang="cs-CZ" dirty="0"/>
              <a:t>Název firmy	Počet akcií	Počet volně obch. akcií	Kurz</a:t>
            </a:r>
          </a:p>
          <a:p>
            <a:pPr marL="36900" indent="0">
              <a:buNone/>
            </a:pPr>
            <a:r>
              <a:rPr lang="cs-CZ" dirty="0"/>
              <a:t>A			  2 000			  2 000				     645</a:t>
            </a:r>
          </a:p>
          <a:p>
            <a:pPr marL="36900" indent="0">
              <a:buNone/>
            </a:pPr>
            <a:r>
              <a:rPr lang="cs-CZ" dirty="0"/>
              <a:t>B			  4 500			  2 000				  2 400</a:t>
            </a:r>
          </a:p>
          <a:p>
            <a:pPr marL="36900" indent="0">
              <a:buNone/>
            </a:pPr>
            <a:r>
              <a:rPr lang="cs-CZ" dirty="0"/>
              <a:t>C			22 000			20 000				      135</a:t>
            </a:r>
          </a:p>
          <a:p>
            <a:pPr marL="36900" indent="0">
              <a:buNone/>
            </a:pPr>
            <a:r>
              <a:rPr lang="cs-CZ" dirty="0"/>
              <a:t>D			17 800			14 000				15 000</a:t>
            </a:r>
          </a:p>
          <a:p>
            <a:pPr marL="36900" indent="0">
              <a:buNone/>
            </a:pPr>
            <a:r>
              <a:rPr lang="cs-CZ" dirty="0"/>
              <a:t>E			14 800			  4 000				      850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293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dat pro finance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finanční trhy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příklad stažení a zpracování dat z Pražské burzy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weby nadšenců a profesionálů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placené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neplacené</a:t>
            </a:r>
          </a:p>
          <a:p>
            <a:pPr lvl="2"/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damodaram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http://pages.stern.nyu.edu/~adamodar/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placené ale dostupné</a:t>
            </a:r>
          </a:p>
          <a:p>
            <a:pPr lvl="2"/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Wolphram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Mathematica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financial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128661286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PMA01">
  <a:themeElements>
    <a:clrScheme name="PMA01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PMA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triangl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triangl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MA01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řidlice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řidlic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řidlic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FF747C5C-A8E8-4833-9E55-3D08FE4E48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PMA01</Template>
  <TotalTime>2392</TotalTime>
  <Words>465</Words>
  <Application>Microsoft Macintosh PowerPoint</Application>
  <PresentationFormat>Předvádění na obrazovce (4:3)</PresentationFormat>
  <Paragraphs>63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Calisto MT</vt:lpstr>
      <vt:lpstr>Wingdings</vt:lpstr>
      <vt:lpstr>Wingdings 2</vt:lpstr>
      <vt:lpstr>PMA01</vt:lpstr>
      <vt:lpstr>Břidlice</vt:lpstr>
      <vt:lpstr>Základy finančního managementu</vt:lpstr>
      <vt:lpstr>Pražská burza</vt:lpstr>
      <vt:lpstr>Co lze zjistit?</vt:lpstr>
      <vt:lpstr>Burzovní indexy</vt:lpstr>
      <vt:lpstr>Příklad na výpočet burzovního indexu (princip jako PX)</vt:lpstr>
      <vt:lpstr>Příklad pokračování</vt:lpstr>
      <vt:lpstr>Zdroje dat pro finance</vt:lpstr>
    </vt:vector>
  </TitlesOfParts>
  <Company>ČVUT fakulta elektrotechnická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Podnikový management</dc:title>
  <dc:creator>StaryO</dc:creator>
  <cp:lastModifiedBy>Stary, Oldrich</cp:lastModifiedBy>
  <cp:revision>273</cp:revision>
  <dcterms:created xsi:type="dcterms:W3CDTF">2004-09-17T11:11:15Z</dcterms:created>
  <dcterms:modified xsi:type="dcterms:W3CDTF">2024-05-15T11:04:09Z</dcterms:modified>
</cp:coreProperties>
</file>