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83" r:id="rId2"/>
  </p:sldMasterIdLst>
  <p:sldIdLst>
    <p:sldId id="260" r:id="rId3"/>
    <p:sldId id="261" r:id="rId4"/>
    <p:sldId id="262" r:id="rId5"/>
    <p:sldId id="263" r:id="rId6"/>
    <p:sldId id="265" r:id="rId7"/>
    <p:sldId id="266" r:id="rId8"/>
    <p:sldId id="264" r:id="rId9"/>
  </p:sldIdLst>
  <p:sldSz cx="9144000" cy="6858000" type="screen4x3"/>
  <p:notesSz cx="6743700" cy="9893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FF0000"/>
    <a:srgbClr val="000000"/>
    <a:srgbClr val="6699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2" autoAdjust="0"/>
    <p:restoredTop sz="94674" autoAdjust="0"/>
  </p:normalViewPr>
  <p:slideViewPr>
    <p:cSldViewPr>
      <p:cViewPr varScale="1">
        <p:scale>
          <a:sx n="124" d="100"/>
          <a:sy n="124" d="100"/>
        </p:scale>
        <p:origin x="1848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3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4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515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515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16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516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600"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5164" name="Rectangle 44"/>
          <p:cNvSpPr>
            <a:spLocks noGrp="1" noChangeArrowheads="1"/>
          </p:cNvSpPr>
          <p:nvPr>
            <p:ph type="dt" sz="quarter" idx="2"/>
          </p:nvPr>
        </p:nvSpPr>
        <p:spPr>
          <a:xfrm>
            <a:off x="755650" y="6400800"/>
            <a:ext cx="47625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165" name="Rectangle 45"/>
          <p:cNvSpPr>
            <a:spLocks noGrp="1" noChangeArrowheads="1"/>
          </p:cNvSpPr>
          <p:nvPr>
            <p:ph type="ftr" sz="quarter" idx="3"/>
          </p:nvPr>
        </p:nvSpPr>
        <p:spPr>
          <a:xfrm>
            <a:off x="5580063" y="6400800"/>
            <a:ext cx="2895600" cy="457200"/>
          </a:xfrm>
        </p:spPr>
        <p:txBody>
          <a:bodyPr/>
          <a:lstStyle>
            <a:lvl1pPr>
              <a:defRPr>
                <a:cs typeface="Arial" panose="020B0604020202020204" pitchFamily="34" charset="0"/>
              </a:defRPr>
            </a:lvl1pPr>
          </a:lstStyle>
          <a:p>
            <a:r>
              <a:rPr lang="en-US" altLang="cs-CZ"/>
              <a:t>©</a:t>
            </a:r>
            <a:r>
              <a:rPr lang="cs-CZ" altLang="cs-CZ"/>
              <a:t> Odlřich Starý, 2004</a:t>
            </a:r>
            <a:endParaRPr lang="en-US" altLang="cs-CZ"/>
          </a:p>
        </p:txBody>
      </p:sp>
      <p:sp>
        <p:nvSpPr>
          <p:cNvPr id="516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altLang="cs-CZ"/>
              <a:t>-</a:t>
            </a:r>
            <a:fld id="{818AEEF9-9FC4-4908-8983-6E18BEA1DFD2}" type="slidenum">
              <a:rPr lang="cs-CZ" altLang="cs-CZ"/>
              <a:pPr/>
              <a:t>‹#›</a:t>
            </a:fld>
            <a:r>
              <a:rPr lang="cs-CZ" altLang="cs-CZ"/>
              <a:t>-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A1AD9-AA90-4835-A2EA-8FCDF5F5147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6227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F01480-CE54-4034-A780-2448B05F9B7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4675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ADD2E01-EA0B-496E-B7ED-04632AFE3B8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8011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5760B269-C965-46CE-A13E-79F1C7D7F31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9092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020" y="1769541"/>
            <a:ext cx="7080026" cy="182880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020" y="3598339"/>
            <a:ext cx="7080026" cy="1049867"/>
          </a:xfrm>
        </p:spPr>
        <p:txBody>
          <a:bodyPr anchor="t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 altLang="cs-CZ"/>
              <a:t>FEL ČVUT, katedra ekonomiky, manažerství a humanitních věd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cs-CZ"/>
              <a:t>©</a:t>
            </a:r>
            <a:r>
              <a:rPr lang="cs-CZ" altLang="cs-CZ"/>
              <a:t> Odlřich Starý, 2004</a:t>
            </a:r>
            <a:endParaRPr lang="en-US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cs-CZ" altLang="cs-CZ"/>
              <a:t>-</a:t>
            </a:r>
            <a:fld id="{818AEEF9-9FC4-4908-8983-6E18BEA1DFD2}" type="slidenum">
              <a:rPr lang="cs-CZ" altLang="cs-CZ" smtClean="0"/>
              <a:pPr/>
              <a:t>‹#›</a:t>
            </a:fld>
            <a:r>
              <a:rPr lang="cs-CZ" altLang="cs-CZ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224663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8722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551" y="1761068"/>
            <a:ext cx="7192913" cy="1828813"/>
          </a:xfrm>
        </p:spPr>
        <p:txBody>
          <a:bodyPr anchor="b"/>
          <a:lstStyle>
            <a:lvl1pPr algn="ctr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551" y="3589879"/>
            <a:ext cx="7192913" cy="1507054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02777-E58F-437C-BBE5-070A56DC60B2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63183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7" y="1732449"/>
            <a:ext cx="3795373" cy="4058750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169" y="1732450"/>
            <a:ext cx="3798499" cy="4058751"/>
          </a:xfrm>
        </p:spPr>
        <p:txBody>
          <a:bodyPr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A9FE4-F59C-415C-8304-1D48B91FACF1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55253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345" y="1770323"/>
            <a:ext cx="3787423" cy="4112953"/>
          </a:xfrm>
          <a:prstGeom prst="rect">
            <a:avLst/>
          </a:prstGeom>
        </p:spPr>
      </p:pic>
      <p:pic>
        <p:nvPicPr>
          <p:cNvPr id="14" name="Picture 13" descr="Slate-V2-SD-comp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245" y="1770323"/>
            <a:ext cx="3787423" cy="41129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4404" y="1835254"/>
            <a:ext cx="3657258" cy="54488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404" y="2380138"/>
            <a:ext cx="365725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835255"/>
            <a:ext cx="3671498" cy="544883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380138"/>
            <a:ext cx="3671498" cy="3411063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CF39A-585D-44EB-9367-888F3BF291B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11664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52CAC-8287-4A4B-A06E-91F0E1C429C5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7809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97A2E2-5347-4A1D-8752-21D8F192CDA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16323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4F2B5C-0422-41AE-AA20-53DD1CA309AB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731649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0"/>
            <a:ext cx="2780167" cy="182191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5" y="609600"/>
            <a:ext cx="4808943" cy="518160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1518"/>
            <a:ext cx="2780167" cy="3359681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5E48E-7C7F-4947-B76F-E602B9319DC6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03640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late-V2-SD-vert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987" y="609923"/>
            <a:ext cx="3428146" cy="520547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923"/>
            <a:ext cx="3924676" cy="1829338"/>
          </a:xfrm>
        </p:spPr>
        <p:txBody>
          <a:bodyPr anchor="b">
            <a:noAutofit/>
          </a:bodyPr>
          <a:lstStyle>
            <a:lvl1pPr algn="ctr">
              <a:defRPr sz="32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76728" y="743989"/>
            <a:ext cx="3165375" cy="4912822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2439261"/>
            <a:ext cx="3924676" cy="337613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B61FF-2661-4D69-9429-64C6A0653629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03165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V2-SD-pano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995" y="540085"/>
            <a:ext cx="7656010" cy="3834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4" y="4565255"/>
            <a:ext cx="7766495" cy="543472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6217" y="695010"/>
            <a:ext cx="7285600" cy="3525671"/>
          </a:xfr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65322" cy="682472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89023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8437"/>
            <a:ext cx="7765322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295180"/>
            <a:ext cx="7765322" cy="150182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155519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3"/>
            <a:ext cx="6564224" cy="532749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304353"/>
            <a:ext cx="7765322" cy="148949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  <p:sp>
        <p:nvSpPr>
          <p:cNvPr id="11" name="TextBox 10"/>
          <p:cNvSpPr txBox="1"/>
          <p:nvPr/>
        </p:nvSpPr>
        <p:spPr>
          <a:xfrm>
            <a:off x="627459" y="87391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28359" y="293324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7707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2126943"/>
            <a:ext cx="7765322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9" y="4650556"/>
            <a:ext cx="776414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655213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5033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76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4929" y="1885950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4929" y="2571750"/>
            <a:ext cx="2475738" cy="321945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4726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239" y="1826045"/>
            <a:ext cx="2529046" cy="1833558"/>
          </a:xfrm>
          <a:prstGeom prst="rect">
            <a:avLst/>
          </a:prstGeom>
        </p:spPr>
      </p:pic>
      <p:pic>
        <p:nvPicPr>
          <p:cNvPr id="28" name="Picture 27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813" y="1826045"/>
            <a:ext cx="2529046" cy="1833558"/>
          </a:xfrm>
          <a:prstGeom prst="rect">
            <a:avLst/>
          </a:prstGeom>
        </p:spPr>
      </p:pic>
      <p:pic>
        <p:nvPicPr>
          <p:cNvPr id="29" name="Picture 28" descr="Slate-V2-SD-3colPhotoInse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715" y="1826045"/>
            <a:ext cx="2529046" cy="1833558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6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763577" y="1938918"/>
            <a:ext cx="2319276" cy="160295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6" y="4480369"/>
            <a:ext cx="2475738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91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09307" y="1939094"/>
            <a:ext cx="2319276" cy="160816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75" y="4480368"/>
            <a:ext cx="2476753" cy="1310833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5023" y="3904106"/>
            <a:ext cx="2475738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056774" y="1934432"/>
            <a:ext cx="2319276" cy="1607294"/>
          </a:xfrm>
          <a:prstGeom prst="roundRect">
            <a:avLst>
              <a:gd name="adj" fmla="val 1858"/>
            </a:avLst>
          </a:prstGeom>
          <a:effectLst>
            <a:outerShdw blurRad="38100" dist="25400" dir="4440000">
              <a:srgbClr val="000000">
                <a:alpha val="36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4929" y="4480366"/>
            <a:ext cx="2475738" cy="131083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367320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6A1AD9-AA90-4835-A2EA-8FCDF5F51478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6663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E02777-E58F-437C-BBE5-070A56DC60B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0956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7302" y="609600"/>
            <a:ext cx="1713365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7" y="609600"/>
            <a:ext cx="5937654" cy="5181601"/>
          </a:xfrm>
        </p:spPr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01480-CE54-4034-A780-2448B05F9B7A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17279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A9FE4-F59C-415C-8304-1D48B91FACF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85846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3CF39A-585D-44EB-9367-888F3BF291B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1322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952CAC-8287-4A4B-A06E-91F0E1C429C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39821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4F2B5C-0422-41AE-AA20-53DD1CA309A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1007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5E48E-7C7F-4947-B76F-E602B9319DC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14484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B61FF-2661-4D69-9429-64C6A065362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90087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>
                <a:gd name="T0" fmla="*/ 3193 w 5740"/>
                <a:gd name="T1" fmla="*/ 1816 h 3273"/>
                <a:gd name="T2" fmla="*/ 0 w 5740"/>
                <a:gd name="T3" fmla="*/ 0 h 3273"/>
                <a:gd name="T4" fmla="*/ 0 w 5740"/>
                <a:gd name="T5" fmla="*/ 522 h 3273"/>
                <a:gd name="T6" fmla="*/ 3037 w 5740"/>
                <a:gd name="T7" fmla="*/ 1978 h 3273"/>
                <a:gd name="T8" fmla="*/ 5740 w 5740"/>
                <a:gd name="T9" fmla="*/ 3273 h 3273"/>
                <a:gd name="T10" fmla="*/ 5740 w 5740"/>
                <a:gd name="T11" fmla="*/ 3267 h 3273"/>
                <a:gd name="T12" fmla="*/ 3193 w 5740"/>
                <a:gd name="T13" fmla="*/ 1816 h 3273"/>
                <a:gd name="T14" fmla="*/ 3193 w 5740"/>
                <a:gd name="T15" fmla="*/ 1816 h 32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>
                <a:gd name="T0" fmla="*/ 3163 w 5591"/>
                <a:gd name="T1" fmla="*/ 1714 h 3243"/>
                <a:gd name="T2" fmla="*/ 431 w 5591"/>
                <a:gd name="T3" fmla="*/ 0 h 3243"/>
                <a:gd name="T4" fmla="*/ 0 w 5591"/>
                <a:gd name="T5" fmla="*/ 0 h 3243"/>
                <a:gd name="T6" fmla="*/ 3086 w 5591"/>
                <a:gd name="T7" fmla="*/ 1786 h 3243"/>
                <a:gd name="T8" fmla="*/ 5591 w 5591"/>
                <a:gd name="T9" fmla="*/ 3243 h 3243"/>
                <a:gd name="T10" fmla="*/ 5591 w 5591"/>
                <a:gd name="T11" fmla="*/ 3237 h 3243"/>
                <a:gd name="T12" fmla="*/ 3163 w 5591"/>
                <a:gd name="T13" fmla="*/ 1714 h 3243"/>
                <a:gd name="T14" fmla="*/ 3163 w 5591"/>
                <a:gd name="T15" fmla="*/ 1714 h 3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>
                <a:gd name="T0" fmla="*/ 0 w 4042"/>
                <a:gd name="T1" fmla="*/ 156 h 192"/>
                <a:gd name="T2" fmla="*/ 4042 w 4042"/>
                <a:gd name="T3" fmla="*/ 192 h 192"/>
                <a:gd name="T4" fmla="*/ 4042 w 4042"/>
                <a:gd name="T5" fmla="*/ 144 h 192"/>
                <a:gd name="T6" fmla="*/ 0 w 4042"/>
                <a:gd name="T7" fmla="*/ 0 h 192"/>
                <a:gd name="T8" fmla="*/ 0 w 4042"/>
                <a:gd name="T9" fmla="*/ 156 h 192"/>
                <a:gd name="T10" fmla="*/ 0 w 4042"/>
                <a:gd name="T11" fmla="*/ 156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>
                <a:gd name="T0" fmla="*/ 1722 w 1722"/>
                <a:gd name="T1" fmla="*/ 66 h 66"/>
                <a:gd name="T2" fmla="*/ 1722 w 1722"/>
                <a:gd name="T3" fmla="*/ 60 h 66"/>
                <a:gd name="T4" fmla="*/ 0 w 1722"/>
                <a:gd name="T5" fmla="*/ 0 h 66"/>
                <a:gd name="T6" fmla="*/ 0 w 1722"/>
                <a:gd name="T7" fmla="*/ 48 h 66"/>
                <a:gd name="T8" fmla="*/ 1722 w 1722"/>
                <a:gd name="T9" fmla="*/ 66 h 66"/>
                <a:gd name="T10" fmla="*/ 1722 w 1722"/>
                <a:gd name="T11" fmla="*/ 66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>
                <a:gd name="T0" fmla="*/ 0 w 4789"/>
                <a:gd name="T1" fmla="*/ 329 h 329"/>
                <a:gd name="T2" fmla="*/ 4789 w 4789"/>
                <a:gd name="T3" fmla="*/ 77 h 329"/>
                <a:gd name="T4" fmla="*/ 4789 w 4789"/>
                <a:gd name="T5" fmla="*/ 0 h 329"/>
                <a:gd name="T6" fmla="*/ 0 w 4789"/>
                <a:gd name="T7" fmla="*/ 107 h 329"/>
                <a:gd name="T8" fmla="*/ 0 w 4789"/>
                <a:gd name="T9" fmla="*/ 329 h 329"/>
                <a:gd name="T10" fmla="*/ 0 w 4789"/>
                <a:gd name="T11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>
                <a:gd name="T0" fmla="*/ 975 w 975"/>
                <a:gd name="T1" fmla="*/ 48 h 101"/>
                <a:gd name="T2" fmla="*/ 975 w 975"/>
                <a:gd name="T3" fmla="*/ 0 h 101"/>
                <a:gd name="T4" fmla="*/ 0 w 975"/>
                <a:gd name="T5" fmla="*/ 24 h 101"/>
                <a:gd name="T6" fmla="*/ 0 w 975"/>
                <a:gd name="T7" fmla="*/ 101 h 101"/>
                <a:gd name="T8" fmla="*/ 975 w 975"/>
                <a:gd name="T9" fmla="*/ 48 h 101"/>
                <a:gd name="T10" fmla="*/ 975 w 975"/>
                <a:gd name="T11" fmla="*/ 48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>
                <a:gd name="T0" fmla="*/ 2141 w 2141"/>
                <a:gd name="T1" fmla="*/ 0 h 198"/>
                <a:gd name="T2" fmla="*/ 0 w 2141"/>
                <a:gd name="T3" fmla="*/ 156 h 198"/>
                <a:gd name="T4" fmla="*/ 0 w 2141"/>
                <a:gd name="T5" fmla="*/ 198 h 198"/>
                <a:gd name="T6" fmla="*/ 2141 w 2141"/>
                <a:gd name="T7" fmla="*/ 0 h 198"/>
                <a:gd name="T8" fmla="*/ 2141 w 2141"/>
                <a:gd name="T9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>
                <a:gd name="T0" fmla="*/ 0 w 3623"/>
                <a:gd name="T1" fmla="*/ 348 h 348"/>
                <a:gd name="T2" fmla="*/ 311 w 3623"/>
                <a:gd name="T3" fmla="*/ 348 h 348"/>
                <a:gd name="T4" fmla="*/ 3623 w 3623"/>
                <a:gd name="T5" fmla="*/ 42 h 348"/>
                <a:gd name="T6" fmla="*/ 3623 w 3623"/>
                <a:gd name="T7" fmla="*/ 0 h 348"/>
                <a:gd name="T8" fmla="*/ 0 w 3623"/>
                <a:gd name="T9" fmla="*/ 264 h 348"/>
                <a:gd name="T10" fmla="*/ 0 w 3623"/>
                <a:gd name="T11" fmla="*/ 348 h 348"/>
                <a:gd name="T12" fmla="*/ 0 w 3623"/>
                <a:gd name="T13" fmla="*/ 348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>
                <a:gd name="T0" fmla="*/ 2182 w 2517"/>
                <a:gd name="T1" fmla="*/ 276 h 276"/>
                <a:gd name="T2" fmla="*/ 2517 w 2517"/>
                <a:gd name="T3" fmla="*/ 204 h 276"/>
                <a:gd name="T4" fmla="*/ 2260 w 2517"/>
                <a:gd name="T5" fmla="*/ 0 h 276"/>
                <a:gd name="T6" fmla="*/ 0 w 2517"/>
                <a:gd name="T7" fmla="*/ 276 h 276"/>
                <a:gd name="T8" fmla="*/ 2182 w 2517"/>
                <a:gd name="T9" fmla="*/ 276 h 276"/>
                <a:gd name="T10" fmla="*/ 2182 w 2517"/>
                <a:gd name="T11" fmla="*/ 276 h 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>
                <a:gd name="T0" fmla="*/ 1405 w 1405"/>
                <a:gd name="T1" fmla="*/ 126 h 378"/>
                <a:gd name="T2" fmla="*/ 1405 w 1405"/>
                <a:gd name="T3" fmla="*/ 0 h 378"/>
                <a:gd name="T4" fmla="*/ 0 w 1405"/>
                <a:gd name="T5" fmla="*/ 174 h 378"/>
                <a:gd name="T6" fmla="*/ 257 w 1405"/>
                <a:gd name="T7" fmla="*/ 378 h 378"/>
                <a:gd name="T8" fmla="*/ 1405 w 1405"/>
                <a:gd name="T9" fmla="*/ 126 h 378"/>
                <a:gd name="T10" fmla="*/ 1405 w 1405"/>
                <a:gd name="T11" fmla="*/ 126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>
                <a:gd name="T0" fmla="*/ 729 w 729"/>
                <a:gd name="T1" fmla="*/ 240 h 240"/>
                <a:gd name="T2" fmla="*/ 0 w 729"/>
                <a:gd name="T3" fmla="*/ 0 h 240"/>
                <a:gd name="T4" fmla="*/ 0 w 729"/>
                <a:gd name="T5" fmla="*/ 6 h 240"/>
                <a:gd name="T6" fmla="*/ 729 w 729"/>
                <a:gd name="T7" fmla="*/ 240 h 240"/>
                <a:gd name="T8" fmla="*/ 729 w 729"/>
                <a:gd name="T9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>
                <a:gd name="T0" fmla="*/ 0 w 5035"/>
                <a:gd name="T1" fmla="*/ 72 h 1672"/>
                <a:gd name="T2" fmla="*/ 5035 w 5035"/>
                <a:gd name="T3" fmla="*/ 1672 h 1672"/>
                <a:gd name="T4" fmla="*/ 5035 w 5035"/>
                <a:gd name="T5" fmla="*/ 1666 h 1672"/>
                <a:gd name="T6" fmla="*/ 0 w 5035"/>
                <a:gd name="T7" fmla="*/ 0 h 1672"/>
                <a:gd name="T8" fmla="*/ 0 w 5035"/>
                <a:gd name="T9" fmla="*/ 72 h 1672"/>
                <a:gd name="T10" fmla="*/ 0 w 5035"/>
                <a:gd name="T11" fmla="*/ 72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>
                <a:gd name="T0" fmla="*/ 729 w 729"/>
                <a:gd name="T1" fmla="*/ 318 h 318"/>
                <a:gd name="T2" fmla="*/ 729 w 729"/>
                <a:gd name="T3" fmla="*/ 312 h 318"/>
                <a:gd name="T4" fmla="*/ 0 w 729"/>
                <a:gd name="T5" fmla="*/ 0 h 318"/>
                <a:gd name="T6" fmla="*/ 0 w 729"/>
                <a:gd name="T7" fmla="*/ 54 h 318"/>
                <a:gd name="T8" fmla="*/ 729 w 729"/>
                <a:gd name="T9" fmla="*/ 318 h 318"/>
                <a:gd name="T10" fmla="*/ 729 w 729"/>
                <a:gd name="T11" fmla="*/ 318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>
                <a:gd name="T0" fmla="*/ 0 w 5035"/>
                <a:gd name="T1" fmla="*/ 396 h 2188"/>
                <a:gd name="T2" fmla="*/ 5035 w 5035"/>
                <a:gd name="T3" fmla="*/ 2188 h 2188"/>
                <a:gd name="T4" fmla="*/ 5035 w 5035"/>
                <a:gd name="T5" fmla="*/ 2134 h 2188"/>
                <a:gd name="T6" fmla="*/ 0 w 5035"/>
                <a:gd name="T7" fmla="*/ 0 h 2188"/>
                <a:gd name="T8" fmla="*/ 0 w 5035"/>
                <a:gd name="T9" fmla="*/ 396 h 2188"/>
                <a:gd name="T10" fmla="*/ 0 w 5035"/>
                <a:gd name="T11" fmla="*/ 396 h 2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>
                <a:gd name="T0" fmla="*/ 0 w 3163"/>
                <a:gd name="T1" fmla="*/ 0 h 2727"/>
                <a:gd name="T2" fmla="*/ 3145 w 3163"/>
                <a:gd name="T3" fmla="*/ 2727 h 2727"/>
                <a:gd name="T4" fmla="*/ 3163 w 3163"/>
                <a:gd name="T5" fmla="*/ 2704 h 2727"/>
                <a:gd name="T6" fmla="*/ 102 w 3163"/>
                <a:gd name="T7" fmla="*/ 0 h 2727"/>
                <a:gd name="T8" fmla="*/ 0 w 3163"/>
                <a:gd name="T9" fmla="*/ 0 h 2727"/>
                <a:gd name="T10" fmla="*/ 0 w 3163"/>
                <a:gd name="T11" fmla="*/ 0 h 2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>
                <a:gd name="T0" fmla="*/ 323 w 323"/>
                <a:gd name="T1" fmla="*/ 299 h 299"/>
                <a:gd name="T2" fmla="*/ 323 w 323"/>
                <a:gd name="T3" fmla="*/ 263 h 299"/>
                <a:gd name="T4" fmla="*/ 18 w 323"/>
                <a:gd name="T5" fmla="*/ 0 h 299"/>
                <a:gd name="T6" fmla="*/ 0 w 323"/>
                <a:gd name="T7" fmla="*/ 23 h 299"/>
                <a:gd name="T8" fmla="*/ 323 w 323"/>
                <a:gd name="T9" fmla="*/ 299 h 299"/>
                <a:gd name="T10" fmla="*/ 323 w 323"/>
                <a:gd name="T11" fmla="*/ 299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>
                <a:gd name="T0" fmla="*/ 281 w 281"/>
                <a:gd name="T1" fmla="*/ 335 h 335"/>
                <a:gd name="T2" fmla="*/ 281 w 281"/>
                <a:gd name="T3" fmla="*/ 173 h 335"/>
                <a:gd name="T4" fmla="*/ 96 w 281"/>
                <a:gd name="T5" fmla="*/ 0 h 335"/>
                <a:gd name="T6" fmla="*/ 0 w 281"/>
                <a:gd name="T7" fmla="*/ 90 h 335"/>
                <a:gd name="T8" fmla="*/ 281 w 281"/>
                <a:gd name="T9" fmla="*/ 335 h 335"/>
                <a:gd name="T10" fmla="*/ 281 w 281"/>
                <a:gd name="T11" fmla="*/ 335 h 3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>
                <a:gd name="T0" fmla="*/ 0 w 3122"/>
                <a:gd name="T1" fmla="*/ 0 h 2680"/>
                <a:gd name="T2" fmla="*/ 3026 w 3122"/>
                <a:gd name="T3" fmla="*/ 2680 h 2680"/>
                <a:gd name="T4" fmla="*/ 3122 w 3122"/>
                <a:gd name="T5" fmla="*/ 2590 h 2680"/>
                <a:gd name="T6" fmla="*/ 383 w 3122"/>
                <a:gd name="T7" fmla="*/ 0 h 2680"/>
                <a:gd name="T8" fmla="*/ 0 w 3122"/>
                <a:gd name="T9" fmla="*/ 0 h 2680"/>
                <a:gd name="T10" fmla="*/ 0 w 3122"/>
                <a:gd name="T11" fmla="*/ 0 h 2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>
                <a:gd name="T0" fmla="*/ 132 w 132"/>
                <a:gd name="T1" fmla="*/ 132 h 132"/>
                <a:gd name="T2" fmla="*/ 0 w 132"/>
                <a:gd name="T3" fmla="*/ 0 h 132"/>
                <a:gd name="T4" fmla="*/ 0 w 132"/>
                <a:gd name="T5" fmla="*/ 0 h 132"/>
                <a:gd name="T6" fmla="*/ 132 w 132"/>
                <a:gd name="T7" fmla="*/ 132 h 132"/>
                <a:gd name="T8" fmla="*/ 132 w 132"/>
                <a:gd name="T9" fmla="*/ 132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>
                <a:gd name="T0" fmla="*/ 0 w 2517"/>
                <a:gd name="T1" fmla="*/ 0 h 2536"/>
                <a:gd name="T2" fmla="*/ 2517 w 2517"/>
                <a:gd name="T3" fmla="*/ 2536 h 2536"/>
                <a:gd name="T4" fmla="*/ 2517 w 2517"/>
                <a:gd name="T5" fmla="*/ 2536 h 2536"/>
                <a:gd name="T6" fmla="*/ 66 w 2517"/>
                <a:gd name="T7" fmla="*/ 0 h 2536"/>
                <a:gd name="T8" fmla="*/ 0 w 2517"/>
                <a:gd name="T9" fmla="*/ 0 h 2536"/>
                <a:gd name="T10" fmla="*/ 0 w 2517"/>
                <a:gd name="T11" fmla="*/ 0 h 2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>
                <a:gd name="T0" fmla="*/ 0 w 2200"/>
                <a:gd name="T1" fmla="*/ 0 h 2482"/>
                <a:gd name="T2" fmla="*/ 2188 w 2200"/>
                <a:gd name="T3" fmla="*/ 2482 h 2482"/>
                <a:gd name="T4" fmla="*/ 2200 w 2200"/>
                <a:gd name="T5" fmla="*/ 2476 h 2482"/>
                <a:gd name="T6" fmla="*/ 317 w 2200"/>
                <a:gd name="T7" fmla="*/ 0 h 2482"/>
                <a:gd name="T8" fmla="*/ 0 w 2200"/>
                <a:gd name="T9" fmla="*/ 0 h 2482"/>
                <a:gd name="T10" fmla="*/ 0 w 2200"/>
                <a:gd name="T11" fmla="*/ 0 h 2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>
                <a:gd name="T0" fmla="*/ 84 w 84"/>
                <a:gd name="T1" fmla="*/ 96 h 96"/>
                <a:gd name="T2" fmla="*/ 84 w 84"/>
                <a:gd name="T3" fmla="*/ 90 h 96"/>
                <a:gd name="T4" fmla="*/ 12 w 84"/>
                <a:gd name="T5" fmla="*/ 0 h 96"/>
                <a:gd name="T6" fmla="*/ 0 w 84"/>
                <a:gd name="T7" fmla="*/ 6 h 96"/>
                <a:gd name="T8" fmla="*/ 84 w 84"/>
                <a:gd name="T9" fmla="*/ 96 h 96"/>
                <a:gd name="T10" fmla="*/ 84 w 84"/>
                <a:gd name="T1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>
                <a:gd name="T0" fmla="*/ 155 w 155"/>
                <a:gd name="T1" fmla="*/ 516 h 516"/>
                <a:gd name="T2" fmla="*/ 155 w 155"/>
                <a:gd name="T3" fmla="*/ 204 h 516"/>
                <a:gd name="T4" fmla="*/ 77 w 155"/>
                <a:gd name="T5" fmla="*/ 0 h 516"/>
                <a:gd name="T6" fmla="*/ 0 w 155"/>
                <a:gd name="T7" fmla="*/ 192 h 516"/>
                <a:gd name="T8" fmla="*/ 155 w 155"/>
                <a:gd name="T9" fmla="*/ 516 h 516"/>
                <a:gd name="T10" fmla="*/ 155 w 155"/>
                <a:gd name="T11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>
                <a:gd name="T0" fmla="*/ 0 w 574"/>
                <a:gd name="T1" fmla="*/ 0 h 1043"/>
                <a:gd name="T2" fmla="*/ 497 w 574"/>
                <a:gd name="T3" fmla="*/ 1043 h 1043"/>
                <a:gd name="T4" fmla="*/ 574 w 574"/>
                <a:gd name="T5" fmla="*/ 851 h 1043"/>
                <a:gd name="T6" fmla="*/ 251 w 574"/>
                <a:gd name="T7" fmla="*/ 0 h 1043"/>
                <a:gd name="T8" fmla="*/ 0 w 574"/>
                <a:gd name="T9" fmla="*/ 0 h 1043"/>
                <a:gd name="T10" fmla="*/ 0 w 574"/>
                <a:gd name="T11" fmla="*/ 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>
                <a:gd name="T0" fmla="*/ 144 w 341"/>
                <a:gd name="T1" fmla="*/ 0 h 797"/>
                <a:gd name="T2" fmla="*/ 0 w 341"/>
                <a:gd name="T3" fmla="*/ 0 h 797"/>
                <a:gd name="T4" fmla="*/ 287 w 341"/>
                <a:gd name="T5" fmla="*/ 797 h 797"/>
                <a:gd name="T6" fmla="*/ 341 w 341"/>
                <a:gd name="T7" fmla="*/ 653 h 797"/>
                <a:gd name="T8" fmla="*/ 144 w 341"/>
                <a:gd name="T9" fmla="*/ 0 h 797"/>
                <a:gd name="T10" fmla="*/ 144 w 341"/>
                <a:gd name="T11" fmla="*/ 0 h 7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>
                <a:gd name="T0" fmla="*/ 0 w 60"/>
                <a:gd name="T1" fmla="*/ 144 h 312"/>
                <a:gd name="T2" fmla="*/ 60 w 60"/>
                <a:gd name="T3" fmla="*/ 312 h 312"/>
                <a:gd name="T4" fmla="*/ 60 w 60"/>
                <a:gd name="T5" fmla="*/ 6 h 312"/>
                <a:gd name="T6" fmla="*/ 54 w 60"/>
                <a:gd name="T7" fmla="*/ 0 h 312"/>
                <a:gd name="T8" fmla="*/ 0 w 60"/>
                <a:gd name="T9" fmla="*/ 144 h 312"/>
                <a:gd name="T10" fmla="*/ 0 w 60"/>
                <a:gd name="T11" fmla="*/ 144 h 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>
                <a:gd name="T0" fmla="*/ 0 w 5740"/>
                <a:gd name="T1" fmla="*/ 371 h 1864"/>
                <a:gd name="T2" fmla="*/ 5740 w 5740"/>
                <a:gd name="T3" fmla="*/ 1864 h 1864"/>
                <a:gd name="T4" fmla="*/ 5740 w 5740"/>
                <a:gd name="T5" fmla="*/ 1834 h 1864"/>
                <a:gd name="T6" fmla="*/ 0 w 5740"/>
                <a:gd name="T7" fmla="*/ 0 h 1864"/>
                <a:gd name="T8" fmla="*/ 0 w 5740"/>
                <a:gd name="T9" fmla="*/ 371 h 1864"/>
                <a:gd name="T10" fmla="*/ 0 w 5740"/>
                <a:gd name="T11" fmla="*/ 371 h 18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>
                <a:gd name="T0" fmla="*/ 6 w 6"/>
                <a:gd name="T1" fmla="*/ 6 h 6"/>
                <a:gd name="T2" fmla="*/ 0 w 6"/>
                <a:gd name="T3" fmla="*/ 0 h 6"/>
                <a:gd name="T4" fmla="*/ 0 w 6"/>
                <a:gd name="T5" fmla="*/ 6 h 6"/>
                <a:gd name="T6" fmla="*/ 6 w 6"/>
                <a:gd name="T7" fmla="*/ 6 h 6"/>
                <a:gd name="T8" fmla="*/ 6 w 6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>
                <a:gd name="T0" fmla="*/ 0 w 5740"/>
                <a:gd name="T1" fmla="*/ 366 h 1337"/>
                <a:gd name="T2" fmla="*/ 5740 w 5740"/>
                <a:gd name="T3" fmla="*/ 1337 h 1337"/>
                <a:gd name="T4" fmla="*/ 5740 w 5740"/>
                <a:gd name="T5" fmla="*/ 1331 h 1337"/>
                <a:gd name="T6" fmla="*/ 0 w 5740"/>
                <a:gd name="T7" fmla="*/ 0 h 1337"/>
                <a:gd name="T8" fmla="*/ 0 w 5740"/>
                <a:gd name="T9" fmla="*/ 366 h 1337"/>
                <a:gd name="T10" fmla="*/ 0 w 5740"/>
                <a:gd name="T11" fmla="*/ 366 h 13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>
                <a:gd name="T0" fmla="*/ 0 w 5740"/>
                <a:gd name="T1" fmla="*/ 48 h 414"/>
                <a:gd name="T2" fmla="*/ 5740 w 5740"/>
                <a:gd name="T3" fmla="*/ 414 h 414"/>
                <a:gd name="T4" fmla="*/ 5740 w 5740"/>
                <a:gd name="T5" fmla="*/ 402 h 414"/>
                <a:gd name="T6" fmla="*/ 0 w 5740"/>
                <a:gd name="T7" fmla="*/ 0 h 414"/>
                <a:gd name="T8" fmla="*/ 0 w 5740"/>
                <a:gd name="T9" fmla="*/ 48 h 414"/>
                <a:gd name="T10" fmla="*/ 0 w 5740"/>
                <a:gd name="T11" fmla="*/ 48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>
                <a:gd name="T0" fmla="*/ 0 w 4448"/>
                <a:gd name="T1" fmla="*/ 0 h 3177"/>
                <a:gd name="T2" fmla="*/ 4448 w 4448"/>
                <a:gd name="T3" fmla="*/ 3177 h 3177"/>
                <a:gd name="T4" fmla="*/ 4448 w 4448"/>
                <a:gd name="T5" fmla="*/ 3153 h 3177"/>
                <a:gd name="T6" fmla="*/ 125 w 4448"/>
                <a:gd name="T7" fmla="*/ 0 h 3177"/>
                <a:gd name="T8" fmla="*/ 0 w 4448"/>
                <a:gd name="T9" fmla="*/ 0 h 3177"/>
                <a:gd name="T10" fmla="*/ 0 w 4448"/>
                <a:gd name="T11" fmla="*/ 0 h 3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>
                <a:gd name="T0" fmla="*/ 0 w 2428"/>
                <a:gd name="T1" fmla="*/ 0 h 2614"/>
                <a:gd name="T2" fmla="*/ 2428 w 2428"/>
                <a:gd name="T3" fmla="*/ 2614 h 2614"/>
                <a:gd name="T4" fmla="*/ 2428 w 2428"/>
                <a:gd name="T5" fmla="*/ 2608 h 2614"/>
                <a:gd name="T6" fmla="*/ 66 w 2428"/>
                <a:gd name="T7" fmla="*/ 0 h 2614"/>
                <a:gd name="T8" fmla="*/ 0 w 2428"/>
                <a:gd name="T9" fmla="*/ 0 h 2614"/>
                <a:gd name="T10" fmla="*/ 0 w 2428"/>
                <a:gd name="T11" fmla="*/ 0 h 2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>
                <a:gd name="T0" fmla="*/ 485 w 1800"/>
                <a:gd name="T1" fmla="*/ 0 h 2464"/>
                <a:gd name="T2" fmla="*/ 0 w 1800"/>
                <a:gd name="T3" fmla="*/ 0 h 2464"/>
                <a:gd name="T4" fmla="*/ 1800 w 1800"/>
                <a:gd name="T5" fmla="*/ 2464 h 2464"/>
                <a:gd name="T6" fmla="*/ 1800 w 1800"/>
                <a:gd name="T7" fmla="*/ 2248 h 2464"/>
                <a:gd name="T8" fmla="*/ 1794 w 1800"/>
                <a:gd name="T9" fmla="*/ 2248 h 2464"/>
                <a:gd name="T10" fmla="*/ 485 w 1800"/>
                <a:gd name="T11" fmla="*/ 0 h 2464"/>
                <a:gd name="T12" fmla="*/ 485 w 1800"/>
                <a:gd name="T13" fmla="*/ 0 h 2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>
                <a:gd name="T0" fmla="*/ 0 w 1232"/>
                <a:gd name="T1" fmla="*/ 0 h 2074"/>
                <a:gd name="T2" fmla="*/ 1232 w 1232"/>
                <a:gd name="T3" fmla="*/ 2074 h 2074"/>
                <a:gd name="T4" fmla="*/ 1232 w 1232"/>
                <a:gd name="T5" fmla="*/ 2038 h 2074"/>
                <a:gd name="T6" fmla="*/ 42 w 1232"/>
                <a:gd name="T7" fmla="*/ 0 h 2074"/>
                <a:gd name="T8" fmla="*/ 0 w 1232"/>
                <a:gd name="T9" fmla="*/ 0 h 2074"/>
                <a:gd name="T10" fmla="*/ 0 w 1232"/>
                <a:gd name="T11" fmla="*/ 0 h 2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>
                <a:gd name="T0" fmla="*/ 0 w 1058"/>
                <a:gd name="T1" fmla="*/ 0 h 1936"/>
                <a:gd name="T2" fmla="*/ 1058 w 1058"/>
                <a:gd name="T3" fmla="*/ 1936 h 1936"/>
                <a:gd name="T4" fmla="*/ 1058 w 1058"/>
                <a:gd name="T5" fmla="*/ 1930 h 1936"/>
                <a:gd name="T6" fmla="*/ 54 w 1058"/>
                <a:gd name="T7" fmla="*/ 0 h 1936"/>
                <a:gd name="T8" fmla="*/ 0 w 1058"/>
                <a:gd name="T9" fmla="*/ 0 h 1936"/>
                <a:gd name="T10" fmla="*/ 0 w 1058"/>
                <a:gd name="T11" fmla="*/ 0 h 19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>
                <a:gd name="T0" fmla="*/ 771 w 771"/>
                <a:gd name="T1" fmla="*/ 1433 h 1487"/>
                <a:gd name="T2" fmla="*/ 42 w 771"/>
                <a:gd name="T3" fmla="*/ 0 h 1487"/>
                <a:gd name="T4" fmla="*/ 0 w 771"/>
                <a:gd name="T5" fmla="*/ 0 h 1487"/>
                <a:gd name="T6" fmla="*/ 771 w 771"/>
                <a:gd name="T7" fmla="*/ 1487 h 1487"/>
                <a:gd name="T8" fmla="*/ 771 w 771"/>
                <a:gd name="T9" fmla="*/ 1433 h 1487"/>
                <a:gd name="T10" fmla="*/ 771 w 771"/>
                <a:gd name="T11" fmla="*/ 1433 h 1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grpSp>
          <p:nvGrpSpPr>
            <p:cNvPr id="413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>
                  <a:gd name="T0" fmla="*/ 0 w 3659"/>
                  <a:gd name="T1" fmla="*/ 0 h 1313"/>
                  <a:gd name="T2" fmla="*/ 0 w 3659"/>
                  <a:gd name="T3" fmla="*/ 366 h 1313"/>
                  <a:gd name="T4" fmla="*/ 3635 w 3659"/>
                  <a:gd name="T5" fmla="*/ 1313 h 1313"/>
                  <a:gd name="T6" fmla="*/ 3647 w 3659"/>
                  <a:gd name="T7" fmla="*/ 1235 h 1313"/>
                  <a:gd name="T8" fmla="*/ 3659 w 3659"/>
                  <a:gd name="T9" fmla="*/ 1163 h 1313"/>
                  <a:gd name="T10" fmla="*/ 0 w 3659"/>
                  <a:gd name="T11" fmla="*/ 0 h 1313"/>
                  <a:gd name="T12" fmla="*/ 0 w 3659"/>
                  <a:gd name="T13" fmla="*/ 0 h 1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>
                  <a:gd name="T0" fmla="*/ 2105 w 2105"/>
                  <a:gd name="T1" fmla="*/ 665 h 695"/>
                  <a:gd name="T2" fmla="*/ 24 w 2105"/>
                  <a:gd name="T3" fmla="*/ 0 h 695"/>
                  <a:gd name="T4" fmla="*/ 12 w 2105"/>
                  <a:gd name="T5" fmla="*/ 72 h 695"/>
                  <a:gd name="T6" fmla="*/ 0 w 2105"/>
                  <a:gd name="T7" fmla="*/ 150 h 695"/>
                  <a:gd name="T8" fmla="*/ 2105 w 2105"/>
                  <a:gd name="T9" fmla="*/ 695 h 695"/>
                  <a:gd name="T10" fmla="*/ 2105 w 2105"/>
                  <a:gd name="T11" fmla="*/ 665 h 695"/>
                  <a:gd name="T12" fmla="*/ 2105 w 2105"/>
                  <a:gd name="T13" fmla="*/ 665 h 6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FE6C791-804F-4A13-BCDD-A8B6AD16041E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anose="05000000000000000000" pitchFamily="2" charset="2"/>
        <a:buBlip>
          <a:blip r:embed="rId15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Blip>
          <a:blip r:embed="rId16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Blip>
          <a:blip r:embed="rId17"/>
        </a:buBlip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6" y="609600"/>
            <a:ext cx="7765322" cy="970450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1732450"/>
            <a:ext cx="7765322" cy="4058751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7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endParaRPr lang="cs-CZ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95000"/>
                  </a:schemeClr>
                </a:solidFill>
                <a:effectLst>
                  <a:outerShdw blurRad="50800" dist="38100" dir="2700000" algn="tl" rotWithShape="0">
                    <a:schemeClr val="bg1">
                      <a:alpha val="43000"/>
                    </a:schemeClr>
                  </a:outerShdw>
                </a:effectLst>
              </a:defRPr>
            </a:lvl1pPr>
          </a:lstStyle>
          <a:p>
            <a:fld id="{CFE6C791-804F-4A13-BCDD-A8B6AD16041E}" type="slidenum">
              <a:rPr lang="cs-CZ" altLang="cs-CZ" smtClean="0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636107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20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72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8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2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6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86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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674000" indent="-2160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0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6pPr>
      <a:lvl7pPr marL="240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7pPr>
      <a:lvl8pPr marL="278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8pPr>
      <a:lvl9pPr marL="310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SzPct val="70000"/>
        <a:buFont typeface="Wingdings 2" charset="2"/>
        <a:buChar char=""/>
        <a:defRPr sz="1400" kern="1200">
          <a:ln>
            <a:solidFill>
              <a:schemeClr val="bg1">
                <a:lumMod val="75000"/>
                <a:lumOff val="25000"/>
                <a:alpha val="10000"/>
              </a:schemeClr>
            </a:solidFill>
          </a:ln>
          <a:solidFill>
            <a:schemeClr val="tx2"/>
          </a:solidFill>
          <a:effectLst>
            <a:outerShdw blurRad="9525" dist="25400" dir="1464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loomberg.com/" TargetMode="Externa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pages.stern.nyu.edu/~adamodar/" TargetMode="Externa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/>
              <a:t>Základy finančního managementu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altLang="cs-CZ" b="1" dirty="0">
                <a:effectLst/>
              </a:rPr>
              <a:t>Zdroje dat a práce s nimi, burzy, burzovní indexy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4762500" cy="457200"/>
          </a:xfrm>
        </p:spPr>
        <p:txBody>
          <a:bodyPr/>
          <a:lstStyle/>
          <a:p>
            <a:r>
              <a:rPr lang="cs-CZ" altLang="cs-CZ" dirty="0"/>
              <a:t>FEL ČVUT, katedra ekonomiky, manažerství a humanitních věd</a:t>
            </a: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xfrm>
            <a:off x="6248400" y="6400800"/>
            <a:ext cx="2895600" cy="457200"/>
          </a:xfrm>
        </p:spPr>
        <p:txBody>
          <a:bodyPr/>
          <a:lstStyle/>
          <a:p>
            <a:r>
              <a:rPr lang="en-US" altLang="cs-CZ" dirty="0"/>
              <a:t>©</a:t>
            </a:r>
            <a:r>
              <a:rPr lang="cs-CZ" altLang="cs-CZ" dirty="0"/>
              <a:t> Oldřich Starý, 2024</a:t>
            </a:r>
            <a:endParaRPr lang="en-US" alt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Pražská burza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akcie</a:t>
            </a:r>
          </a:p>
          <a:p>
            <a:pPr lvl="1"/>
            <a:r>
              <a:rPr lang="cs-CZ" dirty="0"/>
              <a:t>Prime market</a:t>
            </a:r>
          </a:p>
          <a:p>
            <a:pPr lvl="1"/>
            <a:r>
              <a:rPr lang="cs-CZ" dirty="0"/>
              <a:t>Standard market</a:t>
            </a:r>
          </a:p>
          <a:p>
            <a:pPr lvl="1"/>
            <a:r>
              <a:rPr lang="cs-CZ" dirty="0"/>
              <a:t>Start market</a:t>
            </a:r>
          </a:p>
          <a:p>
            <a:r>
              <a:rPr lang="cs-CZ" dirty="0"/>
              <a:t>dluhové a cenné papíry</a:t>
            </a:r>
          </a:p>
          <a:p>
            <a:pPr lvl="1"/>
            <a:r>
              <a:rPr lang="cs-CZ" dirty="0"/>
              <a:t>dluhopisy</a:t>
            </a:r>
          </a:p>
          <a:p>
            <a:pPr lvl="2"/>
            <a:r>
              <a:rPr lang="cs-CZ" dirty="0"/>
              <a:t>státní a municipální</a:t>
            </a:r>
          </a:p>
          <a:p>
            <a:pPr lvl="2"/>
            <a:r>
              <a:rPr lang="cs-CZ" dirty="0"/>
              <a:t>podnikové</a:t>
            </a:r>
          </a:p>
          <a:p>
            <a:pPr lvl="2"/>
            <a:r>
              <a:rPr lang="cs-CZ" dirty="0"/>
              <a:t>finanční</a:t>
            </a:r>
          </a:p>
          <a:p>
            <a:r>
              <a:rPr lang="cs-CZ" dirty="0"/>
              <a:t>ostatní (strukturované produkty, cenné papíry kolektivního investování)</a:t>
            </a:r>
          </a:p>
        </p:txBody>
      </p:sp>
    </p:spTree>
    <p:extLst>
      <p:ext uri="{BB962C8B-B14F-4D97-AF65-F5344CB8AC3E}">
        <p14:creationId xmlns:p14="http://schemas.microsoft.com/office/powerpoint/2010/main" val="109027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lze zjistit?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projdeme si on-line na stránkách burzy</a:t>
            </a:r>
          </a:p>
          <a:p>
            <a:r>
              <a:rPr lang="cs-CZ" dirty="0"/>
              <a:t>www.pse.cz</a:t>
            </a:r>
          </a:p>
          <a:p>
            <a:r>
              <a:rPr lang="cs-CZ" dirty="0"/>
              <a:t>Co je to tvůrce trhu?</a:t>
            </a:r>
          </a:p>
          <a:p>
            <a:r>
              <a:rPr lang="cs-CZ" dirty="0"/>
              <a:t>Jak jsou na tom ostatní?</a:t>
            </a:r>
          </a:p>
          <a:p>
            <a:pPr lvl="1"/>
            <a:r>
              <a:rPr lang="cs-CZ" dirty="0" err="1"/>
              <a:t>Bloomberg</a:t>
            </a:r>
            <a:endParaRPr lang="cs-CZ" dirty="0"/>
          </a:p>
          <a:p>
            <a:pPr lvl="2"/>
            <a:r>
              <a:rPr lang="cs-CZ" dirty="0">
                <a:hlinkClick r:id="rId2"/>
              </a:rPr>
              <a:t>www.bloomberg.com</a:t>
            </a:r>
            <a:endParaRPr lang="cs-CZ" dirty="0"/>
          </a:p>
          <a:p>
            <a:pPr lvl="1"/>
            <a:r>
              <a:rPr lang="cs-CZ" dirty="0"/>
              <a:t>DAX</a:t>
            </a:r>
          </a:p>
          <a:p>
            <a:pPr lvl="2"/>
            <a:r>
              <a:rPr lang="cs-CZ" dirty="0"/>
              <a:t>boerse-frankfurt.com</a:t>
            </a:r>
          </a:p>
        </p:txBody>
      </p:sp>
    </p:spTree>
    <p:extLst>
      <p:ext uri="{BB962C8B-B14F-4D97-AF65-F5344CB8AC3E}">
        <p14:creationId xmlns:p14="http://schemas.microsoft.com/office/powerpoint/2010/main" val="299679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Burzovní indexy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 pevnou a proměnnou bází (ty jsou nejčastější)</a:t>
            </a:r>
          </a:p>
          <a:p>
            <a:r>
              <a:rPr lang="cs-CZ" dirty="0"/>
              <a:t>co vypovídají</a:t>
            </a:r>
          </a:p>
          <a:p>
            <a:r>
              <a:rPr lang="cs-CZ" dirty="0"/>
              <a:t>kolik je aktuálně druhů akcií v indexu PX</a:t>
            </a:r>
          </a:p>
          <a:p>
            <a:r>
              <a:rPr lang="cs-CZ" dirty="0"/>
              <a:t>co je to řetězení indexu</a:t>
            </a:r>
          </a:p>
          <a:p>
            <a:r>
              <a:rPr lang="cs-CZ" dirty="0"/>
              <a:t>nejpopulárnější indexy</a:t>
            </a:r>
          </a:p>
          <a:p>
            <a:pPr lvl="1"/>
            <a:r>
              <a:rPr lang="cs-CZ" dirty="0"/>
              <a:t>Dow Jones</a:t>
            </a:r>
          </a:p>
          <a:p>
            <a:pPr lvl="1"/>
            <a:r>
              <a:rPr lang="cs-CZ" dirty="0"/>
              <a:t>NIKKEI</a:t>
            </a:r>
          </a:p>
          <a:p>
            <a:pPr lvl="1"/>
            <a:r>
              <a:rPr lang="cs-CZ" dirty="0"/>
              <a:t>DAX</a:t>
            </a:r>
          </a:p>
          <a:p>
            <a:pPr lvl="1"/>
            <a:r>
              <a:rPr lang="cs-CZ" dirty="0"/>
              <a:t>PX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534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Příklad na výpočet burzovního indexu (princip jako PX)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85346" y="1732450"/>
            <a:ext cx="8063118" cy="5008918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Vytvořte burzovní index ZFM pro následující burzu:				</a:t>
            </a:r>
          </a:p>
          <a:p>
            <a:pPr marL="3690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			</a:t>
            </a:r>
          </a:p>
          <a:p>
            <a:pPr marL="3690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Název firmy	Počet akcií	Počet volně obch. akcií	Kurz</a:t>
            </a:r>
          </a:p>
          <a:p>
            <a:pPr marL="3690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A			  2 000				  2 000			      535</a:t>
            </a:r>
          </a:p>
          <a:p>
            <a:pPr marL="3690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B			  4 500				  2 000			  2 589</a:t>
            </a:r>
          </a:p>
          <a:p>
            <a:pPr marL="3690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C			22 000				20 000			      125</a:t>
            </a:r>
          </a:p>
          <a:p>
            <a:pPr marL="3690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	D			17 800				14 000			14 568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Počáteční hodnotu indexu nastavte na 1000 bodů. Určete, jakou váhu mají jednotlivé firmy.</a:t>
            </a:r>
          </a:p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Jak se změní hodnota indexu, pokud akcie A až C vzrostou o 15 % a akcie D klesne o 1 %?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158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pokračování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Nastavte redukční faktory tak, aby váha libovolných akcií nepřesáhla 30 %</a:t>
            </a:r>
          </a:p>
          <a:p>
            <a:r>
              <a:rPr lang="cs-CZ" dirty="0"/>
              <a:t>Vypočítejte index zřetězení, pokud vyřadíte z ZFM akcie A </a:t>
            </a:r>
            <a:r>
              <a:rPr lang="cs-CZ" dirty="0" err="1"/>
              <a:t>a</a:t>
            </a:r>
            <a:r>
              <a:rPr lang="cs-CZ" dirty="0"/>
              <a:t> zařadíte akcie E, potřebné údaje jsou v následující tabulce</a:t>
            </a:r>
          </a:p>
          <a:p>
            <a:pPr marL="36900" indent="0">
              <a:buNone/>
            </a:pPr>
            <a:r>
              <a:rPr lang="cs-CZ" dirty="0"/>
              <a:t>Název firmy	Počet akcií	Počet volně obch. akcií	Kurz</a:t>
            </a:r>
          </a:p>
          <a:p>
            <a:pPr marL="36900" indent="0">
              <a:buNone/>
            </a:pPr>
            <a:r>
              <a:rPr lang="cs-CZ" dirty="0"/>
              <a:t>A			  2 000			  2 000				     645</a:t>
            </a:r>
          </a:p>
          <a:p>
            <a:pPr marL="36900" indent="0">
              <a:buNone/>
            </a:pPr>
            <a:r>
              <a:rPr lang="cs-CZ" dirty="0"/>
              <a:t>B			  4 500			  2 000				  2 400</a:t>
            </a:r>
          </a:p>
          <a:p>
            <a:pPr marL="36900" indent="0">
              <a:buNone/>
            </a:pPr>
            <a:r>
              <a:rPr lang="cs-CZ" dirty="0"/>
              <a:t>C			22 000			20 000				      135</a:t>
            </a:r>
          </a:p>
          <a:p>
            <a:pPr marL="36900" indent="0">
              <a:buNone/>
            </a:pPr>
            <a:r>
              <a:rPr lang="cs-CZ" dirty="0"/>
              <a:t>D			17 800			14 000				15 000</a:t>
            </a:r>
          </a:p>
          <a:p>
            <a:pPr marL="36900" indent="0">
              <a:buNone/>
            </a:pPr>
            <a:r>
              <a:rPr lang="cs-CZ" dirty="0"/>
              <a:t>E			14 800			  4 000				      850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52932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 dat pro finance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finanční trhy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příklad stažení a zpracování dat z Pražské burzy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weby nadšenců a profesionálů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placené</a:t>
            </a: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neplacené</a:t>
            </a:r>
          </a:p>
          <a:p>
            <a:pPr lvl="2"/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damodaram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http://pages.stern.nyu.edu/~adamodar/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placené ale dostupné</a:t>
            </a:r>
          </a:p>
          <a:p>
            <a:pPr lvl="2"/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Wolphram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Mathematica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financial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data</a:t>
            </a:r>
          </a:p>
        </p:txBody>
      </p:sp>
    </p:spTree>
    <p:extLst>
      <p:ext uri="{BB962C8B-B14F-4D97-AF65-F5344CB8AC3E}">
        <p14:creationId xmlns:p14="http://schemas.microsoft.com/office/powerpoint/2010/main" val="128661286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PMA01">
  <a:themeElements>
    <a:clrScheme name="PMA01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PMA0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rgbClr val="FF0000"/>
          </a:solidFill>
          <a:prstDash val="solid"/>
          <a:round/>
          <a:headEnd type="none" w="med" len="med"/>
          <a:tailEnd type="triangle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0000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MA01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A01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řidlice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Břidlice">
      <a:maj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sto MT" panose="02040603050505030304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řidlic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hardEdge"/>
          </a:sp3d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lumMod val="80000"/>
              </a:schemeClr>
              <a:schemeClr val="phClr">
                <a:tint val="98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ate" id="{C3F70B94-7CE9-428E-ADC1-3269CC2C3385}" vid="{FF747C5C-A8E8-4833-9E55-3D08FE4E487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PMA01</Template>
  <TotalTime>2392</TotalTime>
  <Words>465</Words>
  <Application>Microsoft Macintosh PowerPoint</Application>
  <PresentationFormat>Předvádění na obrazovce (4:3)</PresentationFormat>
  <Paragraphs>63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Calisto MT</vt:lpstr>
      <vt:lpstr>Wingdings</vt:lpstr>
      <vt:lpstr>Wingdings 2</vt:lpstr>
      <vt:lpstr>PMA01</vt:lpstr>
      <vt:lpstr>Břidlice</vt:lpstr>
      <vt:lpstr>Základy finančního managementu</vt:lpstr>
      <vt:lpstr>Pražská burza</vt:lpstr>
      <vt:lpstr>Co lze zjistit?</vt:lpstr>
      <vt:lpstr>Burzovní indexy</vt:lpstr>
      <vt:lpstr>Příklad na výpočet burzovního indexu (princip jako PX)</vt:lpstr>
      <vt:lpstr>Příklad pokračování</vt:lpstr>
      <vt:lpstr>Zdroje dat pro finance</vt:lpstr>
    </vt:vector>
  </TitlesOfParts>
  <Company>ČVUT fakulta elektrotechnická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Podnikový management</dc:title>
  <dc:creator>StaryO</dc:creator>
  <cp:lastModifiedBy>Stary, Oldrich</cp:lastModifiedBy>
  <cp:revision>273</cp:revision>
  <dcterms:created xsi:type="dcterms:W3CDTF">2004-09-17T11:11:15Z</dcterms:created>
  <dcterms:modified xsi:type="dcterms:W3CDTF">2024-05-15T11:04:09Z</dcterms:modified>
</cp:coreProperties>
</file>