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83" r:id="rId2"/>
  </p:sldMasterIdLst>
  <p:sldIdLst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80" r:id="rId19"/>
    <p:sldId id="276" r:id="rId20"/>
    <p:sldId id="281" r:id="rId21"/>
    <p:sldId id="277" r:id="rId22"/>
    <p:sldId id="278" r:id="rId23"/>
    <p:sldId id="279" r:id="rId24"/>
  </p:sldIdLst>
  <p:sldSz cx="9144000" cy="6858000" type="screen4x3"/>
  <p:notesSz cx="6743700" cy="98933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00FF"/>
    <a:srgbClr val="FF0000"/>
    <a:srgbClr val="000000"/>
    <a:srgbClr val="6699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33" autoAdjust="0"/>
    <p:restoredTop sz="94628" autoAdjust="0"/>
  </p:normalViewPr>
  <p:slideViewPr>
    <p:cSldViewPr>
      <p:cViewPr varScale="1">
        <p:scale>
          <a:sx n="73" d="100"/>
          <a:sy n="73" d="100"/>
        </p:scale>
        <p:origin x="367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image" Target="../media/image9.emf"/><Relationship Id="rId4" Type="http://schemas.openxmlformats.org/officeDocument/2006/relationships/image" Target="../media/image12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image" Target="../media/image13.emf"/><Relationship Id="rId4" Type="http://schemas.openxmlformats.org/officeDocument/2006/relationships/image" Target="../media/image16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image" Target="../media/image17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image" Target="../media/image20.emf"/><Relationship Id="rId4" Type="http://schemas.openxmlformats.org/officeDocument/2006/relationships/image" Target="../media/image23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123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4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5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6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22 w 1722"/>
                <a:gd name="T1" fmla="*/ 66 h 66"/>
                <a:gd name="T2" fmla="*/ 1722 w 1722"/>
                <a:gd name="T3" fmla="*/ 60 h 66"/>
                <a:gd name="T4" fmla="*/ 0 w 1722"/>
                <a:gd name="T5" fmla="*/ 0 h 66"/>
                <a:gd name="T6" fmla="*/ 0 w 1722"/>
                <a:gd name="T7" fmla="*/ 48 h 66"/>
                <a:gd name="T8" fmla="*/ 1722 w 1722"/>
                <a:gd name="T9" fmla="*/ 66 h 66"/>
                <a:gd name="T10" fmla="*/ 1722 w 1722"/>
                <a:gd name="T1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7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8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5 w 975"/>
                <a:gd name="T1" fmla="*/ 48 h 101"/>
                <a:gd name="T2" fmla="*/ 975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5 w 975"/>
                <a:gd name="T9" fmla="*/ 48 h 101"/>
                <a:gd name="T10" fmla="*/ 975 w 975"/>
                <a:gd name="T11" fmla="*/ 48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9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41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41 w 2141"/>
                <a:gd name="T7" fmla="*/ 0 h 198"/>
                <a:gd name="T8" fmla="*/ 2141 w 2141"/>
                <a:gd name="T9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0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1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82 w 2517"/>
                <a:gd name="T1" fmla="*/ 276 h 276"/>
                <a:gd name="T2" fmla="*/ 2517 w 2517"/>
                <a:gd name="T3" fmla="*/ 204 h 276"/>
                <a:gd name="T4" fmla="*/ 2260 w 2517"/>
                <a:gd name="T5" fmla="*/ 0 h 276"/>
                <a:gd name="T6" fmla="*/ 0 w 2517"/>
                <a:gd name="T7" fmla="*/ 276 h 276"/>
                <a:gd name="T8" fmla="*/ 2182 w 2517"/>
                <a:gd name="T9" fmla="*/ 276 h 276"/>
                <a:gd name="T10" fmla="*/ 2182 w 2517"/>
                <a:gd name="T11" fmla="*/ 2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2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3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9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9 w 729"/>
                <a:gd name="T7" fmla="*/ 240 h 240"/>
                <a:gd name="T8" fmla="*/ 729 w 729"/>
                <a:gd name="T9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4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5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9 w 729"/>
                <a:gd name="T1" fmla="*/ 318 h 318"/>
                <a:gd name="T2" fmla="*/ 729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9 w 729"/>
                <a:gd name="T9" fmla="*/ 318 h 318"/>
                <a:gd name="T10" fmla="*/ 729 w 729"/>
                <a:gd name="T11" fmla="*/ 318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6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7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8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9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0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1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2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3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4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5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6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7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8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12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9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50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51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52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53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54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55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56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57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58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5159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5160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61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</p:grpSp>
      <p:sp>
        <p:nvSpPr>
          <p:cNvPr id="5162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cs-CZ" altLang="cs-CZ" noProof="0"/>
              <a:t>Klepnutím lze upravit styl předlohy nadpisů.</a:t>
            </a:r>
          </a:p>
        </p:txBody>
      </p:sp>
      <p:sp>
        <p:nvSpPr>
          <p:cNvPr id="5163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3600"/>
            </a:lvl1pPr>
          </a:lstStyle>
          <a:p>
            <a:pPr lvl="0"/>
            <a:r>
              <a:rPr lang="cs-CZ" altLang="cs-CZ" noProof="0"/>
              <a:t>Klepnutím lze upravit styl předlohy podnadpisů.</a:t>
            </a:r>
          </a:p>
        </p:txBody>
      </p:sp>
      <p:sp>
        <p:nvSpPr>
          <p:cNvPr id="5164" name="Rectangle 44"/>
          <p:cNvSpPr>
            <a:spLocks noGrp="1" noChangeArrowheads="1"/>
          </p:cNvSpPr>
          <p:nvPr>
            <p:ph type="dt" sz="quarter" idx="2"/>
          </p:nvPr>
        </p:nvSpPr>
        <p:spPr>
          <a:xfrm>
            <a:off x="755650" y="6400800"/>
            <a:ext cx="47625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cs-CZ" altLang="cs-CZ"/>
              <a:t>FEL ČVUT, katedra ekonomiky, manažerství a humanitních věd</a:t>
            </a:r>
          </a:p>
        </p:txBody>
      </p:sp>
      <p:sp>
        <p:nvSpPr>
          <p:cNvPr id="5165" name="Rectangle 45"/>
          <p:cNvSpPr>
            <a:spLocks noGrp="1" noChangeArrowheads="1"/>
          </p:cNvSpPr>
          <p:nvPr>
            <p:ph type="ftr" sz="quarter" idx="3"/>
          </p:nvPr>
        </p:nvSpPr>
        <p:spPr>
          <a:xfrm>
            <a:off x="5580063" y="6400800"/>
            <a:ext cx="2895600" cy="457200"/>
          </a:xfrm>
        </p:spPr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r>
              <a:rPr lang="en-US" altLang="cs-CZ"/>
              <a:t>©</a:t>
            </a:r>
            <a:r>
              <a:rPr lang="cs-CZ" altLang="cs-CZ"/>
              <a:t> Odlřich Starý, 2004</a:t>
            </a:r>
            <a:endParaRPr lang="en-US" altLang="cs-CZ"/>
          </a:p>
        </p:txBody>
      </p:sp>
      <p:sp>
        <p:nvSpPr>
          <p:cNvPr id="5166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-</a:t>
            </a:r>
            <a:fld id="{818AEEF9-9FC4-4908-8983-6E18BEA1DFD2}" type="slidenum">
              <a:rPr lang="cs-CZ" altLang="cs-CZ"/>
              <a:pPr/>
              <a:t>‹#›</a:t>
            </a:fld>
            <a:r>
              <a:rPr lang="cs-CZ" altLang="cs-CZ"/>
              <a:t>-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6A1AD9-AA90-4835-A2EA-8FCDF5F5147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62272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F01480-CE54-4034-A780-2448B05F9B7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24675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ADD2E01-EA0B-496E-B7ED-04632AFE3B8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580117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760B269-C965-46CE-A13E-79F1C7D7F31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590921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020" y="1769541"/>
            <a:ext cx="7080026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020" y="3598339"/>
            <a:ext cx="7080026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altLang="cs-CZ"/>
              <a:t>FEL ČVUT, katedra ekonomiky, manažerství a humanitních věd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cs-CZ"/>
              <a:t>©</a:t>
            </a:r>
            <a:r>
              <a:rPr lang="cs-CZ" altLang="cs-CZ"/>
              <a:t> Odlřich Starý, 2004</a:t>
            </a:r>
            <a:endParaRPr lang="en-US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altLang="cs-CZ"/>
              <a:t>-</a:t>
            </a:r>
            <a:fld id="{818AEEF9-9FC4-4908-8983-6E18BEA1DFD2}" type="slidenum">
              <a:rPr lang="cs-CZ" altLang="cs-CZ" smtClean="0"/>
              <a:pPr/>
              <a:t>‹#›</a:t>
            </a:fld>
            <a:r>
              <a:rPr lang="cs-CZ" altLang="cs-CZ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22246633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6C791-804F-4A13-BCDD-A8B6AD16041E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87229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1" y="1761068"/>
            <a:ext cx="7192913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1" y="3589879"/>
            <a:ext cx="7192913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02777-E58F-437C-BBE5-070A56DC60B2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631838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7" y="1732449"/>
            <a:ext cx="3795373" cy="4058750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2169" y="1732450"/>
            <a:ext cx="3798499" cy="4058751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A9FE4-F59C-415C-8304-1D48B91FACF1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552538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late-V2-S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345" y="1770323"/>
            <a:ext cx="3787423" cy="4112953"/>
          </a:xfrm>
          <a:prstGeom prst="rect">
            <a:avLst/>
          </a:prstGeom>
        </p:spPr>
      </p:pic>
      <p:pic>
        <p:nvPicPr>
          <p:cNvPr id="14" name="Picture 13" descr="Slate-V2-S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3245" y="1770323"/>
            <a:ext cx="3787423" cy="411295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404" y="1835254"/>
            <a:ext cx="3657258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404" y="2380138"/>
            <a:ext cx="3657258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1225" y="1835255"/>
            <a:ext cx="3671498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1225" y="2380138"/>
            <a:ext cx="3671498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CF39A-585D-44EB-9367-888F3BF291BA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11664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52CAC-8287-4A4B-A06E-91F0E1C429C5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67809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97A2E2-5347-4A1D-8752-21D8F192CDA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163238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F2B5C-0422-41AE-AA20-53DD1CA309AB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731649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0"/>
            <a:ext cx="2780167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725" y="609600"/>
            <a:ext cx="4808943" cy="518160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2431518"/>
            <a:ext cx="2780167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5E48E-7C7F-4947-B76F-E602B9319DC6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036407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late-V2-S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4987" y="609923"/>
            <a:ext cx="3428146" cy="5205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923"/>
            <a:ext cx="3924676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976728" y="743989"/>
            <a:ext cx="3165375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2439261"/>
            <a:ext cx="3924676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B61FF-2661-4D69-9429-64C6A0653629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03165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late-V2-S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995" y="540085"/>
            <a:ext cx="7656010" cy="38343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4" y="4565255"/>
            <a:ext cx="7766495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26217" y="695010"/>
            <a:ext cx="7285600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6532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6C791-804F-4A13-BCDD-A8B6AD16041E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8902315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8437"/>
            <a:ext cx="776532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295180"/>
            <a:ext cx="7765322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6C791-804F-4A13-BCDD-A8B6AD16041E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1555191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3"/>
            <a:ext cx="6564224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304353"/>
            <a:ext cx="7765322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6C791-804F-4A13-BCDD-A8B6AD16041E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11" name="TextBox 10"/>
          <p:cNvSpPr txBox="1"/>
          <p:nvPr/>
        </p:nvSpPr>
        <p:spPr>
          <a:xfrm>
            <a:off x="627459" y="87391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828359" y="293324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477075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2126943"/>
            <a:ext cx="7765322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9" y="4650556"/>
            <a:ext cx="776414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6C791-804F-4A13-BCDD-A8B6AD16041E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6552134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6" y="609600"/>
            <a:ext cx="7765322" cy="97045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1885950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571750"/>
            <a:ext cx="2475738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5033" y="1885950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76" y="2571750"/>
            <a:ext cx="2475738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4929" y="1885950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4929" y="2571750"/>
            <a:ext cx="2475738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6C791-804F-4A13-BCDD-A8B6AD16041E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0472662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late-V2-S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239" y="1826045"/>
            <a:ext cx="2529046" cy="1833558"/>
          </a:xfrm>
          <a:prstGeom prst="rect">
            <a:avLst/>
          </a:prstGeom>
        </p:spPr>
      </p:pic>
      <p:pic>
        <p:nvPicPr>
          <p:cNvPr id="28" name="Picture 27" descr="Slate-V2-S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3813" y="1826045"/>
            <a:ext cx="2529046" cy="1833558"/>
          </a:xfrm>
          <a:prstGeom prst="rect">
            <a:avLst/>
          </a:prstGeom>
        </p:spPr>
      </p:pic>
      <p:pic>
        <p:nvPicPr>
          <p:cNvPr id="29" name="Picture 28" descr="Slate-V2-S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1715" y="1826045"/>
            <a:ext cx="2529046" cy="1833558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0"/>
            <a:ext cx="7765322" cy="97045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6" y="3904106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763577" y="1938918"/>
            <a:ext cx="2319276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6" y="4480369"/>
            <a:ext cx="2475738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91" y="3904106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09307" y="1939094"/>
            <a:ext cx="2319276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75" y="4480368"/>
            <a:ext cx="2476753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5023" y="3904106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056774" y="1934432"/>
            <a:ext cx="2319276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4929" y="4480366"/>
            <a:ext cx="2475738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6C791-804F-4A13-BCDD-A8B6AD16041E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3673204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1AD9-AA90-4835-A2EA-8FCDF5F5147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66639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E02777-E58F-437C-BBE5-070A56DC60B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09563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7302" y="609600"/>
            <a:ext cx="1713365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7" y="609600"/>
            <a:ext cx="5937654" cy="5181601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01480-CE54-4034-A780-2448B05F9B7A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1727947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ADD2E01-EA0B-496E-B7ED-04632AFE3B8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3335088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760B269-C965-46CE-A13E-79F1C7D7F31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81876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2A9FE4-F59C-415C-8304-1D48B91FACF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85846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3CF39A-585D-44EB-9367-888F3BF291B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1322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952CAC-8287-4A4B-A06E-91F0E1C429C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39821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4F2B5C-0422-41AE-AA20-53DD1CA309A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10078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55E48E-7C7F-4947-B76F-E602B9319DC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14484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9B61FF-2661-4D69-9429-64C6A065362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90087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1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17" Type="http://schemas.openxmlformats.org/officeDocument/2006/relationships/slideLayout" Target="../slideLayouts/slideLayout30.xml"/><Relationship Id="rId2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29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23.xml"/><Relationship Id="rId19" Type="http://schemas.openxmlformats.org/officeDocument/2006/relationships/slideLayout" Target="../slideLayouts/slideLayout32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22 w 1722"/>
                <a:gd name="T1" fmla="*/ 66 h 66"/>
                <a:gd name="T2" fmla="*/ 1722 w 1722"/>
                <a:gd name="T3" fmla="*/ 60 h 66"/>
                <a:gd name="T4" fmla="*/ 0 w 1722"/>
                <a:gd name="T5" fmla="*/ 0 h 66"/>
                <a:gd name="T6" fmla="*/ 0 w 1722"/>
                <a:gd name="T7" fmla="*/ 48 h 66"/>
                <a:gd name="T8" fmla="*/ 1722 w 1722"/>
                <a:gd name="T9" fmla="*/ 66 h 66"/>
                <a:gd name="T10" fmla="*/ 1722 w 1722"/>
                <a:gd name="T1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03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04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5 w 975"/>
                <a:gd name="T1" fmla="*/ 48 h 101"/>
                <a:gd name="T2" fmla="*/ 975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5 w 975"/>
                <a:gd name="T9" fmla="*/ 48 h 101"/>
                <a:gd name="T10" fmla="*/ 975 w 975"/>
                <a:gd name="T11" fmla="*/ 48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05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41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41 w 2141"/>
                <a:gd name="T7" fmla="*/ 0 h 198"/>
                <a:gd name="T8" fmla="*/ 2141 w 2141"/>
                <a:gd name="T9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06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07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82 w 2517"/>
                <a:gd name="T1" fmla="*/ 276 h 276"/>
                <a:gd name="T2" fmla="*/ 2517 w 2517"/>
                <a:gd name="T3" fmla="*/ 204 h 276"/>
                <a:gd name="T4" fmla="*/ 2260 w 2517"/>
                <a:gd name="T5" fmla="*/ 0 h 276"/>
                <a:gd name="T6" fmla="*/ 0 w 2517"/>
                <a:gd name="T7" fmla="*/ 276 h 276"/>
                <a:gd name="T8" fmla="*/ 2182 w 2517"/>
                <a:gd name="T9" fmla="*/ 276 h 276"/>
                <a:gd name="T10" fmla="*/ 2182 w 2517"/>
                <a:gd name="T11" fmla="*/ 2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08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09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9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9 w 729"/>
                <a:gd name="T7" fmla="*/ 240 h 240"/>
                <a:gd name="T8" fmla="*/ 729 w 729"/>
                <a:gd name="T9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10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11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9 w 729"/>
                <a:gd name="T1" fmla="*/ 318 h 318"/>
                <a:gd name="T2" fmla="*/ 729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9 w 729"/>
                <a:gd name="T9" fmla="*/ 318 h 318"/>
                <a:gd name="T10" fmla="*/ 729 w 729"/>
                <a:gd name="T11" fmla="*/ 318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12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13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14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15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16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17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18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19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20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21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22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23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24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12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25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26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27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28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29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30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31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32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33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34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4135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136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137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</p:grpSp>
      <p:sp>
        <p:nvSpPr>
          <p:cNvPr id="4138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413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140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cs-CZ" altLang="cs-CZ"/>
          </a:p>
        </p:txBody>
      </p:sp>
      <p:sp>
        <p:nvSpPr>
          <p:cNvPr id="4141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cs-CZ" altLang="cs-CZ"/>
          </a:p>
        </p:txBody>
      </p:sp>
      <p:sp>
        <p:nvSpPr>
          <p:cNvPr id="4142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CFE6C791-804F-4A13-BCDD-A8B6AD16041E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anose="05000000000000000000" pitchFamily="2" charset="2"/>
        <a:buBlip>
          <a:blip r:embed="rId15"/>
        </a:buBlip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Blip>
          <a:blip r:embed="rId16"/>
        </a:buBlip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Blip>
          <a:blip r:embed="rId17"/>
        </a:buBlip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6" y="609600"/>
            <a:ext cx="776532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1732450"/>
            <a:ext cx="776532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7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CFE6C791-804F-4A13-BCDD-A8B6AD16041E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636107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  <p:sldLayoutId id="2147483696" r:id="rId13"/>
    <p:sldLayoutId id="2147483697" r:id="rId14"/>
    <p:sldLayoutId id="2147483698" r:id="rId15"/>
    <p:sldLayoutId id="2147483699" r:id="rId16"/>
    <p:sldLayoutId id="2147483700" r:id="rId17"/>
    <p:sldLayoutId id="2147483701" r:id="rId18"/>
    <p:sldLayoutId id="2147483702" r:id="rId19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e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3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8.e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7.e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e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0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1.emf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23.emf"/><Relationship Id="rId4" Type="http://schemas.openxmlformats.org/officeDocument/2006/relationships/image" Target="../media/image20.emf"/><Relationship Id="rId9" Type="http://schemas.openxmlformats.org/officeDocument/2006/relationships/oleObject" Target="../embeddings/oleObject15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0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4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0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5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0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6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0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e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2.emf"/><Relationship Id="rId4" Type="http://schemas.openxmlformats.org/officeDocument/2006/relationships/image" Target="../media/image9.emf"/><Relationship Id="rId9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e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0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4.e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6.emf"/><Relationship Id="rId4" Type="http://schemas.openxmlformats.org/officeDocument/2006/relationships/image" Target="../media/image13.emf"/><Relationship Id="rId9" Type="http://schemas.openxmlformats.org/officeDocument/2006/relationships/oleObject" Target="../embeddings/oleObject8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dirty="0"/>
              <a:t>Základy finanční ho managementu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altLang="cs-CZ" b="1" dirty="0">
                <a:effectLst/>
              </a:rPr>
              <a:t>Analýza projektu, citlivostní analýza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400800"/>
            <a:ext cx="4762500" cy="457200"/>
          </a:xfrm>
        </p:spPr>
        <p:txBody>
          <a:bodyPr/>
          <a:lstStyle/>
          <a:p>
            <a:r>
              <a:rPr lang="cs-CZ" altLang="cs-CZ" dirty="0"/>
              <a:t>FEL ČVUT, katedra ekonomiky, manažerství a humanitních věd</a:t>
            </a: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xfrm>
            <a:off x="6248400" y="6400800"/>
            <a:ext cx="2895600" cy="457200"/>
          </a:xfrm>
        </p:spPr>
        <p:txBody>
          <a:bodyPr/>
          <a:lstStyle/>
          <a:p>
            <a:r>
              <a:rPr lang="en-US" altLang="cs-CZ" dirty="0"/>
              <a:t>©</a:t>
            </a:r>
            <a:r>
              <a:rPr lang="cs-CZ" altLang="cs-CZ" dirty="0"/>
              <a:t> Oldřich Starý, </a:t>
            </a:r>
            <a:r>
              <a:rPr lang="cs-CZ" altLang="cs-CZ" dirty="0" smtClean="0"/>
              <a:t>2023</a:t>
            </a:r>
            <a:endParaRPr lang="en-US" alt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Scénáře</a:t>
            </a:r>
          </a:p>
        </p:txBody>
      </p:sp>
      <p:sp>
        <p:nvSpPr>
          <p:cNvPr id="268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lze postihnout vzájemnou závislost proměnných</a:t>
            </a:r>
          </a:p>
          <a:p>
            <a:r>
              <a:rPr lang="cs-CZ" altLang="cs-CZ"/>
              <a:t>obvykle realistický, pesimistický a optimistický</a:t>
            </a:r>
          </a:p>
          <a:p>
            <a:r>
              <a:rPr lang="cs-CZ" altLang="cs-CZ"/>
              <a:t>podpora SW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8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8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8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8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8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8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8291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Hledání bodu zvratu</a:t>
            </a:r>
          </a:p>
        </p:txBody>
      </p:sp>
      <p:sp>
        <p:nvSpPr>
          <p:cNvPr id="269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použití NPV</a:t>
            </a:r>
          </a:p>
          <a:p>
            <a:r>
              <a:rPr lang="cs-CZ" altLang="cs-CZ"/>
              <a:t>použití ročních ekvivalentních hodnot</a:t>
            </a:r>
          </a:p>
          <a:p>
            <a:r>
              <a:rPr lang="cs-CZ" altLang="cs-CZ"/>
              <a:t>použití účetních hodnot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9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9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9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9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9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9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9315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>
                <a:effectLst/>
              </a:rPr>
              <a:t>Simulační metody</a:t>
            </a:r>
          </a:p>
        </p:txBody>
      </p:sp>
      <p:sp>
        <p:nvSpPr>
          <p:cNvPr id="270339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341438"/>
            <a:ext cx="8229600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>
                <a:effectLst/>
              </a:rPr>
              <a:t>metoda Monte Carlo</a:t>
            </a:r>
            <a:endParaRPr lang="cs-CZ" altLang="cs-CZ"/>
          </a:p>
          <a:p>
            <a:pPr>
              <a:lnSpc>
                <a:spcPct val="90000"/>
              </a:lnSpc>
            </a:pPr>
            <a:r>
              <a:rPr lang="cs-CZ" altLang="cs-CZ">
                <a:effectLst/>
              </a:rPr>
              <a:t>modelování projektu</a:t>
            </a:r>
          </a:p>
          <a:p>
            <a:pPr>
              <a:lnSpc>
                <a:spcPct val="90000"/>
              </a:lnSpc>
            </a:pPr>
            <a:r>
              <a:rPr lang="cs-CZ" altLang="cs-CZ">
                <a:effectLst/>
              </a:rPr>
              <a:t>určení pravděpodobnostních rozdělení</a:t>
            </a:r>
          </a:p>
          <a:p>
            <a:pPr>
              <a:lnSpc>
                <a:spcPct val="90000"/>
              </a:lnSpc>
            </a:pPr>
            <a:r>
              <a:rPr lang="cs-CZ" altLang="cs-CZ">
                <a:effectLst/>
              </a:rPr>
              <a:t>simulace hotovostních toků, lze tak získat nevychýlenou prognózu CF</a:t>
            </a:r>
          </a:p>
          <a:p>
            <a:pPr>
              <a:lnSpc>
                <a:spcPct val="90000"/>
              </a:lnSpc>
            </a:pPr>
            <a:r>
              <a:rPr lang="cs-CZ" altLang="cs-CZ">
                <a:effectLst/>
              </a:rPr>
              <a:t>lze použít i pro simulaci NPV?</a:t>
            </a:r>
          </a:p>
          <a:p>
            <a:pPr lvl="1">
              <a:lnSpc>
                <a:spcPct val="90000"/>
              </a:lnSpc>
            </a:pPr>
            <a:r>
              <a:rPr lang="cs-CZ" altLang="cs-CZ">
                <a:effectLst/>
              </a:rPr>
              <a:t>jaký použít diskont (bezrizikový)</a:t>
            </a:r>
          </a:p>
          <a:p>
            <a:pPr lvl="1">
              <a:lnSpc>
                <a:spcPct val="90000"/>
              </a:lnSpc>
            </a:pPr>
            <a:r>
              <a:rPr lang="cs-CZ" altLang="cs-CZ">
                <a:effectLst/>
              </a:rPr>
              <a:t>co znamená NPV</a:t>
            </a:r>
          </a:p>
          <a:p>
            <a:pPr lvl="1">
              <a:lnSpc>
                <a:spcPct val="90000"/>
              </a:lnSpc>
            </a:pPr>
            <a:r>
              <a:rPr lang="cs-CZ" altLang="cs-CZ">
                <a:effectLst/>
              </a:rPr>
              <a:t>lze ovlivnit diverzifikací, ...</a:t>
            </a:r>
          </a:p>
          <a:p>
            <a:pPr>
              <a:lnSpc>
                <a:spcPct val="90000"/>
              </a:lnSpc>
            </a:pPr>
            <a:endParaRPr lang="cs-CZ" altLang="cs-CZ"/>
          </a:p>
        </p:txBody>
      </p:sp>
      <p:sp>
        <p:nvSpPr>
          <p:cNvPr id="270340" name="Text Box 4"/>
          <p:cNvSpPr txBox="1">
            <a:spLocks noChangeArrowheads="1"/>
          </p:cNvSpPr>
          <p:nvPr/>
        </p:nvSpPr>
        <p:spPr bwMode="auto">
          <a:xfrm>
            <a:off x="250825" y="5876925"/>
            <a:ext cx="8569325" cy="701675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000"/>
              <a:t>Pozor na vzájemné závislosti proměnných! Očekávaná cena krát očekávané množství není očekávaný příjem!!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0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0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0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0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0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0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0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0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0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0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0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0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70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70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70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70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770" decel="100000"/>
                                        <p:tgtEl>
                                          <p:spTgt spid="2703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6" dur="770" decel="100000"/>
                                        <p:tgtEl>
                                          <p:spTgt spid="27034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034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8" dur="770" fill="hold"/>
                                        <p:tgtEl>
                                          <p:spTgt spid="270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0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0" dur="770" fill="hold"/>
                                        <p:tgtEl>
                                          <p:spTgt spid="270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0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0339" grpId="0" uiExpand="1" build="p"/>
      <p:bldP spid="27034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406" name="Rectangle 46"/>
          <p:cNvSpPr>
            <a:spLocks noChangeArrowheads="1"/>
          </p:cNvSpPr>
          <p:nvPr/>
        </p:nvSpPr>
        <p:spPr bwMode="auto">
          <a:xfrm>
            <a:off x="0" y="5661025"/>
            <a:ext cx="2700338" cy="1196975"/>
          </a:xfrm>
          <a:prstGeom prst="rect">
            <a:avLst/>
          </a:prstGeom>
          <a:solidFill>
            <a:srgbClr val="808080"/>
          </a:solidFill>
          <a:ln w="28575">
            <a:solidFill>
              <a:srgbClr val="FFFF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cs-CZ"/>
          </a:p>
        </p:txBody>
      </p:sp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>
                <a:effectLst/>
              </a:rPr>
              <a:t>Rozhodovací stromy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1181100"/>
          </a:xfrm>
        </p:spPr>
        <p:txBody>
          <a:bodyPr/>
          <a:lstStyle/>
          <a:p>
            <a:r>
              <a:rPr lang="cs-CZ" altLang="cs-CZ">
                <a:effectLst/>
              </a:rPr>
              <a:t>analýza vzájemně navazujících rozhodnutí</a:t>
            </a:r>
            <a:endParaRPr lang="cs-CZ" altLang="cs-CZ"/>
          </a:p>
          <a:p>
            <a:r>
              <a:rPr lang="cs-CZ" altLang="cs-CZ">
                <a:effectLst/>
              </a:rPr>
              <a:t>příklad: Magna Charter</a:t>
            </a:r>
          </a:p>
        </p:txBody>
      </p:sp>
      <p:sp>
        <p:nvSpPr>
          <p:cNvPr id="271364" name="Text Box 4"/>
          <p:cNvSpPr txBox="1">
            <a:spLocks noChangeArrowheads="1"/>
          </p:cNvSpPr>
          <p:nvPr/>
        </p:nvSpPr>
        <p:spPr bwMode="auto">
          <a:xfrm>
            <a:off x="323850" y="4219575"/>
            <a:ext cx="1944688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tryskové letadlo</a:t>
            </a:r>
          </a:p>
          <a:p>
            <a:pPr>
              <a:spcBef>
                <a:spcPct val="50000"/>
              </a:spcBef>
            </a:pPr>
            <a:r>
              <a:rPr lang="cs-CZ" altLang="cs-CZ"/>
              <a:t>- 550 tis. EUR</a:t>
            </a:r>
          </a:p>
        </p:txBody>
      </p:sp>
      <p:sp>
        <p:nvSpPr>
          <p:cNvPr id="271365" name="Line 5"/>
          <p:cNvSpPr>
            <a:spLocks noChangeShapeType="1"/>
          </p:cNvSpPr>
          <p:nvPr/>
        </p:nvSpPr>
        <p:spPr bwMode="auto">
          <a:xfrm flipV="1">
            <a:off x="2339975" y="3644900"/>
            <a:ext cx="1439863" cy="9350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71366" name="Line 6"/>
          <p:cNvSpPr>
            <a:spLocks noChangeShapeType="1"/>
          </p:cNvSpPr>
          <p:nvPr/>
        </p:nvSpPr>
        <p:spPr bwMode="auto">
          <a:xfrm>
            <a:off x="2339975" y="4579938"/>
            <a:ext cx="1511300" cy="9366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71368" name="Text Box 8"/>
          <p:cNvSpPr txBox="1">
            <a:spLocks noChangeArrowheads="1"/>
          </p:cNvSpPr>
          <p:nvPr/>
        </p:nvSpPr>
        <p:spPr bwMode="auto">
          <a:xfrm rot="1929840">
            <a:off x="2339975" y="4797425"/>
            <a:ext cx="19446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nízká poptávka</a:t>
            </a:r>
          </a:p>
        </p:txBody>
      </p:sp>
      <p:sp>
        <p:nvSpPr>
          <p:cNvPr id="271369" name="Text Box 9"/>
          <p:cNvSpPr txBox="1">
            <a:spLocks noChangeArrowheads="1"/>
          </p:cNvSpPr>
          <p:nvPr/>
        </p:nvSpPr>
        <p:spPr bwMode="auto">
          <a:xfrm rot="-1959185">
            <a:off x="2627313" y="4003675"/>
            <a:ext cx="10810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p = 60%</a:t>
            </a:r>
          </a:p>
        </p:txBody>
      </p:sp>
      <p:sp>
        <p:nvSpPr>
          <p:cNvPr id="271370" name="Text Box 10"/>
          <p:cNvSpPr txBox="1">
            <a:spLocks noChangeArrowheads="1"/>
          </p:cNvSpPr>
          <p:nvPr/>
        </p:nvSpPr>
        <p:spPr bwMode="auto">
          <a:xfrm rot="1929840">
            <a:off x="2411413" y="5011738"/>
            <a:ext cx="1295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p = 40%</a:t>
            </a:r>
          </a:p>
        </p:txBody>
      </p:sp>
      <p:sp>
        <p:nvSpPr>
          <p:cNvPr id="271371" name="Text Box 11"/>
          <p:cNvSpPr txBox="1">
            <a:spLocks noChangeArrowheads="1"/>
          </p:cNvSpPr>
          <p:nvPr/>
        </p:nvSpPr>
        <p:spPr bwMode="auto">
          <a:xfrm>
            <a:off x="3887788" y="3429000"/>
            <a:ext cx="1368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CF = 150</a:t>
            </a:r>
          </a:p>
        </p:txBody>
      </p:sp>
      <p:sp>
        <p:nvSpPr>
          <p:cNvPr id="271372" name="Text Box 12"/>
          <p:cNvSpPr txBox="1">
            <a:spLocks noChangeArrowheads="1"/>
          </p:cNvSpPr>
          <p:nvPr/>
        </p:nvSpPr>
        <p:spPr bwMode="auto">
          <a:xfrm>
            <a:off x="3830638" y="5386388"/>
            <a:ext cx="1368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CF = 30</a:t>
            </a:r>
          </a:p>
        </p:txBody>
      </p:sp>
      <p:sp>
        <p:nvSpPr>
          <p:cNvPr id="271373" name="Text Box 13"/>
          <p:cNvSpPr txBox="1">
            <a:spLocks noChangeArrowheads="1"/>
          </p:cNvSpPr>
          <p:nvPr/>
        </p:nvSpPr>
        <p:spPr bwMode="auto">
          <a:xfrm rot="-1959185">
            <a:off x="4787900" y="2846388"/>
            <a:ext cx="19446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vysoká poptávka</a:t>
            </a:r>
          </a:p>
        </p:txBody>
      </p:sp>
      <p:sp>
        <p:nvSpPr>
          <p:cNvPr id="271374" name="Text Box 14"/>
          <p:cNvSpPr txBox="1">
            <a:spLocks noChangeArrowheads="1"/>
          </p:cNvSpPr>
          <p:nvPr/>
        </p:nvSpPr>
        <p:spPr bwMode="auto">
          <a:xfrm rot="-1959185">
            <a:off x="5492750" y="3133725"/>
            <a:ext cx="10810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p = 80%</a:t>
            </a:r>
          </a:p>
        </p:txBody>
      </p:sp>
      <p:sp>
        <p:nvSpPr>
          <p:cNvPr id="271382" name="Text Box 22"/>
          <p:cNvSpPr txBox="1">
            <a:spLocks noChangeArrowheads="1"/>
          </p:cNvSpPr>
          <p:nvPr/>
        </p:nvSpPr>
        <p:spPr bwMode="auto">
          <a:xfrm rot="-1959185">
            <a:off x="1979613" y="3789363"/>
            <a:ext cx="19446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vysoká poptávka</a:t>
            </a:r>
          </a:p>
        </p:txBody>
      </p:sp>
      <p:sp>
        <p:nvSpPr>
          <p:cNvPr id="271383" name="Line 23"/>
          <p:cNvSpPr>
            <a:spLocks noChangeShapeType="1"/>
          </p:cNvSpPr>
          <p:nvPr/>
        </p:nvSpPr>
        <p:spPr bwMode="auto">
          <a:xfrm flipV="1">
            <a:off x="5219700" y="2708275"/>
            <a:ext cx="1439863" cy="9350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71385" name="Line 25"/>
          <p:cNvSpPr>
            <a:spLocks noChangeShapeType="1"/>
          </p:cNvSpPr>
          <p:nvPr/>
        </p:nvSpPr>
        <p:spPr bwMode="auto">
          <a:xfrm>
            <a:off x="5219700" y="3717925"/>
            <a:ext cx="1511300" cy="9366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71386" name="Text Box 26"/>
          <p:cNvSpPr txBox="1">
            <a:spLocks noChangeArrowheads="1"/>
          </p:cNvSpPr>
          <p:nvPr/>
        </p:nvSpPr>
        <p:spPr bwMode="auto">
          <a:xfrm rot="1929840">
            <a:off x="5219700" y="3933825"/>
            <a:ext cx="19446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nízká poptávka</a:t>
            </a:r>
          </a:p>
        </p:txBody>
      </p:sp>
      <p:sp>
        <p:nvSpPr>
          <p:cNvPr id="271387" name="Text Box 27"/>
          <p:cNvSpPr txBox="1">
            <a:spLocks noChangeArrowheads="1"/>
          </p:cNvSpPr>
          <p:nvPr/>
        </p:nvSpPr>
        <p:spPr bwMode="auto">
          <a:xfrm rot="1929840">
            <a:off x="5291138" y="4149725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p = 20%</a:t>
            </a:r>
          </a:p>
        </p:txBody>
      </p:sp>
      <p:sp>
        <p:nvSpPr>
          <p:cNvPr id="271388" name="Text Box 28"/>
          <p:cNvSpPr txBox="1">
            <a:spLocks noChangeArrowheads="1"/>
          </p:cNvSpPr>
          <p:nvPr/>
        </p:nvSpPr>
        <p:spPr bwMode="auto">
          <a:xfrm>
            <a:off x="6804025" y="2565400"/>
            <a:ext cx="1368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CF = 960</a:t>
            </a:r>
          </a:p>
        </p:txBody>
      </p:sp>
      <p:sp>
        <p:nvSpPr>
          <p:cNvPr id="271389" name="Text Box 29"/>
          <p:cNvSpPr txBox="1">
            <a:spLocks noChangeArrowheads="1"/>
          </p:cNvSpPr>
          <p:nvPr/>
        </p:nvSpPr>
        <p:spPr bwMode="auto">
          <a:xfrm>
            <a:off x="6877050" y="4437063"/>
            <a:ext cx="1368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CF = 220</a:t>
            </a:r>
          </a:p>
        </p:txBody>
      </p:sp>
      <p:sp>
        <p:nvSpPr>
          <p:cNvPr id="271390" name="Text Box 30"/>
          <p:cNvSpPr txBox="1">
            <a:spLocks noChangeArrowheads="1"/>
          </p:cNvSpPr>
          <p:nvPr/>
        </p:nvSpPr>
        <p:spPr bwMode="auto">
          <a:xfrm rot="-769277">
            <a:off x="5580063" y="5229225"/>
            <a:ext cx="10810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p = 40%</a:t>
            </a:r>
          </a:p>
        </p:txBody>
      </p:sp>
      <p:sp>
        <p:nvSpPr>
          <p:cNvPr id="271391" name="Line 31"/>
          <p:cNvSpPr>
            <a:spLocks noChangeShapeType="1"/>
          </p:cNvSpPr>
          <p:nvPr/>
        </p:nvSpPr>
        <p:spPr bwMode="auto">
          <a:xfrm flipV="1">
            <a:off x="4967288" y="5084763"/>
            <a:ext cx="1836737" cy="5159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71392" name="Text Box 32"/>
          <p:cNvSpPr txBox="1">
            <a:spLocks noChangeArrowheads="1"/>
          </p:cNvSpPr>
          <p:nvPr/>
        </p:nvSpPr>
        <p:spPr bwMode="auto">
          <a:xfrm rot="-944517">
            <a:off x="4859338" y="4941888"/>
            <a:ext cx="19446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vysoká poptávka</a:t>
            </a:r>
          </a:p>
        </p:txBody>
      </p:sp>
      <p:sp>
        <p:nvSpPr>
          <p:cNvPr id="271393" name="Text Box 33"/>
          <p:cNvSpPr txBox="1">
            <a:spLocks noChangeArrowheads="1"/>
          </p:cNvSpPr>
          <p:nvPr/>
        </p:nvSpPr>
        <p:spPr bwMode="auto">
          <a:xfrm>
            <a:off x="6877050" y="4941888"/>
            <a:ext cx="1368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CF = 930</a:t>
            </a:r>
          </a:p>
        </p:txBody>
      </p:sp>
      <p:sp>
        <p:nvSpPr>
          <p:cNvPr id="271394" name="Line 34"/>
          <p:cNvSpPr>
            <a:spLocks noChangeShapeType="1"/>
          </p:cNvSpPr>
          <p:nvPr/>
        </p:nvSpPr>
        <p:spPr bwMode="auto">
          <a:xfrm>
            <a:off x="4957763" y="5608638"/>
            <a:ext cx="1485900" cy="9175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71395" name="Text Box 35"/>
          <p:cNvSpPr txBox="1">
            <a:spLocks noChangeArrowheads="1"/>
          </p:cNvSpPr>
          <p:nvPr/>
        </p:nvSpPr>
        <p:spPr bwMode="auto">
          <a:xfrm rot="1929840">
            <a:off x="5003800" y="5876925"/>
            <a:ext cx="19446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nízká poptávka</a:t>
            </a:r>
          </a:p>
        </p:txBody>
      </p:sp>
      <p:sp>
        <p:nvSpPr>
          <p:cNvPr id="271396" name="Text Box 36"/>
          <p:cNvSpPr txBox="1">
            <a:spLocks noChangeArrowheads="1"/>
          </p:cNvSpPr>
          <p:nvPr/>
        </p:nvSpPr>
        <p:spPr bwMode="auto">
          <a:xfrm rot="1929840">
            <a:off x="5003800" y="6021388"/>
            <a:ext cx="1295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p = 60%</a:t>
            </a:r>
          </a:p>
        </p:txBody>
      </p:sp>
      <p:sp>
        <p:nvSpPr>
          <p:cNvPr id="271397" name="Text Box 37"/>
          <p:cNvSpPr txBox="1">
            <a:spLocks noChangeArrowheads="1"/>
          </p:cNvSpPr>
          <p:nvPr/>
        </p:nvSpPr>
        <p:spPr bwMode="auto">
          <a:xfrm>
            <a:off x="6732588" y="6308725"/>
            <a:ext cx="1368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CF = 140</a:t>
            </a:r>
          </a:p>
        </p:txBody>
      </p:sp>
      <p:sp>
        <p:nvSpPr>
          <p:cNvPr id="271398" name="Oval 38"/>
          <p:cNvSpPr>
            <a:spLocks noChangeArrowheads="1"/>
          </p:cNvSpPr>
          <p:nvPr/>
        </p:nvSpPr>
        <p:spPr bwMode="auto">
          <a:xfrm>
            <a:off x="2124075" y="4508500"/>
            <a:ext cx="217488" cy="217488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cs-CZ"/>
          </a:p>
        </p:txBody>
      </p:sp>
      <p:sp>
        <p:nvSpPr>
          <p:cNvPr id="271399" name="Oval 39"/>
          <p:cNvSpPr>
            <a:spLocks noChangeArrowheads="1"/>
          </p:cNvSpPr>
          <p:nvPr/>
        </p:nvSpPr>
        <p:spPr bwMode="auto">
          <a:xfrm>
            <a:off x="5010150" y="3565525"/>
            <a:ext cx="217488" cy="217488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cs-CZ"/>
          </a:p>
        </p:txBody>
      </p:sp>
      <p:sp>
        <p:nvSpPr>
          <p:cNvPr id="271400" name="Oval 40"/>
          <p:cNvSpPr>
            <a:spLocks noChangeArrowheads="1"/>
          </p:cNvSpPr>
          <p:nvPr/>
        </p:nvSpPr>
        <p:spPr bwMode="auto">
          <a:xfrm>
            <a:off x="4767263" y="5451475"/>
            <a:ext cx="217487" cy="217488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cs-CZ"/>
          </a:p>
        </p:txBody>
      </p:sp>
      <p:sp>
        <p:nvSpPr>
          <p:cNvPr id="271401" name="Oval 41"/>
          <p:cNvSpPr>
            <a:spLocks noChangeArrowheads="1"/>
          </p:cNvSpPr>
          <p:nvPr/>
        </p:nvSpPr>
        <p:spPr bwMode="auto">
          <a:xfrm>
            <a:off x="395288" y="6165850"/>
            <a:ext cx="217487" cy="217488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cs-CZ"/>
          </a:p>
        </p:txBody>
      </p:sp>
      <p:sp>
        <p:nvSpPr>
          <p:cNvPr id="271402" name="Text Box 42"/>
          <p:cNvSpPr txBox="1">
            <a:spLocks noChangeArrowheads="1"/>
          </p:cNvSpPr>
          <p:nvPr/>
        </p:nvSpPr>
        <p:spPr bwMode="auto">
          <a:xfrm>
            <a:off x="611188" y="6491288"/>
            <a:ext cx="2736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rozhoduje subjekt</a:t>
            </a:r>
          </a:p>
        </p:txBody>
      </p:sp>
      <p:sp>
        <p:nvSpPr>
          <p:cNvPr id="271403" name="Text Box 43"/>
          <p:cNvSpPr txBox="1">
            <a:spLocks noChangeArrowheads="1"/>
          </p:cNvSpPr>
          <p:nvPr/>
        </p:nvSpPr>
        <p:spPr bwMode="auto">
          <a:xfrm>
            <a:off x="468313" y="5661025"/>
            <a:ext cx="1079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Syntaxe:</a:t>
            </a:r>
          </a:p>
        </p:txBody>
      </p:sp>
      <p:sp>
        <p:nvSpPr>
          <p:cNvPr id="271404" name="Rectangle 44"/>
          <p:cNvSpPr>
            <a:spLocks noChangeArrowheads="1"/>
          </p:cNvSpPr>
          <p:nvPr/>
        </p:nvSpPr>
        <p:spPr bwMode="auto">
          <a:xfrm>
            <a:off x="323850" y="6524625"/>
            <a:ext cx="261938" cy="24765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cs-CZ"/>
          </a:p>
        </p:txBody>
      </p:sp>
      <p:sp>
        <p:nvSpPr>
          <p:cNvPr id="271405" name="Text Box 45"/>
          <p:cNvSpPr txBox="1">
            <a:spLocks noChangeArrowheads="1"/>
          </p:cNvSpPr>
          <p:nvPr/>
        </p:nvSpPr>
        <p:spPr bwMode="auto">
          <a:xfrm>
            <a:off x="611188" y="6092825"/>
            <a:ext cx="2736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rozhoduje náhoda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1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1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1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1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714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714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71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71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71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71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14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714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71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71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714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71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714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714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71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714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714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71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1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1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71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71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71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71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71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71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71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271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271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71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271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271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271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271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271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271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271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271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271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271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271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271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271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271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500"/>
                                        <p:tgtEl>
                                          <p:spTgt spid="271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271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271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500"/>
                                        <p:tgtEl>
                                          <p:spTgt spid="271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3" dur="500"/>
                                        <p:tgtEl>
                                          <p:spTgt spid="271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500"/>
                                        <p:tgtEl>
                                          <p:spTgt spid="271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1363" grpId="0" build="p"/>
      <p:bldP spid="271364" grpId="0"/>
      <p:bldP spid="271368" grpId="0"/>
      <p:bldP spid="271369" grpId="0"/>
      <p:bldP spid="271370" grpId="0"/>
      <p:bldP spid="271371" grpId="0"/>
      <p:bldP spid="271372" grpId="0"/>
      <p:bldP spid="271373" grpId="0"/>
      <p:bldP spid="271374" grpId="0"/>
      <p:bldP spid="271382" grpId="0"/>
      <p:bldP spid="271386" grpId="0"/>
      <p:bldP spid="271387" grpId="0"/>
      <p:bldP spid="271388" grpId="0"/>
      <p:bldP spid="271389" grpId="0"/>
      <p:bldP spid="271390" grpId="0"/>
      <p:bldP spid="271392" grpId="0"/>
      <p:bldP spid="271393" grpId="0"/>
      <p:bldP spid="271395" grpId="0"/>
      <p:bldP spid="271396" grpId="0"/>
      <p:bldP spid="271397" grpId="0"/>
      <p:bldP spid="271402" grpId="0"/>
      <p:bldP spid="271403" grpId="0"/>
      <p:bldP spid="27140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8" name="Text Box 4"/>
          <p:cNvSpPr txBox="1">
            <a:spLocks noChangeArrowheads="1"/>
          </p:cNvSpPr>
          <p:nvPr/>
        </p:nvSpPr>
        <p:spPr bwMode="auto">
          <a:xfrm>
            <a:off x="611188" y="1844675"/>
            <a:ext cx="1944687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tryskové letadlo</a:t>
            </a:r>
          </a:p>
          <a:p>
            <a:pPr>
              <a:spcBef>
                <a:spcPct val="50000"/>
              </a:spcBef>
            </a:pPr>
            <a:r>
              <a:rPr lang="cs-CZ" altLang="cs-CZ"/>
              <a:t>- 550 tis. EUR</a:t>
            </a:r>
          </a:p>
        </p:txBody>
      </p:sp>
      <p:sp>
        <p:nvSpPr>
          <p:cNvPr id="272389" name="Line 5"/>
          <p:cNvSpPr>
            <a:spLocks noChangeShapeType="1"/>
          </p:cNvSpPr>
          <p:nvPr/>
        </p:nvSpPr>
        <p:spPr bwMode="auto">
          <a:xfrm flipV="1">
            <a:off x="2627313" y="1270000"/>
            <a:ext cx="1439862" cy="9350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72390" name="Line 6"/>
          <p:cNvSpPr>
            <a:spLocks noChangeShapeType="1"/>
          </p:cNvSpPr>
          <p:nvPr/>
        </p:nvSpPr>
        <p:spPr bwMode="auto">
          <a:xfrm>
            <a:off x="2627313" y="2205038"/>
            <a:ext cx="1511300" cy="9366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72391" name="Text Box 7"/>
          <p:cNvSpPr txBox="1">
            <a:spLocks noChangeArrowheads="1"/>
          </p:cNvSpPr>
          <p:nvPr/>
        </p:nvSpPr>
        <p:spPr bwMode="auto">
          <a:xfrm rot="-1959185">
            <a:off x="2266950" y="1412875"/>
            <a:ext cx="19446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vysoká poptávka</a:t>
            </a:r>
          </a:p>
        </p:txBody>
      </p:sp>
      <p:sp>
        <p:nvSpPr>
          <p:cNvPr id="272392" name="Text Box 8"/>
          <p:cNvSpPr txBox="1">
            <a:spLocks noChangeArrowheads="1"/>
          </p:cNvSpPr>
          <p:nvPr/>
        </p:nvSpPr>
        <p:spPr bwMode="auto">
          <a:xfrm rot="1929840">
            <a:off x="2627313" y="2420938"/>
            <a:ext cx="19446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nízká poptávka</a:t>
            </a:r>
          </a:p>
        </p:txBody>
      </p:sp>
      <p:sp>
        <p:nvSpPr>
          <p:cNvPr id="272393" name="Text Box 9"/>
          <p:cNvSpPr txBox="1">
            <a:spLocks noChangeArrowheads="1"/>
          </p:cNvSpPr>
          <p:nvPr/>
        </p:nvSpPr>
        <p:spPr bwMode="auto">
          <a:xfrm rot="-1959185">
            <a:off x="2914650" y="1628775"/>
            <a:ext cx="10810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p = 60%</a:t>
            </a:r>
          </a:p>
        </p:txBody>
      </p:sp>
      <p:sp>
        <p:nvSpPr>
          <p:cNvPr id="272394" name="Text Box 10"/>
          <p:cNvSpPr txBox="1">
            <a:spLocks noChangeArrowheads="1"/>
          </p:cNvSpPr>
          <p:nvPr/>
        </p:nvSpPr>
        <p:spPr bwMode="auto">
          <a:xfrm rot="1929840">
            <a:off x="2698750" y="2636838"/>
            <a:ext cx="1295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p = 40%</a:t>
            </a:r>
          </a:p>
        </p:txBody>
      </p:sp>
      <p:sp>
        <p:nvSpPr>
          <p:cNvPr id="272395" name="Text Box 11"/>
          <p:cNvSpPr txBox="1">
            <a:spLocks noChangeArrowheads="1"/>
          </p:cNvSpPr>
          <p:nvPr/>
        </p:nvSpPr>
        <p:spPr bwMode="auto">
          <a:xfrm>
            <a:off x="4175125" y="1054100"/>
            <a:ext cx="1368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CF = 150</a:t>
            </a:r>
          </a:p>
        </p:txBody>
      </p:sp>
      <p:sp>
        <p:nvSpPr>
          <p:cNvPr id="272396" name="Text Box 12"/>
          <p:cNvSpPr txBox="1">
            <a:spLocks noChangeArrowheads="1"/>
          </p:cNvSpPr>
          <p:nvPr/>
        </p:nvSpPr>
        <p:spPr bwMode="auto">
          <a:xfrm>
            <a:off x="4117975" y="3011488"/>
            <a:ext cx="1368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CF = 30</a:t>
            </a:r>
          </a:p>
        </p:txBody>
      </p:sp>
      <p:sp>
        <p:nvSpPr>
          <p:cNvPr id="272397" name="Text Box 13"/>
          <p:cNvSpPr txBox="1">
            <a:spLocks noChangeArrowheads="1"/>
          </p:cNvSpPr>
          <p:nvPr/>
        </p:nvSpPr>
        <p:spPr bwMode="auto">
          <a:xfrm rot="-1959185">
            <a:off x="5075238" y="471488"/>
            <a:ext cx="19446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vysoká poptávka</a:t>
            </a:r>
          </a:p>
        </p:txBody>
      </p:sp>
      <p:sp>
        <p:nvSpPr>
          <p:cNvPr id="272398" name="Text Box 14"/>
          <p:cNvSpPr txBox="1">
            <a:spLocks noChangeArrowheads="1"/>
          </p:cNvSpPr>
          <p:nvPr/>
        </p:nvSpPr>
        <p:spPr bwMode="auto">
          <a:xfrm rot="-1959185">
            <a:off x="5780088" y="758825"/>
            <a:ext cx="10810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p = 80%</a:t>
            </a:r>
          </a:p>
        </p:txBody>
      </p:sp>
      <p:sp>
        <p:nvSpPr>
          <p:cNvPr id="272399" name="Line 15"/>
          <p:cNvSpPr>
            <a:spLocks noChangeShapeType="1"/>
          </p:cNvSpPr>
          <p:nvPr/>
        </p:nvSpPr>
        <p:spPr bwMode="auto">
          <a:xfrm flipV="1">
            <a:off x="2627313" y="1271588"/>
            <a:ext cx="1439862" cy="9350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72400" name="Text Box 16"/>
          <p:cNvSpPr txBox="1">
            <a:spLocks noChangeArrowheads="1"/>
          </p:cNvSpPr>
          <p:nvPr/>
        </p:nvSpPr>
        <p:spPr bwMode="auto">
          <a:xfrm rot="-1959185">
            <a:off x="2266950" y="1414463"/>
            <a:ext cx="19446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vysoká poptávka</a:t>
            </a:r>
          </a:p>
        </p:txBody>
      </p:sp>
      <p:sp>
        <p:nvSpPr>
          <p:cNvPr id="272401" name="Line 17"/>
          <p:cNvSpPr>
            <a:spLocks noChangeShapeType="1"/>
          </p:cNvSpPr>
          <p:nvPr/>
        </p:nvSpPr>
        <p:spPr bwMode="auto">
          <a:xfrm flipV="1">
            <a:off x="5507038" y="333375"/>
            <a:ext cx="1439862" cy="9350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72402" name="Line 18"/>
          <p:cNvSpPr>
            <a:spLocks noChangeShapeType="1"/>
          </p:cNvSpPr>
          <p:nvPr/>
        </p:nvSpPr>
        <p:spPr bwMode="auto">
          <a:xfrm>
            <a:off x="5507038" y="1343025"/>
            <a:ext cx="1511300" cy="9366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72403" name="Text Box 19"/>
          <p:cNvSpPr txBox="1">
            <a:spLocks noChangeArrowheads="1"/>
          </p:cNvSpPr>
          <p:nvPr/>
        </p:nvSpPr>
        <p:spPr bwMode="auto">
          <a:xfrm rot="1929840">
            <a:off x="5507038" y="1558925"/>
            <a:ext cx="19446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nízká poptávka</a:t>
            </a:r>
          </a:p>
        </p:txBody>
      </p:sp>
      <p:sp>
        <p:nvSpPr>
          <p:cNvPr id="272404" name="Text Box 20"/>
          <p:cNvSpPr txBox="1">
            <a:spLocks noChangeArrowheads="1"/>
          </p:cNvSpPr>
          <p:nvPr/>
        </p:nvSpPr>
        <p:spPr bwMode="auto">
          <a:xfrm rot="1929840">
            <a:off x="5578475" y="1774825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p = 20%</a:t>
            </a:r>
          </a:p>
        </p:txBody>
      </p:sp>
      <p:sp>
        <p:nvSpPr>
          <p:cNvPr id="272405" name="Text Box 21"/>
          <p:cNvSpPr txBox="1">
            <a:spLocks noChangeArrowheads="1"/>
          </p:cNvSpPr>
          <p:nvPr/>
        </p:nvSpPr>
        <p:spPr bwMode="auto">
          <a:xfrm>
            <a:off x="7091363" y="190500"/>
            <a:ext cx="1368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CF = 960</a:t>
            </a:r>
          </a:p>
        </p:txBody>
      </p:sp>
      <p:sp>
        <p:nvSpPr>
          <p:cNvPr id="272406" name="Text Box 22"/>
          <p:cNvSpPr txBox="1">
            <a:spLocks noChangeArrowheads="1"/>
          </p:cNvSpPr>
          <p:nvPr/>
        </p:nvSpPr>
        <p:spPr bwMode="auto">
          <a:xfrm>
            <a:off x="7164388" y="2062163"/>
            <a:ext cx="1368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CF = 220</a:t>
            </a:r>
          </a:p>
        </p:txBody>
      </p:sp>
      <p:sp>
        <p:nvSpPr>
          <p:cNvPr id="272407" name="Text Box 23"/>
          <p:cNvSpPr txBox="1">
            <a:spLocks noChangeArrowheads="1"/>
          </p:cNvSpPr>
          <p:nvPr/>
        </p:nvSpPr>
        <p:spPr bwMode="auto">
          <a:xfrm rot="-769277">
            <a:off x="5867400" y="2854325"/>
            <a:ext cx="10810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p = 40%</a:t>
            </a:r>
          </a:p>
        </p:txBody>
      </p:sp>
      <p:sp>
        <p:nvSpPr>
          <p:cNvPr id="272408" name="Line 24"/>
          <p:cNvSpPr>
            <a:spLocks noChangeShapeType="1"/>
          </p:cNvSpPr>
          <p:nvPr/>
        </p:nvSpPr>
        <p:spPr bwMode="auto">
          <a:xfrm flipV="1">
            <a:off x="5259388" y="2709863"/>
            <a:ext cx="1831975" cy="5365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72409" name="Text Box 25"/>
          <p:cNvSpPr txBox="1">
            <a:spLocks noChangeArrowheads="1"/>
          </p:cNvSpPr>
          <p:nvPr/>
        </p:nvSpPr>
        <p:spPr bwMode="auto">
          <a:xfrm rot="-944517">
            <a:off x="5146675" y="2566988"/>
            <a:ext cx="19446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vysoká poptávka</a:t>
            </a:r>
          </a:p>
        </p:txBody>
      </p:sp>
      <p:sp>
        <p:nvSpPr>
          <p:cNvPr id="272410" name="Text Box 26"/>
          <p:cNvSpPr txBox="1">
            <a:spLocks noChangeArrowheads="1"/>
          </p:cNvSpPr>
          <p:nvPr/>
        </p:nvSpPr>
        <p:spPr bwMode="auto">
          <a:xfrm>
            <a:off x="7164388" y="2566988"/>
            <a:ext cx="1368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CF = 930</a:t>
            </a:r>
          </a:p>
        </p:txBody>
      </p:sp>
      <p:sp>
        <p:nvSpPr>
          <p:cNvPr id="272411" name="Line 27"/>
          <p:cNvSpPr>
            <a:spLocks noChangeShapeType="1"/>
          </p:cNvSpPr>
          <p:nvPr/>
        </p:nvSpPr>
        <p:spPr bwMode="auto">
          <a:xfrm>
            <a:off x="5245100" y="3233738"/>
            <a:ext cx="1485900" cy="9175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72412" name="Text Box 28"/>
          <p:cNvSpPr txBox="1">
            <a:spLocks noChangeArrowheads="1"/>
          </p:cNvSpPr>
          <p:nvPr/>
        </p:nvSpPr>
        <p:spPr bwMode="auto">
          <a:xfrm rot="1929840">
            <a:off x="5291138" y="3502025"/>
            <a:ext cx="19446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nízká poptávka</a:t>
            </a:r>
          </a:p>
        </p:txBody>
      </p:sp>
      <p:sp>
        <p:nvSpPr>
          <p:cNvPr id="272413" name="Text Box 29"/>
          <p:cNvSpPr txBox="1">
            <a:spLocks noChangeArrowheads="1"/>
          </p:cNvSpPr>
          <p:nvPr/>
        </p:nvSpPr>
        <p:spPr bwMode="auto">
          <a:xfrm rot="1929840">
            <a:off x="5291138" y="3646488"/>
            <a:ext cx="1295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p = 60%</a:t>
            </a:r>
          </a:p>
        </p:txBody>
      </p:sp>
      <p:sp>
        <p:nvSpPr>
          <p:cNvPr id="272414" name="Text Box 30"/>
          <p:cNvSpPr txBox="1">
            <a:spLocks noChangeArrowheads="1"/>
          </p:cNvSpPr>
          <p:nvPr/>
        </p:nvSpPr>
        <p:spPr bwMode="auto">
          <a:xfrm>
            <a:off x="7019925" y="3933825"/>
            <a:ext cx="1368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CF = 140</a:t>
            </a:r>
          </a:p>
        </p:txBody>
      </p:sp>
      <p:sp>
        <p:nvSpPr>
          <p:cNvPr id="272415" name="Oval 31"/>
          <p:cNvSpPr>
            <a:spLocks noChangeArrowheads="1"/>
          </p:cNvSpPr>
          <p:nvPr/>
        </p:nvSpPr>
        <p:spPr bwMode="auto">
          <a:xfrm>
            <a:off x="2411413" y="2133600"/>
            <a:ext cx="217487" cy="217488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cs-CZ"/>
          </a:p>
        </p:txBody>
      </p:sp>
      <p:sp>
        <p:nvSpPr>
          <p:cNvPr id="272416" name="Oval 32"/>
          <p:cNvSpPr>
            <a:spLocks noChangeArrowheads="1"/>
          </p:cNvSpPr>
          <p:nvPr/>
        </p:nvSpPr>
        <p:spPr bwMode="auto">
          <a:xfrm>
            <a:off x="5297488" y="1190625"/>
            <a:ext cx="217487" cy="217488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cs-CZ"/>
          </a:p>
        </p:txBody>
      </p:sp>
      <p:sp>
        <p:nvSpPr>
          <p:cNvPr id="272417" name="Oval 33"/>
          <p:cNvSpPr>
            <a:spLocks noChangeArrowheads="1"/>
          </p:cNvSpPr>
          <p:nvPr/>
        </p:nvSpPr>
        <p:spPr bwMode="auto">
          <a:xfrm>
            <a:off x="5054600" y="3076575"/>
            <a:ext cx="217488" cy="217488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cs-CZ"/>
          </a:p>
        </p:txBody>
      </p:sp>
      <p:graphicFrame>
        <p:nvGraphicFramePr>
          <p:cNvPr id="272420" name="Object 36"/>
          <p:cNvGraphicFramePr>
            <a:graphicFrameLocks noGrp="1" noChangeAspect="1"/>
          </p:cNvGraphicFramePr>
          <p:nvPr>
            <p:ph/>
          </p:nvPr>
        </p:nvGraphicFramePr>
        <p:xfrm>
          <a:off x="717550" y="4459288"/>
          <a:ext cx="4178300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458" name="Rovnice" r:id="rId3" imgW="2171520" imgH="419040" progId="Equation.3">
                  <p:embed/>
                </p:oleObj>
              </mc:Choice>
              <mc:Fallback>
                <p:oleObj name="Rovnice" r:id="rId3" imgW="2171520" imgH="419040" progId="Equation.3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7550" y="4459288"/>
                        <a:ext cx="4178300" cy="80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2422" name="Line 38"/>
          <p:cNvSpPr>
            <a:spLocks noChangeShapeType="1"/>
          </p:cNvSpPr>
          <p:nvPr/>
        </p:nvSpPr>
        <p:spPr bwMode="auto">
          <a:xfrm>
            <a:off x="1042988" y="2636838"/>
            <a:ext cx="936625" cy="1944687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72423" name="Line 39"/>
          <p:cNvSpPr>
            <a:spLocks noChangeShapeType="1"/>
          </p:cNvSpPr>
          <p:nvPr/>
        </p:nvSpPr>
        <p:spPr bwMode="auto">
          <a:xfrm>
            <a:off x="3563938" y="3068638"/>
            <a:ext cx="503237" cy="1368425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72424" name="Line 40"/>
          <p:cNvSpPr>
            <a:spLocks noChangeShapeType="1"/>
          </p:cNvSpPr>
          <p:nvPr/>
        </p:nvSpPr>
        <p:spPr bwMode="auto">
          <a:xfrm flipH="1">
            <a:off x="4572000" y="3429000"/>
            <a:ext cx="287338" cy="936625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72425" name="Line 41"/>
          <p:cNvSpPr>
            <a:spLocks noChangeShapeType="1"/>
          </p:cNvSpPr>
          <p:nvPr/>
        </p:nvSpPr>
        <p:spPr bwMode="auto">
          <a:xfrm flipH="1">
            <a:off x="2843213" y="1916113"/>
            <a:ext cx="649287" cy="2449512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72426" name="Line 42"/>
          <p:cNvSpPr>
            <a:spLocks noChangeShapeType="1"/>
          </p:cNvSpPr>
          <p:nvPr/>
        </p:nvSpPr>
        <p:spPr bwMode="auto">
          <a:xfrm flipH="1">
            <a:off x="3492500" y="1341438"/>
            <a:ext cx="1655763" cy="3024187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graphicFrame>
        <p:nvGraphicFramePr>
          <p:cNvPr id="272427" name="Object 43"/>
          <p:cNvGraphicFramePr>
            <a:graphicFrameLocks noChangeAspect="1"/>
          </p:cNvGraphicFramePr>
          <p:nvPr/>
        </p:nvGraphicFramePr>
        <p:xfrm>
          <a:off x="2195513" y="5300663"/>
          <a:ext cx="6575425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459" name="Rovnice" r:id="rId5" imgW="3238200" imgH="419040" progId="Equation.3">
                  <p:embed/>
                </p:oleObj>
              </mc:Choice>
              <mc:Fallback>
                <p:oleObj name="Rovnice" r:id="rId5" imgW="3238200" imgH="419040" progId="Equation.3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5300663"/>
                        <a:ext cx="6575425" cy="85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2428" name="Line 44"/>
          <p:cNvSpPr>
            <a:spLocks noChangeShapeType="1"/>
          </p:cNvSpPr>
          <p:nvPr/>
        </p:nvSpPr>
        <p:spPr bwMode="auto">
          <a:xfrm flipH="1">
            <a:off x="2770188" y="1844675"/>
            <a:ext cx="792162" cy="3455988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72429" name="Line 45"/>
          <p:cNvSpPr>
            <a:spLocks noChangeShapeType="1"/>
          </p:cNvSpPr>
          <p:nvPr/>
        </p:nvSpPr>
        <p:spPr bwMode="auto">
          <a:xfrm flipH="1">
            <a:off x="3419475" y="981075"/>
            <a:ext cx="2952750" cy="4319588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72430" name="Line 46"/>
          <p:cNvSpPr>
            <a:spLocks noChangeShapeType="1"/>
          </p:cNvSpPr>
          <p:nvPr/>
        </p:nvSpPr>
        <p:spPr bwMode="auto">
          <a:xfrm flipH="1">
            <a:off x="3924300" y="476250"/>
            <a:ext cx="4032250" cy="4824413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72431" name="Line 47"/>
          <p:cNvSpPr>
            <a:spLocks noChangeShapeType="1"/>
          </p:cNvSpPr>
          <p:nvPr/>
        </p:nvSpPr>
        <p:spPr bwMode="auto">
          <a:xfrm flipH="1">
            <a:off x="4572000" y="2060575"/>
            <a:ext cx="1584325" cy="3240088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72432" name="Line 48"/>
          <p:cNvSpPr>
            <a:spLocks noChangeShapeType="1"/>
          </p:cNvSpPr>
          <p:nvPr/>
        </p:nvSpPr>
        <p:spPr bwMode="auto">
          <a:xfrm flipH="1">
            <a:off x="5219700" y="2349500"/>
            <a:ext cx="2736850" cy="2879725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graphicFrame>
        <p:nvGraphicFramePr>
          <p:cNvPr id="272433" name="Object 49"/>
          <p:cNvGraphicFramePr>
            <a:graphicFrameLocks noChangeAspect="1"/>
          </p:cNvGraphicFramePr>
          <p:nvPr/>
        </p:nvGraphicFramePr>
        <p:xfrm>
          <a:off x="1535113" y="6234113"/>
          <a:ext cx="2543175" cy="43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460" name="Rovnice" r:id="rId7" imgW="1257120" imgH="228600" progId="Equation.3">
                  <p:embed/>
                </p:oleObj>
              </mc:Choice>
              <mc:Fallback>
                <p:oleObj name="Rovnice" r:id="rId7" imgW="1257120" imgH="228600" progId="Equation.3">
                  <p:embed/>
                  <p:pic>
                    <p:nvPicPr>
                      <p:cNvPr id="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5113" y="6234113"/>
                        <a:ext cx="2543175" cy="439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2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72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72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72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72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72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72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72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72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272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272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272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724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724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72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Text Box 2"/>
          <p:cNvSpPr txBox="1">
            <a:spLocks noChangeArrowheads="1"/>
          </p:cNvSpPr>
          <p:nvPr/>
        </p:nvSpPr>
        <p:spPr bwMode="auto">
          <a:xfrm>
            <a:off x="611188" y="4257675"/>
            <a:ext cx="1944687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vrtulové letadlo</a:t>
            </a:r>
          </a:p>
          <a:p>
            <a:pPr>
              <a:spcBef>
                <a:spcPct val="50000"/>
              </a:spcBef>
            </a:pPr>
            <a:r>
              <a:rPr lang="cs-CZ" altLang="cs-CZ"/>
              <a:t>- 250 tis. EUR</a:t>
            </a:r>
          </a:p>
        </p:txBody>
      </p:sp>
      <p:sp>
        <p:nvSpPr>
          <p:cNvPr id="274435" name="Line 3"/>
          <p:cNvSpPr>
            <a:spLocks noChangeShapeType="1"/>
          </p:cNvSpPr>
          <p:nvPr/>
        </p:nvSpPr>
        <p:spPr bwMode="auto">
          <a:xfrm flipV="1">
            <a:off x="2627313" y="3683000"/>
            <a:ext cx="1439862" cy="9350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74436" name="Line 4"/>
          <p:cNvSpPr>
            <a:spLocks noChangeShapeType="1"/>
          </p:cNvSpPr>
          <p:nvPr/>
        </p:nvSpPr>
        <p:spPr bwMode="auto">
          <a:xfrm>
            <a:off x="2627313" y="4618038"/>
            <a:ext cx="1511300" cy="9366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74437" name="Text Box 5"/>
          <p:cNvSpPr txBox="1">
            <a:spLocks noChangeArrowheads="1"/>
          </p:cNvSpPr>
          <p:nvPr/>
        </p:nvSpPr>
        <p:spPr bwMode="auto">
          <a:xfrm rot="-1959185">
            <a:off x="2266950" y="3825875"/>
            <a:ext cx="19446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vysoká poptávka</a:t>
            </a:r>
          </a:p>
        </p:txBody>
      </p:sp>
      <p:sp>
        <p:nvSpPr>
          <p:cNvPr id="274438" name="Text Box 6"/>
          <p:cNvSpPr txBox="1">
            <a:spLocks noChangeArrowheads="1"/>
          </p:cNvSpPr>
          <p:nvPr/>
        </p:nvSpPr>
        <p:spPr bwMode="auto">
          <a:xfrm rot="1929840">
            <a:off x="2627313" y="4833938"/>
            <a:ext cx="19446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nízká poptávka</a:t>
            </a:r>
          </a:p>
        </p:txBody>
      </p:sp>
      <p:sp>
        <p:nvSpPr>
          <p:cNvPr id="274439" name="Text Box 7"/>
          <p:cNvSpPr txBox="1">
            <a:spLocks noChangeArrowheads="1"/>
          </p:cNvSpPr>
          <p:nvPr/>
        </p:nvSpPr>
        <p:spPr bwMode="auto">
          <a:xfrm rot="-1959185">
            <a:off x="2914650" y="4041775"/>
            <a:ext cx="10810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p = 60%</a:t>
            </a:r>
          </a:p>
        </p:txBody>
      </p:sp>
      <p:sp>
        <p:nvSpPr>
          <p:cNvPr id="274440" name="Text Box 8"/>
          <p:cNvSpPr txBox="1">
            <a:spLocks noChangeArrowheads="1"/>
          </p:cNvSpPr>
          <p:nvPr/>
        </p:nvSpPr>
        <p:spPr bwMode="auto">
          <a:xfrm rot="1929840">
            <a:off x="2698750" y="5049838"/>
            <a:ext cx="1295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p = 40%</a:t>
            </a:r>
          </a:p>
        </p:txBody>
      </p:sp>
      <p:sp>
        <p:nvSpPr>
          <p:cNvPr id="274441" name="Text Box 9"/>
          <p:cNvSpPr txBox="1">
            <a:spLocks noChangeArrowheads="1"/>
          </p:cNvSpPr>
          <p:nvPr/>
        </p:nvSpPr>
        <p:spPr bwMode="auto">
          <a:xfrm>
            <a:off x="4175125" y="3467100"/>
            <a:ext cx="1368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CF = 100</a:t>
            </a:r>
          </a:p>
        </p:txBody>
      </p:sp>
      <p:sp>
        <p:nvSpPr>
          <p:cNvPr id="274442" name="Text Box 10"/>
          <p:cNvSpPr txBox="1">
            <a:spLocks noChangeArrowheads="1"/>
          </p:cNvSpPr>
          <p:nvPr/>
        </p:nvSpPr>
        <p:spPr bwMode="auto">
          <a:xfrm>
            <a:off x="3959225" y="5475288"/>
            <a:ext cx="1368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CF = 50</a:t>
            </a:r>
          </a:p>
        </p:txBody>
      </p:sp>
      <p:sp>
        <p:nvSpPr>
          <p:cNvPr id="274445" name="Line 13"/>
          <p:cNvSpPr>
            <a:spLocks noChangeShapeType="1"/>
          </p:cNvSpPr>
          <p:nvPr/>
        </p:nvSpPr>
        <p:spPr bwMode="auto">
          <a:xfrm flipV="1">
            <a:off x="2627313" y="3684588"/>
            <a:ext cx="1439862" cy="9350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74446" name="Text Box 14"/>
          <p:cNvSpPr txBox="1">
            <a:spLocks noChangeArrowheads="1"/>
          </p:cNvSpPr>
          <p:nvPr/>
        </p:nvSpPr>
        <p:spPr bwMode="auto">
          <a:xfrm rot="-1959185">
            <a:off x="2266950" y="3827463"/>
            <a:ext cx="19446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vysoká poptávka</a:t>
            </a:r>
          </a:p>
        </p:txBody>
      </p:sp>
      <p:sp>
        <p:nvSpPr>
          <p:cNvPr id="274453" name="Text Box 21"/>
          <p:cNvSpPr txBox="1">
            <a:spLocks noChangeArrowheads="1"/>
          </p:cNvSpPr>
          <p:nvPr/>
        </p:nvSpPr>
        <p:spPr bwMode="auto">
          <a:xfrm rot="-769277">
            <a:off x="5867400" y="5267325"/>
            <a:ext cx="10810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p = 40%</a:t>
            </a:r>
          </a:p>
        </p:txBody>
      </p:sp>
      <p:sp>
        <p:nvSpPr>
          <p:cNvPr id="274454" name="Line 22"/>
          <p:cNvSpPr>
            <a:spLocks noChangeShapeType="1"/>
          </p:cNvSpPr>
          <p:nvPr/>
        </p:nvSpPr>
        <p:spPr bwMode="auto">
          <a:xfrm flipV="1">
            <a:off x="5272088" y="5122863"/>
            <a:ext cx="1819275" cy="5238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74455" name="Text Box 23"/>
          <p:cNvSpPr txBox="1">
            <a:spLocks noChangeArrowheads="1"/>
          </p:cNvSpPr>
          <p:nvPr/>
        </p:nvSpPr>
        <p:spPr bwMode="auto">
          <a:xfrm rot="-944517">
            <a:off x="5146675" y="4979988"/>
            <a:ext cx="19446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vysoká poptávka</a:t>
            </a:r>
          </a:p>
        </p:txBody>
      </p:sp>
      <p:sp>
        <p:nvSpPr>
          <p:cNvPr id="274456" name="Text Box 24"/>
          <p:cNvSpPr txBox="1">
            <a:spLocks noChangeArrowheads="1"/>
          </p:cNvSpPr>
          <p:nvPr/>
        </p:nvSpPr>
        <p:spPr bwMode="auto">
          <a:xfrm>
            <a:off x="7164388" y="4979988"/>
            <a:ext cx="1368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CF = 220</a:t>
            </a:r>
          </a:p>
        </p:txBody>
      </p:sp>
      <p:sp>
        <p:nvSpPr>
          <p:cNvPr id="274457" name="Line 25"/>
          <p:cNvSpPr>
            <a:spLocks noChangeShapeType="1"/>
          </p:cNvSpPr>
          <p:nvPr/>
        </p:nvSpPr>
        <p:spPr bwMode="auto">
          <a:xfrm>
            <a:off x="5264150" y="5664200"/>
            <a:ext cx="1466850" cy="90011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74458" name="Text Box 26"/>
          <p:cNvSpPr txBox="1">
            <a:spLocks noChangeArrowheads="1"/>
          </p:cNvSpPr>
          <p:nvPr/>
        </p:nvSpPr>
        <p:spPr bwMode="auto">
          <a:xfrm rot="1929840">
            <a:off x="5291138" y="5915025"/>
            <a:ext cx="19446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nízká poptávka</a:t>
            </a:r>
          </a:p>
        </p:txBody>
      </p:sp>
      <p:sp>
        <p:nvSpPr>
          <p:cNvPr id="274459" name="Text Box 27"/>
          <p:cNvSpPr txBox="1">
            <a:spLocks noChangeArrowheads="1"/>
          </p:cNvSpPr>
          <p:nvPr/>
        </p:nvSpPr>
        <p:spPr bwMode="auto">
          <a:xfrm rot="1929840">
            <a:off x="5291138" y="6059488"/>
            <a:ext cx="1295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p = 60%</a:t>
            </a:r>
          </a:p>
        </p:txBody>
      </p:sp>
      <p:sp>
        <p:nvSpPr>
          <p:cNvPr id="274460" name="Text Box 28"/>
          <p:cNvSpPr txBox="1">
            <a:spLocks noChangeArrowheads="1"/>
          </p:cNvSpPr>
          <p:nvPr/>
        </p:nvSpPr>
        <p:spPr bwMode="auto">
          <a:xfrm>
            <a:off x="7019925" y="6346825"/>
            <a:ext cx="1368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CF = 100</a:t>
            </a:r>
          </a:p>
        </p:txBody>
      </p:sp>
      <p:sp>
        <p:nvSpPr>
          <p:cNvPr id="274461" name="Oval 29"/>
          <p:cNvSpPr>
            <a:spLocks noChangeArrowheads="1"/>
          </p:cNvSpPr>
          <p:nvPr/>
        </p:nvSpPr>
        <p:spPr bwMode="auto">
          <a:xfrm>
            <a:off x="2411413" y="4546600"/>
            <a:ext cx="217487" cy="217488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cs-CZ"/>
          </a:p>
        </p:txBody>
      </p:sp>
      <p:grpSp>
        <p:nvGrpSpPr>
          <p:cNvPr id="274499" name="Group 67"/>
          <p:cNvGrpSpPr>
            <a:grpSpLocks/>
          </p:cNvGrpSpPr>
          <p:nvPr/>
        </p:nvGrpSpPr>
        <p:grpSpPr bwMode="auto">
          <a:xfrm>
            <a:off x="5076825" y="2492375"/>
            <a:ext cx="3457575" cy="2238375"/>
            <a:chOff x="3706" y="1689"/>
            <a:chExt cx="2178" cy="1410"/>
          </a:xfrm>
        </p:grpSpPr>
        <p:sp>
          <p:nvSpPr>
            <p:cNvPr id="274443" name="Text Box 11"/>
            <p:cNvSpPr txBox="1">
              <a:spLocks noChangeArrowheads="1"/>
            </p:cNvSpPr>
            <p:nvPr/>
          </p:nvSpPr>
          <p:spPr bwMode="auto">
            <a:xfrm rot="-1959185">
              <a:off x="3706" y="1866"/>
              <a:ext cx="122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FF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/>
                <a:t>vysoká poptávka</a:t>
              </a:r>
            </a:p>
          </p:txBody>
        </p:sp>
        <p:sp>
          <p:nvSpPr>
            <p:cNvPr id="274444" name="Text Box 12"/>
            <p:cNvSpPr txBox="1">
              <a:spLocks noChangeArrowheads="1"/>
            </p:cNvSpPr>
            <p:nvPr/>
          </p:nvSpPr>
          <p:spPr bwMode="auto">
            <a:xfrm rot="-1959185">
              <a:off x="4150" y="2047"/>
              <a:ext cx="6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FF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/>
                <a:t>p = 80%</a:t>
              </a:r>
            </a:p>
          </p:txBody>
        </p:sp>
        <p:sp>
          <p:nvSpPr>
            <p:cNvPr id="274447" name="Line 15"/>
            <p:cNvSpPr>
              <a:spLocks noChangeShapeType="1"/>
            </p:cNvSpPr>
            <p:nvPr/>
          </p:nvSpPr>
          <p:spPr bwMode="auto">
            <a:xfrm flipV="1">
              <a:off x="3978" y="1779"/>
              <a:ext cx="907" cy="589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cs-CZ"/>
            </a:p>
          </p:txBody>
        </p:sp>
        <p:sp>
          <p:nvSpPr>
            <p:cNvPr id="274448" name="Line 16"/>
            <p:cNvSpPr>
              <a:spLocks noChangeShapeType="1"/>
            </p:cNvSpPr>
            <p:nvPr/>
          </p:nvSpPr>
          <p:spPr bwMode="auto">
            <a:xfrm>
              <a:off x="3978" y="2415"/>
              <a:ext cx="952" cy="59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cs-CZ"/>
            </a:p>
          </p:txBody>
        </p:sp>
        <p:sp>
          <p:nvSpPr>
            <p:cNvPr id="274449" name="Text Box 17"/>
            <p:cNvSpPr txBox="1">
              <a:spLocks noChangeArrowheads="1"/>
            </p:cNvSpPr>
            <p:nvPr/>
          </p:nvSpPr>
          <p:spPr bwMode="auto">
            <a:xfrm rot="1929840">
              <a:off x="3978" y="2551"/>
              <a:ext cx="122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FF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/>
                <a:t>nízká poptávka</a:t>
              </a:r>
            </a:p>
          </p:txBody>
        </p:sp>
        <p:sp>
          <p:nvSpPr>
            <p:cNvPr id="274450" name="Text Box 18"/>
            <p:cNvSpPr txBox="1">
              <a:spLocks noChangeArrowheads="1"/>
            </p:cNvSpPr>
            <p:nvPr/>
          </p:nvSpPr>
          <p:spPr bwMode="auto">
            <a:xfrm rot="1929840">
              <a:off x="4023" y="2687"/>
              <a:ext cx="8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FF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/>
                <a:t>p = 20%</a:t>
              </a:r>
            </a:p>
          </p:txBody>
        </p:sp>
        <p:sp>
          <p:nvSpPr>
            <p:cNvPr id="274451" name="Text Box 19"/>
            <p:cNvSpPr txBox="1">
              <a:spLocks noChangeArrowheads="1"/>
            </p:cNvSpPr>
            <p:nvPr/>
          </p:nvSpPr>
          <p:spPr bwMode="auto">
            <a:xfrm>
              <a:off x="4976" y="1689"/>
              <a:ext cx="86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FF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/>
                <a:t>CF = 410</a:t>
              </a:r>
            </a:p>
          </p:txBody>
        </p:sp>
        <p:sp>
          <p:nvSpPr>
            <p:cNvPr id="274452" name="Text Box 20"/>
            <p:cNvSpPr txBox="1">
              <a:spLocks noChangeArrowheads="1"/>
            </p:cNvSpPr>
            <p:nvPr/>
          </p:nvSpPr>
          <p:spPr bwMode="auto">
            <a:xfrm>
              <a:off x="5022" y="2868"/>
              <a:ext cx="86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FF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/>
                <a:t>CF = 180</a:t>
              </a:r>
            </a:p>
          </p:txBody>
        </p:sp>
        <p:sp>
          <p:nvSpPr>
            <p:cNvPr id="274462" name="Oval 30"/>
            <p:cNvSpPr>
              <a:spLocks noChangeArrowheads="1"/>
            </p:cNvSpPr>
            <p:nvPr/>
          </p:nvSpPr>
          <p:spPr bwMode="auto">
            <a:xfrm>
              <a:off x="3846" y="2319"/>
              <a:ext cx="137" cy="137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cs-CZ"/>
            </a:p>
          </p:txBody>
        </p:sp>
      </p:grpSp>
      <p:sp>
        <p:nvSpPr>
          <p:cNvPr id="274463" name="Oval 31"/>
          <p:cNvSpPr>
            <a:spLocks noChangeArrowheads="1"/>
          </p:cNvSpPr>
          <p:nvPr/>
        </p:nvSpPr>
        <p:spPr bwMode="auto">
          <a:xfrm>
            <a:off x="5054600" y="5489575"/>
            <a:ext cx="217488" cy="217488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cs-CZ"/>
          </a:p>
        </p:txBody>
      </p:sp>
      <p:graphicFrame>
        <p:nvGraphicFramePr>
          <p:cNvPr id="274476" name="Object 44"/>
          <p:cNvGraphicFramePr>
            <a:graphicFrameLocks noChangeAspect="1"/>
          </p:cNvGraphicFramePr>
          <p:nvPr/>
        </p:nvGraphicFramePr>
        <p:xfrm>
          <a:off x="671513" y="6418263"/>
          <a:ext cx="2570162" cy="43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4532" name="Rovnice" r:id="rId3" imgW="1269720" imgH="228600" progId="Equation.3">
                  <p:embed/>
                </p:oleObj>
              </mc:Choice>
              <mc:Fallback>
                <p:oleObj name="Rovnice" r:id="rId3" imgW="1269720" imgH="228600" progId="Equation.3">
                  <p:embed/>
                  <p:pic>
                    <p:nvPicPr>
                      <p:cNvPr id="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513" y="6418263"/>
                        <a:ext cx="2570162" cy="439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74487" name="Group 55"/>
          <p:cNvGrpSpPr>
            <a:grpSpLocks/>
          </p:cNvGrpSpPr>
          <p:nvPr/>
        </p:nvGrpSpPr>
        <p:grpSpPr bwMode="auto">
          <a:xfrm>
            <a:off x="5867400" y="188913"/>
            <a:ext cx="3457575" cy="2238375"/>
            <a:chOff x="340" y="119"/>
            <a:chExt cx="2178" cy="1410"/>
          </a:xfrm>
        </p:grpSpPr>
        <p:sp>
          <p:nvSpPr>
            <p:cNvPr id="274478" name="Text Box 46"/>
            <p:cNvSpPr txBox="1">
              <a:spLocks noChangeArrowheads="1"/>
            </p:cNvSpPr>
            <p:nvPr/>
          </p:nvSpPr>
          <p:spPr bwMode="auto">
            <a:xfrm rot="-1959185">
              <a:off x="340" y="296"/>
              <a:ext cx="122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FF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/>
                <a:t>vysoká poptávka</a:t>
              </a:r>
            </a:p>
          </p:txBody>
        </p:sp>
        <p:sp>
          <p:nvSpPr>
            <p:cNvPr id="274479" name="Text Box 47"/>
            <p:cNvSpPr txBox="1">
              <a:spLocks noChangeArrowheads="1"/>
            </p:cNvSpPr>
            <p:nvPr/>
          </p:nvSpPr>
          <p:spPr bwMode="auto">
            <a:xfrm rot="-1959185">
              <a:off x="784" y="477"/>
              <a:ext cx="6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FF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/>
                <a:t>p = 80%</a:t>
              </a:r>
            </a:p>
          </p:txBody>
        </p:sp>
        <p:sp>
          <p:nvSpPr>
            <p:cNvPr id="274480" name="Line 48"/>
            <p:cNvSpPr>
              <a:spLocks noChangeShapeType="1"/>
            </p:cNvSpPr>
            <p:nvPr/>
          </p:nvSpPr>
          <p:spPr bwMode="auto">
            <a:xfrm flipV="1">
              <a:off x="612" y="209"/>
              <a:ext cx="907" cy="589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cs-CZ"/>
            </a:p>
          </p:txBody>
        </p:sp>
        <p:sp>
          <p:nvSpPr>
            <p:cNvPr id="274481" name="Line 49"/>
            <p:cNvSpPr>
              <a:spLocks noChangeShapeType="1"/>
            </p:cNvSpPr>
            <p:nvPr/>
          </p:nvSpPr>
          <p:spPr bwMode="auto">
            <a:xfrm>
              <a:off x="612" y="845"/>
              <a:ext cx="952" cy="59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cs-CZ"/>
            </a:p>
          </p:txBody>
        </p:sp>
        <p:sp>
          <p:nvSpPr>
            <p:cNvPr id="274482" name="Text Box 50"/>
            <p:cNvSpPr txBox="1">
              <a:spLocks noChangeArrowheads="1"/>
            </p:cNvSpPr>
            <p:nvPr/>
          </p:nvSpPr>
          <p:spPr bwMode="auto">
            <a:xfrm rot="1929840">
              <a:off x="612" y="981"/>
              <a:ext cx="122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FF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/>
                <a:t>nízká poptávka</a:t>
              </a:r>
            </a:p>
          </p:txBody>
        </p:sp>
        <p:sp>
          <p:nvSpPr>
            <p:cNvPr id="274483" name="Text Box 51"/>
            <p:cNvSpPr txBox="1">
              <a:spLocks noChangeArrowheads="1"/>
            </p:cNvSpPr>
            <p:nvPr/>
          </p:nvSpPr>
          <p:spPr bwMode="auto">
            <a:xfrm rot="1929840">
              <a:off x="657" y="1117"/>
              <a:ext cx="8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FF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/>
                <a:t>p = 20%</a:t>
              </a:r>
            </a:p>
          </p:txBody>
        </p:sp>
        <p:sp>
          <p:nvSpPr>
            <p:cNvPr id="274484" name="Text Box 52"/>
            <p:cNvSpPr txBox="1">
              <a:spLocks noChangeArrowheads="1"/>
            </p:cNvSpPr>
            <p:nvPr/>
          </p:nvSpPr>
          <p:spPr bwMode="auto">
            <a:xfrm>
              <a:off x="1610" y="119"/>
              <a:ext cx="86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FF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/>
                <a:t>CF = 800</a:t>
              </a:r>
            </a:p>
          </p:txBody>
        </p:sp>
        <p:sp>
          <p:nvSpPr>
            <p:cNvPr id="274485" name="Text Box 53"/>
            <p:cNvSpPr txBox="1">
              <a:spLocks noChangeArrowheads="1"/>
            </p:cNvSpPr>
            <p:nvPr/>
          </p:nvSpPr>
          <p:spPr bwMode="auto">
            <a:xfrm>
              <a:off x="1656" y="1298"/>
              <a:ext cx="86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FF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/>
                <a:t>CF = 100</a:t>
              </a:r>
            </a:p>
          </p:txBody>
        </p:sp>
        <p:sp>
          <p:nvSpPr>
            <p:cNvPr id="274486" name="Oval 54"/>
            <p:cNvSpPr>
              <a:spLocks noChangeArrowheads="1"/>
            </p:cNvSpPr>
            <p:nvPr/>
          </p:nvSpPr>
          <p:spPr bwMode="auto">
            <a:xfrm>
              <a:off x="480" y="749"/>
              <a:ext cx="137" cy="137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cs-CZ"/>
            </a:p>
          </p:txBody>
        </p:sp>
      </p:grpSp>
      <p:sp>
        <p:nvSpPr>
          <p:cNvPr id="274488" name="Rectangle 56"/>
          <p:cNvSpPr>
            <a:spLocks noChangeArrowheads="1"/>
          </p:cNvSpPr>
          <p:nvPr/>
        </p:nvSpPr>
        <p:spPr bwMode="auto">
          <a:xfrm>
            <a:off x="5292725" y="3213100"/>
            <a:ext cx="287338" cy="2159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cs-CZ"/>
          </a:p>
        </p:txBody>
      </p:sp>
      <p:sp>
        <p:nvSpPr>
          <p:cNvPr id="274489" name="Line 57"/>
          <p:cNvSpPr>
            <a:spLocks noChangeShapeType="1"/>
          </p:cNvSpPr>
          <p:nvPr/>
        </p:nvSpPr>
        <p:spPr bwMode="auto">
          <a:xfrm>
            <a:off x="5581650" y="3429000"/>
            <a:ext cx="504825" cy="2873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74490" name="Line 58"/>
          <p:cNvSpPr>
            <a:spLocks noChangeShapeType="1"/>
          </p:cNvSpPr>
          <p:nvPr/>
        </p:nvSpPr>
        <p:spPr bwMode="auto">
          <a:xfrm flipV="1">
            <a:off x="5580063" y="1412875"/>
            <a:ext cx="576262" cy="18002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74491" name="Text Box 59"/>
          <p:cNvSpPr txBox="1">
            <a:spLocks noChangeArrowheads="1"/>
          </p:cNvSpPr>
          <p:nvPr/>
        </p:nvSpPr>
        <p:spPr bwMode="auto">
          <a:xfrm rot="-4413831">
            <a:off x="4719638" y="1985962"/>
            <a:ext cx="19446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rozšířit provoz</a:t>
            </a:r>
          </a:p>
        </p:txBody>
      </p:sp>
      <p:sp>
        <p:nvSpPr>
          <p:cNvPr id="274492" name="Text Box 60"/>
          <p:cNvSpPr txBox="1">
            <a:spLocks noChangeArrowheads="1"/>
          </p:cNvSpPr>
          <p:nvPr/>
        </p:nvSpPr>
        <p:spPr bwMode="auto">
          <a:xfrm rot="-4413831">
            <a:off x="5582444" y="2129631"/>
            <a:ext cx="9366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- 150</a:t>
            </a:r>
          </a:p>
        </p:txBody>
      </p:sp>
      <p:sp>
        <p:nvSpPr>
          <p:cNvPr id="274493" name="Text Box 61"/>
          <p:cNvSpPr txBox="1">
            <a:spLocks noChangeArrowheads="1"/>
          </p:cNvSpPr>
          <p:nvPr/>
        </p:nvSpPr>
        <p:spPr bwMode="auto">
          <a:xfrm>
            <a:off x="250825" y="260350"/>
            <a:ext cx="39608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000"/>
              <a:t>Rozšířit či nerozšířit provoz?</a:t>
            </a:r>
          </a:p>
        </p:txBody>
      </p:sp>
      <p:graphicFrame>
        <p:nvGraphicFramePr>
          <p:cNvPr id="274494" name="Object 62"/>
          <p:cNvGraphicFramePr>
            <a:graphicFrameLocks noChangeAspect="1"/>
          </p:cNvGraphicFramePr>
          <p:nvPr/>
        </p:nvGraphicFramePr>
        <p:xfrm>
          <a:off x="765175" y="692150"/>
          <a:ext cx="3443288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4533" name="Rovnice" r:id="rId5" imgW="1701720" imgH="419040" progId="Equation.3">
                  <p:embed/>
                </p:oleObj>
              </mc:Choice>
              <mc:Fallback>
                <p:oleObj name="Rovnice" r:id="rId5" imgW="1701720" imgH="419040" progId="Equation.3">
                  <p:embed/>
                  <p:pic>
                    <p:nvPicPr>
                      <p:cNvPr id="0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5175" y="692150"/>
                        <a:ext cx="3443288" cy="80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4495" name="Object 63"/>
          <p:cNvGraphicFramePr>
            <a:graphicFrameLocks noChangeAspect="1"/>
          </p:cNvGraphicFramePr>
          <p:nvPr/>
        </p:nvGraphicFramePr>
        <p:xfrm>
          <a:off x="1835150" y="1700213"/>
          <a:ext cx="3059113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4534" name="Rovnice" r:id="rId7" imgW="1511280" imgH="203040" progId="Equation.3">
                  <p:embed/>
                </p:oleObj>
              </mc:Choice>
              <mc:Fallback>
                <p:oleObj name="Rovnice" r:id="rId7" imgW="1511280" imgH="203040" progId="Equation.3">
                  <p:embed/>
                  <p:pic>
                    <p:nvPicPr>
                      <p:cNvPr id="0" name="Object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1700213"/>
                        <a:ext cx="3059113" cy="392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4496" name="Oval 64"/>
          <p:cNvSpPr>
            <a:spLocks noChangeArrowheads="1"/>
          </p:cNvSpPr>
          <p:nvPr/>
        </p:nvSpPr>
        <p:spPr bwMode="auto">
          <a:xfrm>
            <a:off x="2771775" y="692150"/>
            <a:ext cx="720725" cy="36036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cs-CZ"/>
          </a:p>
        </p:txBody>
      </p:sp>
      <p:sp>
        <p:nvSpPr>
          <p:cNvPr id="274497" name="Line 65"/>
          <p:cNvSpPr>
            <a:spLocks noChangeShapeType="1"/>
          </p:cNvSpPr>
          <p:nvPr/>
        </p:nvSpPr>
        <p:spPr bwMode="auto">
          <a:xfrm>
            <a:off x="3282950" y="1028700"/>
            <a:ext cx="209550" cy="67151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graphicFrame>
        <p:nvGraphicFramePr>
          <p:cNvPr id="274498" name="Object 66"/>
          <p:cNvGraphicFramePr>
            <a:graphicFrameLocks noChangeAspect="1"/>
          </p:cNvGraphicFramePr>
          <p:nvPr/>
        </p:nvGraphicFramePr>
        <p:xfrm>
          <a:off x="468313" y="2276475"/>
          <a:ext cx="4495800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4535" name="Rovnice" r:id="rId9" imgW="2222280" imgH="419040" progId="Equation.3">
                  <p:embed/>
                </p:oleObj>
              </mc:Choice>
              <mc:Fallback>
                <p:oleObj name="Rovnice" r:id="rId9" imgW="2222280" imgH="419040" progId="Equation.3">
                  <p:embed/>
                  <p:pic>
                    <p:nvPicPr>
                      <p:cNvPr id="0" name="Object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2276475"/>
                        <a:ext cx="4495800" cy="80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44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44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74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7037E-7 L 0.08646 0.02593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2744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23" y="12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70" decel="100000"/>
                                        <p:tgtEl>
                                          <p:spTgt spid="27448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770" decel="100000"/>
                                        <p:tgtEl>
                                          <p:spTgt spid="27448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448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274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4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274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4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74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74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74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74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74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744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744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74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74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274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274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274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2000"/>
                                        <p:tgtEl>
                                          <p:spTgt spid="2744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4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2000"/>
                                        <p:tgtEl>
                                          <p:spTgt spid="2744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4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2000"/>
                                        <p:tgtEl>
                                          <p:spTgt spid="2744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4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274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91" grpId="0"/>
      <p:bldP spid="274492" grpId="0"/>
      <p:bldP spid="27449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Text Box 2"/>
          <p:cNvSpPr txBox="1">
            <a:spLocks noChangeArrowheads="1"/>
          </p:cNvSpPr>
          <p:nvPr/>
        </p:nvSpPr>
        <p:spPr bwMode="auto">
          <a:xfrm>
            <a:off x="827088" y="1412875"/>
            <a:ext cx="1944687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vtrulové letadlo</a:t>
            </a:r>
          </a:p>
          <a:p>
            <a:pPr>
              <a:spcBef>
                <a:spcPct val="50000"/>
              </a:spcBef>
            </a:pPr>
            <a:r>
              <a:rPr lang="cs-CZ" altLang="cs-CZ"/>
              <a:t>- 250 tis. EUR</a:t>
            </a:r>
          </a:p>
        </p:txBody>
      </p:sp>
      <p:sp>
        <p:nvSpPr>
          <p:cNvPr id="275459" name="Line 3"/>
          <p:cNvSpPr>
            <a:spLocks noChangeShapeType="1"/>
          </p:cNvSpPr>
          <p:nvPr/>
        </p:nvSpPr>
        <p:spPr bwMode="auto">
          <a:xfrm flipV="1">
            <a:off x="2843213" y="838200"/>
            <a:ext cx="1439862" cy="9350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75460" name="Line 4"/>
          <p:cNvSpPr>
            <a:spLocks noChangeShapeType="1"/>
          </p:cNvSpPr>
          <p:nvPr/>
        </p:nvSpPr>
        <p:spPr bwMode="auto">
          <a:xfrm>
            <a:off x="2843213" y="1773238"/>
            <a:ext cx="1511300" cy="9366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75461" name="Text Box 5"/>
          <p:cNvSpPr txBox="1">
            <a:spLocks noChangeArrowheads="1"/>
          </p:cNvSpPr>
          <p:nvPr/>
        </p:nvSpPr>
        <p:spPr bwMode="auto">
          <a:xfrm rot="-1959185">
            <a:off x="2482850" y="981075"/>
            <a:ext cx="19446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vysoká poptávka</a:t>
            </a:r>
          </a:p>
        </p:txBody>
      </p:sp>
      <p:sp>
        <p:nvSpPr>
          <p:cNvPr id="275462" name="Text Box 6"/>
          <p:cNvSpPr txBox="1">
            <a:spLocks noChangeArrowheads="1"/>
          </p:cNvSpPr>
          <p:nvPr/>
        </p:nvSpPr>
        <p:spPr bwMode="auto">
          <a:xfrm rot="1929840">
            <a:off x="2843213" y="1989138"/>
            <a:ext cx="19446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nízká poptávka</a:t>
            </a:r>
          </a:p>
        </p:txBody>
      </p:sp>
      <p:sp>
        <p:nvSpPr>
          <p:cNvPr id="275463" name="Text Box 7"/>
          <p:cNvSpPr txBox="1">
            <a:spLocks noChangeArrowheads="1"/>
          </p:cNvSpPr>
          <p:nvPr/>
        </p:nvSpPr>
        <p:spPr bwMode="auto">
          <a:xfrm rot="-1959185">
            <a:off x="3130550" y="1196975"/>
            <a:ext cx="10810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p = 60%</a:t>
            </a:r>
          </a:p>
        </p:txBody>
      </p:sp>
      <p:sp>
        <p:nvSpPr>
          <p:cNvPr id="275464" name="Text Box 8"/>
          <p:cNvSpPr txBox="1">
            <a:spLocks noChangeArrowheads="1"/>
          </p:cNvSpPr>
          <p:nvPr/>
        </p:nvSpPr>
        <p:spPr bwMode="auto">
          <a:xfrm rot="1929840">
            <a:off x="2914650" y="2205038"/>
            <a:ext cx="1295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p = 40%</a:t>
            </a:r>
          </a:p>
        </p:txBody>
      </p:sp>
      <p:sp>
        <p:nvSpPr>
          <p:cNvPr id="275465" name="Text Box 9"/>
          <p:cNvSpPr txBox="1">
            <a:spLocks noChangeArrowheads="1"/>
          </p:cNvSpPr>
          <p:nvPr/>
        </p:nvSpPr>
        <p:spPr bwMode="auto">
          <a:xfrm>
            <a:off x="4391025" y="622300"/>
            <a:ext cx="1368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CF = 100</a:t>
            </a:r>
          </a:p>
        </p:txBody>
      </p:sp>
      <p:sp>
        <p:nvSpPr>
          <p:cNvPr id="275466" name="Text Box 10"/>
          <p:cNvSpPr txBox="1">
            <a:spLocks noChangeArrowheads="1"/>
          </p:cNvSpPr>
          <p:nvPr/>
        </p:nvSpPr>
        <p:spPr bwMode="auto">
          <a:xfrm>
            <a:off x="4175125" y="2630488"/>
            <a:ext cx="1368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CF = 50</a:t>
            </a:r>
          </a:p>
        </p:txBody>
      </p:sp>
      <p:sp>
        <p:nvSpPr>
          <p:cNvPr id="275469" name="Line 13"/>
          <p:cNvSpPr>
            <a:spLocks noChangeShapeType="1"/>
          </p:cNvSpPr>
          <p:nvPr/>
        </p:nvSpPr>
        <p:spPr bwMode="auto">
          <a:xfrm flipV="1">
            <a:off x="2843213" y="839788"/>
            <a:ext cx="1439862" cy="9350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75470" name="Text Box 14"/>
          <p:cNvSpPr txBox="1">
            <a:spLocks noChangeArrowheads="1"/>
          </p:cNvSpPr>
          <p:nvPr/>
        </p:nvSpPr>
        <p:spPr bwMode="auto">
          <a:xfrm rot="-1959185">
            <a:off x="2482850" y="982663"/>
            <a:ext cx="19446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vysoká poptávka</a:t>
            </a:r>
          </a:p>
        </p:txBody>
      </p:sp>
      <p:sp>
        <p:nvSpPr>
          <p:cNvPr id="275477" name="Text Box 21"/>
          <p:cNvSpPr txBox="1">
            <a:spLocks noChangeArrowheads="1"/>
          </p:cNvSpPr>
          <p:nvPr/>
        </p:nvSpPr>
        <p:spPr bwMode="auto">
          <a:xfrm rot="-769277">
            <a:off x="6083300" y="2422525"/>
            <a:ext cx="10810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p = 40%</a:t>
            </a:r>
          </a:p>
        </p:txBody>
      </p:sp>
      <p:sp>
        <p:nvSpPr>
          <p:cNvPr id="275478" name="Line 22"/>
          <p:cNvSpPr>
            <a:spLocks noChangeShapeType="1"/>
          </p:cNvSpPr>
          <p:nvPr/>
        </p:nvSpPr>
        <p:spPr bwMode="auto">
          <a:xfrm flipV="1">
            <a:off x="5487988" y="2278063"/>
            <a:ext cx="1819275" cy="5111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75479" name="Text Box 23"/>
          <p:cNvSpPr txBox="1">
            <a:spLocks noChangeArrowheads="1"/>
          </p:cNvSpPr>
          <p:nvPr/>
        </p:nvSpPr>
        <p:spPr bwMode="auto">
          <a:xfrm rot="-944517">
            <a:off x="5362575" y="2135188"/>
            <a:ext cx="19446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vysoká poptávka</a:t>
            </a:r>
          </a:p>
        </p:txBody>
      </p:sp>
      <p:sp>
        <p:nvSpPr>
          <p:cNvPr id="275480" name="Text Box 24"/>
          <p:cNvSpPr txBox="1">
            <a:spLocks noChangeArrowheads="1"/>
          </p:cNvSpPr>
          <p:nvPr/>
        </p:nvSpPr>
        <p:spPr bwMode="auto">
          <a:xfrm>
            <a:off x="7380288" y="2135188"/>
            <a:ext cx="1368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CF = 220</a:t>
            </a:r>
          </a:p>
        </p:txBody>
      </p:sp>
      <p:sp>
        <p:nvSpPr>
          <p:cNvPr id="275481" name="Line 25"/>
          <p:cNvSpPr>
            <a:spLocks noChangeShapeType="1"/>
          </p:cNvSpPr>
          <p:nvPr/>
        </p:nvSpPr>
        <p:spPr bwMode="auto">
          <a:xfrm>
            <a:off x="5467350" y="2801938"/>
            <a:ext cx="1479550" cy="9175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75482" name="Text Box 26"/>
          <p:cNvSpPr txBox="1">
            <a:spLocks noChangeArrowheads="1"/>
          </p:cNvSpPr>
          <p:nvPr/>
        </p:nvSpPr>
        <p:spPr bwMode="auto">
          <a:xfrm rot="1929840">
            <a:off x="5507038" y="3070225"/>
            <a:ext cx="19446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nízká poptávka</a:t>
            </a:r>
          </a:p>
        </p:txBody>
      </p:sp>
      <p:sp>
        <p:nvSpPr>
          <p:cNvPr id="275483" name="Text Box 27"/>
          <p:cNvSpPr txBox="1">
            <a:spLocks noChangeArrowheads="1"/>
          </p:cNvSpPr>
          <p:nvPr/>
        </p:nvSpPr>
        <p:spPr bwMode="auto">
          <a:xfrm rot="1929840">
            <a:off x="5507038" y="3214688"/>
            <a:ext cx="1295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p = 60%</a:t>
            </a:r>
          </a:p>
        </p:txBody>
      </p:sp>
      <p:sp>
        <p:nvSpPr>
          <p:cNvPr id="275484" name="Text Box 28"/>
          <p:cNvSpPr txBox="1">
            <a:spLocks noChangeArrowheads="1"/>
          </p:cNvSpPr>
          <p:nvPr/>
        </p:nvSpPr>
        <p:spPr bwMode="auto">
          <a:xfrm>
            <a:off x="7235825" y="3502025"/>
            <a:ext cx="1368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CF = 100</a:t>
            </a:r>
          </a:p>
        </p:txBody>
      </p:sp>
      <p:sp>
        <p:nvSpPr>
          <p:cNvPr id="275485" name="Oval 29"/>
          <p:cNvSpPr>
            <a:spLocks noChangeArrowheads="1"/>
          </p:cNvSpPr>
          <p:nvPr/>
        </p:nvSpPr>
        <p:spPr bwMode="auto">
          <a:xfrm>
            <a:off x="2627313" y="1701800"/>
            <a:ext cx="217487" cy="217488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cs-CZ"/>
          </a:p>
        </p:txBody>
      </p:sp>
      <p:sp>
        <p:nvSpPr>
          <p:cNvPr id="275487" name="Oval 31"/>
          <p:cNvSpPr>
            <a:spLocks noChangeArrowheads="1"/>
          </p:cNvSpPr>
          <p:nvPr/>
        </p:nvSpPr>
        <p:spPr bwMode="auto">
          <a:xfrm>
            <a:off x="5270500" y="2644775"/>
            <a:ext cx="217488" cy="217488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cs-CZ"/>
          </a:p>
        </p:txBody>
      </p:sp>
      <p:graphicFrame>
        <p:nvGraphicFramePr>
          <p:cNvPr id="275488" name="Object 32"/>
          <p:cNvGraphicFramePr>
            <a:graphicFrameLocks noChangeAspect="1"/>
          </p:cNvGraphicFramePr>
          <p:nvPr/>
        </p:nvGraphicFramePr>
        <p:xfrm>
          <a:off x="600075" y="4581525"/>
          <a:ext cx="8305800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5520" name="Rovnice" r:id="rId3" imgW="4622760" imgH="419040" progId="Equation.3">
                  <p:embed/>
                </p:oleObj>
              </mc:Choice>
              <mc:Fallback>
                <p:oleObj name="Rovnice" r:id="rId3" imgW="4622760" imgH="419040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075" y="4581525"/>
                        <a:ext cx="8305800" cy="80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5499" name="Rectangle 43"/>
          <p:cNvSpPr>
            <a:spLocks noChangeArrowheads="1"/>
          </p:cNvSpPr>
          <p:nvPr/>
        </p:nvSpPr>
        <p:spPr bwMode="auto">
          <a:xfrm>
            <a:off x="5508625" y="639763"/>
            <a:ext cx="287338" cy="2159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cs-CZ"/>
          </a:p>
        </p:txBody>
      </p:sp>
      <p:sp>
        <p:nvSpPr>
          <p:cNvPr id="275501" name="Line 45"/>
          <p:cNvSpPr>
            <a:spLocks noChangeShapeType="1"/>
          </p:cNvSpPr>
          <p:nvPr/>
        </p:nvSpPr>
        <p:spPr bwMode="auto">
          <a:xfrm flipV="1">
            <a:off x="5788025" y="727075"/>
            <a:ext cx="1757363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75502" name="Text Box 46"/>
          <p:cNvSpPr txBox="1">
            <a:spLocks noChangeArrowheads="1"/>
          </p:cNvSpPr>
          <p:nvPr/>
        </p:nvSpPr>
        <p:spPr bwMode="auto">
          <a:xfrm>
            <a:off x="5867400" y="279400"/>
            <a:ext cx="19446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rozšířit provoz</a:t>
            </a:r>
          </a:p>
        </p:txBody>
      </p:sp>
      <p:sp>
        <p:nvSpPr>
          <p:cNvPr id="275510" name="Text Box 54"/>
          <p:cNvSpPr txBox="1">
            <a:spLocks noChangeArrowheads="1"/>
          </p:cNvSpPr>
          <p:nvPr/>
        </p:nvSpPr>
        <p:spPr bwMode="auto">
          <a:xfrm>
            <a:off x="7596188" y="488950"/>
            <a:ext cx="1368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NPV=450</a:t>
            </a:r>
          </a:p>
        </p:txBody>
      </p:sp>
      <p:sp>
        <p:nvSpPr>
          <p:cNvPr id="275511" name="Text Box 55"/>
          <p:cNvSpPr txBox="1">
            <a:spLocks noChangeArrowheads="1"/>
          </p:cNvSpPr>
          <p:nvPr/>
        </p:nvSpPr>
        <p:spPr bwMode="auto">
          <a:xfrm>
            <a:off x="323850" y="5661025"/>
            <a:ext cx="7993063" cy="396875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 algn="ctr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000"/>
              <a:t>Hodnota opce na rozšíření projektu je 117 - 52, tj. 65 tis. EUR.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275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5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755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75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75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55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3653" name="Object 5"/>
          <p:cNvGraphicFramePr>
            <a:graphicFrameLocks noChangeAspect="1"/>
          </p:cNvGraphicFramePr>
          <p:nvPr/>
        </p:nvGraphicFramePr>
        <p:xfrm>
          <a:off x="1895475" y="549275"/>
          <a:ext cx="5353050" cy="589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3662" name="Drawing" r:id="rId3" imgW="5353200" imgH="6753240" progId="Presentations.Drawing.10">
                  <p:embed/>
                </p:oleObj>
              </mc:Choice>
              <mc:Fallback>
                <p:oleObj name="Drawing" r:id="rId3" imgW="5353200" imgH="6753240" progId="Presentations.Drawing.10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5475" y="549275"/>
                        <a:ext cx="5353050" cy="589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0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 type="none" w="lg" len="lg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Opce opuštění projektu</a:t>
            </a:r>
          </a:p>
        </p:txBody>
      </p:sp>
      <p:sp>
        <p:nvSpPr>
          <p:cNvPr id="276485" name="Text Box 5"/>
          <p:cNvSpPr txBox="1">
            <a:spLocks noChangeArrowheads="1"/>
          </p:cNvSpPr>
          <p:nvPr/>
        </p:nvSpPr>
        <p:spPr bwMode="auto">
          <a:xfrm>
            <a:off x="323850" y="1700213"/>
            <a:ext cx="84963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400"/>
              <a:t>Jak se změní vaše rozhodnutí, pokud lze po prvním roce provozu prodat tryskové letadlo za 500 tis. EUR a vrtulové letadlo za 150 tis. EUR. Jaká je hodnota opce opuštění projektu?</a:t>
            </a:r>
          </a:p>
        </p:txBody>
      </p:sp>
      <p:sp>
        <p:nvSpPr>
          <p:cNvPr id="276486" name="Text Box 6"/>
          <p:cNvSpPr txBox="1">
            <a:spLocks noChangeArrowheads="1"/>
          </p:cNvSpPr>
          <p:nvPr/>
        </p:nvSpPr>
        <p:spPr bwMode="auto">
          <a:xfrm>
            <a:off x="323850" y="3716338"/>
            <a:ext cx="7920038" cy="1006475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 algn="ctr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000"/>
              <a:t>Postupem „od zadu“ získáme NPV pro tryskové letadlo 127 tis. EUR a pro vrtulové letadlo 123 tis. EUR. Opce na opuštění má hodnotu 31 tis. EUR pro tryskové letadlo a 6 tis. EUR pro vrtulové letadlo.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64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4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76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8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4676" name="Object 4"/>
          <p:cNvGraphicFramePr>
            <a:graphicFrameLocks noChangeAspect="1"/>
          </p:cNvGraphicFramePr>
          <p:nvPr/>
        </p:nvGraphicFramePr>
        <p:xfrm>
          <a:off x="1752600" y="201613"/>
          <a:ext cx="5638800" cy="6453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4685" name="Drawing" r:id="rId3" imgW="6667560" imgH="7629480" progId="Presentations.Drawing.10">
                  <p:embed/>
                </p:oleObj>
              </mc:Choice>
              <mc:Fallback>
                <p:oleObj name="Drawing" r:id="rId3" imgW="6667560" imgH="7629480" progId="Presentations.Drawing.10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01613"/>
                        <a:ext cx="5638800" cy="6453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0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 type="none" w="lg" len="lg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Citlivostní analýza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cs-CZ" altLang="cs-CZ" sz="2400"/>
              <a:t>Citlivostní analýza</a:t>
            </a:r>
          </a:p>
          <a:p>
            <a:pPr lvl="1">
              <a:lnSpc>
                <a:spcPct val="90000"/>
              </a:lnSpc>
            </a:pPr>
            <a:r>
              <a:rPr lang="cs-CZ" altLang="cs-CZ" sz="2000"/>
              <a:t>analýza kritéria</a:t>
            </a:r>
          </a:p>
          <a:p>
            <a:pPr lvl="1">
              <a:lnSpc>
                <a:spcPct val="90000"/>
              </a:lnSpc>
            </a:pPr>
            <a:r>
              <a:rPr lang="cs-CZ" altLang="cs-CZ" sz="2000"/>
              <a:t>analýza rozhodnutí</a:t>
            </a:r>
          </a:p>
          <a:p>
            <a:pPr lvl="1">
              <a:lnSpc>
                <a:spcPct val="90000"/>
              </a:lnSpc>
            </a:pPr>
            <a:endParaRPr lang="cs-CZ" altLang="cs-CZ" sz="2000"/>
          </a:p>
          <a:p>
            <a:pPr lvl="1">
              <a:lnSpc>
                <a:spcPct val="90000"/>
              </a:lnSpc>
            </a:pPr>
            <a:r>
              <a:rPr lang="cs-CZ" altLang="cs-CZ" sz="2000"/>
              <a:t>jednoparametrická</a:t>
            </a:r>
          </a:p>
          <a:p>
            <a:pPr lvl="1">
              <a:lnSpc>
                <a:spcPct val="90000"/>
              </a:lnSpc>
            </a:pPr>
            <a:r>
              <a:rPr lang="cs-CZ" altLang="cs-CZ" sz="2000"/>
              <a:t>víceparametrická</a:t>
            </a:r>
          </a:p>
          <a:p>
            <a:pPr lvl="1">
              <a:lnSpc>
                <a:spcPct val="90000"/>
              </a:lnSpc>
            </a:pPr>
            <a:endParaRPr lang="cs-CZ" altLang="cs-CZ" sz="2000"/>
          </a:p>
          <a:p>
            <a:pPr lvl="1">
              <a:lnSpc>
                <a:spcPct val="90000"/>
              </a:lnSpc>
            </a:pPr>
            <a:r>
              <a:rPr lang="cs-CZ" altLang="cs-CZ" sz="2000"/>
              <a:t>deterministická</a:t>
            </a:r>
          </a:p>
          <a:p>
            <a:pPr lvl="1">
              <a:lnSpc>
                <a:spcPct val="90000"/>
              </a:lnSpc>
            </a:pPr>
            <a:r>
              <a:rPr lang="cs-CZ" altLang="cs-CZ" sz="2000"/>
              <a:t>stochastická</a:t>
            </a:r>
          </a:p>
          <a:p>
            <a:pPr>
              <a:lnSpc>
                <a:spcPct val="90000"/>
              </a:lnSpc>
            </a:pPr>
            <a:endParaRPr lang="cs-CZ" altLang="cs-CZ" sz="2400"/>
          </a:p>
          <a:p>
            <a:pPr>
              <a:lnSpc>
                <a:spcPct val="90000"/>
              </a:lnSpc>
            </a:pPr>
            <a:r>
              <a:rPr lang="cs-CZ" altLang="cs-CZ" sz="2400"/>
              <a:t>meze citlivostní analýzy</a:t>
            </a:r>
          </a:p>
          <a:p>
            <a:pPr>
              <a:lnSpc>
                <a:spcPct val="90000"/>
              </a:lnSpc>
            </a:pPr>
            <a:r>
              <a:rPr lang="cs-CZ" altLang="cs-CZ" sz="2400"/>
              <a:t>vzájemná závislost proměnných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6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6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60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60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60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60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60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60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560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560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0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2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sz="4000"/>
              <a:t>Matematický popis rozhodovacích stromů</a:t>
            </a:r>
          </a:p>
        </p:txBody>
      </p:sp>
      <p:sp>
        <p:nvSpPr>
          <p:cNvPr id="278533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cs-CZ" altLang="cs-CZ" sz="2800"/>
              <a:t>Množina možných stavů pro jednotlivé větve stromu je S = {S</a:t>
            </a:r>
            <a:r>
              <a:rPr lang="cs-CZ" altLang="cs-CZ" sz="2800" baseline="-25000"/>
              <a:t>i</a:t>
            </a:r>
            <a:r>
              <a:rPr lang="cs-CZ" altLang="cs-CZ" sz="2800"/>
              <a:t>}</a:t>
            </a:r>
          </a:p>
          <a:p>
            <a:pPr lvl="1">
              <a:lnSpc>
                <a:spcPct val="90000"/>
              </a:lnSpc>
            </a:pPr>
            <a:r>
              <a:rPr lang="cs-CZ" altLang="cs-CZ" sz="2400"/>
              <a:t>náhodná veličina S</a:t>
            </a:r>
            <a:r>
              <a:rPr lang="cs-CZ" altLang="cs-CZ" sz="2400" baseline="-25000"/>
              <a:t>i</a:t>
            </a:r>
            <a:r>
              <a:rPr lang="cs-CZ" altLang="cs-CZ" sz="2400"/>
              <a:t> popisuje hodnotu procesu v čase i </a:t>
            </a:r>
          </a:p>
          <a:p>
            <a:pPr lvl="1">
              <a:lnSpc>
                <a:spcPct val="90000"/>
              </a:lnSpc>
            </a:pPr>
            <a:r>
              <a:rPr lang="cs-CZ" altLang="cs-CZ" sz="2400"/>
              <a:t>nabývá tolika hodnot, kolik uzlů je pro daný čas v rámci stromu definováno  </a:t>
            </a:r>
          </a:p>
          <a:p>
            <a:pPr>
              <a:lnSpc>
                <a:spcPct val="90000"/>
              </a:lnSpc>
            </a:pPr>
            <a:r>
              <a:rPr lang="cs-CZ" altLang="cs-CZ" sz="2800"/>
              <a:t>Odděleně uvažujme množinu pravděpodobností {p</a:t>
            </a:r>
            <a:r>
              <a:rPr lang="cs-CZ" altLang="cs-CZ" sz="2800" baseline="-25000"/>
              <a:t>j</a:t>
            </a:r>
            <a:r>
              <a:rPr lang="cs-CZ" altLang="cs-CZ" sz="2800"/>
              <a:t>} a nazvěme ji mírou P </a:t>
            </a:r>
          </a:p>
          <a:p>
            <a:pPr lvl="1">
              <a:lnSpc>
                <a:spcPct val="90000"/>
              </a:lnSpc>
            </a:pPr>
            <a:r>
              <a:rPr lang="cs-CZ" altLang="cs-CZ" sz="2400"/>
              <a:t>udává, s jakou pravděpodobností se dostaneme z jednoho stavu v čase i do jiného stavu (uzlu stromu) v čase i+1.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8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8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8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8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785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785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785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785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85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85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853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76250"/>
            <a:ext cx="8229600" cy="5654675"/>
          </a:xfrm>
        </p:spPr>
        <p:txBody>
          <a:bodyPr/>
          <a:lstStyle/>
          <a:p>
            <a:r>
              <a:rPr lang="cs-CZ" altLang="cs-CZ"/>
              <a:t>Filtrace </a:t>
            </a:r>
            <a:r>
              <a:rPr lang="cs-CZ" altLang="cs-CZ" i="1"/>
              <a:t>F</a:t>
            </a:r>
            <a:r>
              <a:rPr lang="cs-CZ" altLang="cs-CZ" i="1" baseline="-25000"/>
              <a:t>i</a:t>
            </a:r>
            <a:r>
              <a:rPr lang="cs-CZ" altLang="cs-CZ"/>
              <a:t> je historie průchodu stromem do času i </a:t>
            </a:r>
          </a:p>
          <a:p>
            <a:pPr lvl="1"/>
            <a:r>
              <a:rPr lang="cs-CZ" altLang="cs-CZ"/>
              <a:t>Filtrace F</a:t>
            </a:r>
            <a:r>
              <a:rPr lang="cs-CZ" altLang="cs-CZ" baseline="-25000"/>
              <a:t>0</a:t>
            </a:r>
            <a:r>
              <a:rPr lang="cs-CZ" altLang="cs-CZ"/>
              <a:t> je vlastně výchozí uzel</a:t>
            </a:r>
          </a:p>
          <a:p>
            <a:pPr lvl="1"/>
            <a:r>
              <a:rPr lang="cs-CZ" altLang="cs-CZ"/>
              <a:t> Filtrace F</a:t>
            </a:r>
            <a:r>
              <a:rPr lang="cs-CZ" altLang="cs-CZ" baseline="-25000"/>
              <a:t>1</a:t>
            </a:r>
            <a:r>
              <a:rPr lang="cs-CZ" altLang="cs-CZ"/>
              <a:t> je u Magny Charter buď vzestup poptávky (z uzlu 0 do 1, tj. {0,1} nebo pokles poptávky {0,2} atd.). </a:t>
            </a:r>
          </a:p>
          <a:p>
            <a:r>
              <a:rPr lang="cs-CZ" altLang="cs-CZ"/>
              <a:t>Podmíněná očekávaná hodnota EP(S|</a:t>
            </a:r>
            <a:r>
              <a:rPr lang="cs-CZ" altLang="cs-CZ" i="1"/>
              <a:t>F</a:t>
            </a:r>
            <a:r>
              <a:rPr lang="cs-CZ" altLang="cs-CZ" i="1" baseline="-25000"/>
              <a:t>i</a:t>
            </a:r>
            <a:r>
              <a:rPr lang="cs-CZ" altLang="cs-CZ"/>
              <a:t>) </a:t>
            </a:r>
          </a:p>
          <a:p>
            <a:pPr lvl="1"/>
            <a:r>
              <a:rPr lang="cs-CZ" altLang="cs-CZ"/>
              <a:t>očekávaná hodnota náhodného procesu S pro filtraci </a:t>
            </a:r>
            <a:r>
              <a:rPr lang="cs-CZ" altLang="cs-CZ" i="1"/>
              <a:t>F</a:t>
            </a:r>
            <a:r>
              <a:rPr lang="cs-CZ" altLang="cs-CZ" i="1" baseline="-25000"/>
              <a:t>i</a:t>
            </a:r>
            <a:r>
              <a:rPr lang="cs-CZ" altLang="cs-CZ"/>
              <a:t> a pro míru P </a:t>
            </a:r>
          </a:p>
          <a:p>
            <a:pPr lvl="1"/>
            <a:r>
              <a:rPr lang="cs-CZ" altLang="cs-CZ"/>
              <a:t>Pro filtraci F</a:t>
            </a:r>
            <a:r>
              <a:rPr lang="cs-CZ" altLang="cs-CZ" baseline="-25000"/>
              <a:t>0</a:t>
            </a:r>
            <a:r>
              <a:rPr lang="cs-CZ" altLang="cs-CZ"/>
              <a:t> je to vlastně očekávaná hodnota náhodného procesu v čase 0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1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1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81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1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81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81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81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81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1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1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81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81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60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76250"/>
            <a:ext cx="8229600" cy="5654675"/>
          </a:xfrm>
        </p:spPr>
        <p:txBody>
          <a:bodyPr>
            <a:normAutofit fontScale="92500" lnSpcReduction="10000"/>
          </a:bodyPr>
          <a:lstStyle/>
          <a:p>
            <a:r>
              <a:rPr lang="cs-CZ" altLang="cs-CZ" sz="2800"/>
              <a:t>Abychom určili hodnotu investice do vrtulového letadla, stačí mám spočítat hodnotu EP(S|</a:t>
            </a:r>
            <a:r>
              <a:rPr lang="cs-CZ" altLang="cs-CZ" sz="2800" i="1"/>
              <a:t>F</a:t>
            </a:r>
            <a:r>
              <a:rPr lang="cs-CZ" altLang="cs-CZ" sz="2800" i="1" baseline="-25000"/>
              <a:t>0</a:t>
            </a:r>
            <a:r>
              <a:rPr lang="cs-CZ" altLang="cs-CZ" sz="2800"/>
              <a:t>) </a:t>
            </a:r>
          </a:p>
          <a:p>
            <a:pPr lvl="1"/>
            <a:r>
              <a:rPr lang="cs-CZ" altLang="cs-CZ" sz="2400"/>
              <a:t>S je náhodný proces včetně možných opcí </a:t>
            </a:r>
          </a:p>
          <a:p>
            <a:pPr lvl="1"/>
            <a:r>
              <a:rPr lang="cs-CZ" altLang="cs-CZ" sz="2400"/>
              <a:t>P je množina příslušných pravděpodobností </a:t>
            </a:r>
          </a:p>
          <a:p>
            <a:r>
              <a:rPr lang="cs-CZ" altLang="cs-CZ" sz="2800"/>
              <a:t>Zahrnutí časové hodnoty peněz lze udělat s pomocí dalšího procesu B = {B</a:t>
            </a:r>
            <a:r>
              <a:rPr lang="cs-CZ" altLang="cs-CZ" sz="2800" baseline="-25000"/>
              <a:t>i</a:t>
            </a:r>
            <a:r>
              <a:rPr lang="cs-CZ" altLang="cs-CZ" sz="2800"/>
              <a:t>} </a:t>
            </a:r>
          </a:p>
          <a:p>
            <a:pPr lvl="1"/>
            <a:r>
              <a:rPr lang="cs-CZ" altLang="cs-CZ" sz="2400"/>
              <a:t>B</a:t>
            </a:r>
            <a:r>
              <a:rPr lang="cs-CZ" altLang="cs-CZ" sz="2400" baseline="-25000"/>
              <a:t>i</a:t>
            </a:r>
            <a:r>
              <a:rPr lang="cs-CZ" altLang="cs-CZ" sz="2400"/>
              <a:t> je budoucí hodnota jedné peněžní jednotky v čase i </a:t>
            </a:r>
          </a:p>
          <a:p>
            <a:r>
              <a:rPr lang="cs-CZ" altLang="cs-CZ" sz="2800"/>
              <a:t>Zavedeme nový proces Z</a:t>
            </a:r>
            <a:r>
              <a:rPr lang="cs-CZ" altLang="cs-CZ" sz="2800" baseline="-25000"/>
              <a:t>i</a:t>
            </a:r>
            <a:r>
              <a:rPr lang="cs-CZ" altLang="cs-CZ" sz="2800"/>
              <a:t> = B</a:t>
            </a:r>
            <a:r>
              <a:rPr lang="cs-CZ" altLang="cs-CZ" sz="2800" baseline="-25000"/>
              <a:t>i</a:t>
            </a:r>
            <a:r>
              <a:rPr lang="cs-CZ" altLang="cs-CZ" sz="2800" baseline="30000"/>
              <a:t>-1</a:t>
            </a:r>
            <a:r>
              <a:rPr lang="cs-CZ" altLang="cs-CZ" sz="2800"/>
              <a:t> S</a:t>
            </a:r>
            <a:r>
              <a:rPr lang="cs-CZ" altLang="cs-CZ" sz="2800" baseline="-25000"/>
              <a:t>i</a:t>
            </a:r>
            <a:r>
              <a:rPr lang="cs-CZ" altLang="cs-CZ" sz="2800"/>
              <a:t> </a:t>
            </a:r>
          </a:p>
          <a:p>
            <a:pPr lvl="1"/>
            <a:r>
              <a:rPr lang="cs-CZ" altLang="cs-CZ" sz="2400"/>
              <a:t>tento nový proces nahradí proces S </a:t>
            </a:r>
          </a:p>
          <a:p>
            <a:pPr lvl="1"/>
            <a:r>
              <a:rPr lang="cs-CZ" altLang="cs-CZ" sz="2400"/>
              <a:t>můžeme hovořit o diskontovaném procesu stavů</a:t>
            </a:r>
          </a:p>
          <a:p>
            <a:r>
              <a:rPr lang="cs-CZ" altLang="cs-CZ" sz="2800"/>
              <a:t>Současná hodnota investice do letadla je jednoduše pak EP(B|</a:t>
            </a:r>
            <a:r>
              <a:rPr lang="cs-CZ" altLang="cs-CZ" sz="2800" i="1"/>
              <a:t>F</a:t>
            </a:r>
            <a:r>
              <a:rPr lang="cs-CZ" altLang="cs-CZ" sz="2800" i="1" baseline="-25000"/>
              <a:t>0</a:t>
            </a:r>
            <a:r>
              <a:rPr lang="cs-CZ" altLang="cs-CZ" sz="2800"/>
              <a:t>)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2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2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82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2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82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82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82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82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2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2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2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2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82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82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82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82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82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82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2627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Analýza kritéria</a:t>
            </a:r>
          </a:p>
        </p:txBody>
      </p:sp>
      <p:graphicFrame>
        <p:nvGraphicFramePr>
          <p:cNvPr id="257093" name="Group 69"/>
          <p:cNvGraphicFramePr>
            <a:graphicFrameLocks noGrp="1"/>
          </p:cNvGraphicFramePr>
          <p:nvPr>
            <p:ph type="tbl" idx="1"/>
          </p:nvPr>
        </p:nvGraphicFramePr>
        <p:xfrm>
          <a:off x="457200" y="2636838"/>
          <a:ext cx="8229600" cy="3564130"/>
        </p:xfrm>
        <a:graphic>
          <a:graphicData uri="http://schemas.openxmlformats.org/drawingml/2006/table">
            <a:tbl>
              <a:tblPr/>
              <a:tblGrid>
                <a:gridCol w="1646238">
                  <a:extLst>
                    <a:ext uri="{9D8B030D-6E8A-4147-A177-3AD203B41FA5}">
                      <a16:colId xmlns:a16="http://schemas.microsoft.com/office/drawing/2014/main" val="4138327867"/>
                    </a:ext>
                  </a:extLst>
                </a:gridCol>
                <a:gridCol w="1646237">
                  <a:extLst>
                    <a:ext uri="{9D8B030D-6E8A-4147-A177-3AD203B41FA5}">
                      <a16:colId xmlns:a16="http://schemas.microsoft.com/office/drawing/2014/main" val="3020783507"/>
                    </a:ext>
                  </a:extLst>
                </a:gridCol>
                <a:gridCol w="1644650">
                  <a:extLst>
                    <a:ext uri="{9D8B030D-6E8A-4147-A177-3AD203B41FA5}">
                      <a16:colId xmlns:a16="http://schemas.microsoft.com/office/drawing/2014/main" val="2122740556"/>
                    </a:ext>
                  </a:extLst>
                </a:gridCol>
                <a:gridCol w="1646238">
                  <a:extLst>
                    <a:ext uri="{9D8B030D-6E8A-4147-A177-3AD203B41FA5}">
                      <a16:colId xmlns:a16="http://schemas.microsoft.com/office/drawing/2014/main" val="2301952916"/>
                    </a:ext>
                  </a:extLst>
                </a:gridCol>
                <a:gridCol w="1646237">
                  <a:extLst>
                    <a:ext uri="{9D8B030D-6E8A-4147-A177-3AD203B41FA5}">
                      <a16:colId xmlns:a16="http://schemas.microsoft.com/office/drawing/2014/main" val="339847386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Varianta A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NPV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7064608"/>
                  </a:ext>
                </a:extLst>
              </a:tr>
              <a:tr h="454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Tržby (příjmy)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600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800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1206,6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4339936"/>
                  </a:ext>
                </a:extLst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Provozní výdaje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300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500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686,0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775855"/>
                  </a:ext>
                </a:extLst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Z toho materiál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173,6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5778533"/>
                  </a:ext>
                </a:extLst>
              </a:tr>
              <a:tr h="454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mzdy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200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400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512,4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5902710"/>
                  </a:ext>
                </a:extLst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Investice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200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1189560"/>
                  </a:ext>
                </a:extLst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CF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-200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300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300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320,7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1390813"/>
                  </a:ext>
                </a:extLst>
              </a:tr>
            </a:tbl>
          </a:graphicData>
        </a:graphic>
      </p:graphicFrame>
      <p:sp>
        <p:nvSpPr>
          <p:cNvPr id="257029" name="Text Box 5"/>
          <p:cNvSpPr txBox="1">
            <a:spLocks noChangeArrowheads="1"/>
          </p:cNvSpPr>
          <p:nvPr/>
        </p:nvSpPr>
        <p:spPr bwMode="auto">
          <a:xfrm>
            <a:off x="323850" y="1484313"/>
            <a:ext cx="8280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000"/>
              <a:t>Proveďte analýzu citlivosti kriteriální funkce, nalezněte nejdůležitější vstupy (r = 10%)</a:t>
            </a:r>
          </a:p>
        </p:txBody>
      </p:sp>
      <p:sp>
        <p:nvSpPr>
          <p:cNvPr id="257094" name="Oval 70"/>
          <p:cNvSpPr>
            <a:spLocks noChangeArrowheads="1"/>
          </p:cNvSpPr>
          <p:nvPr/>
        </p:nvSpPr>
        <p:spPr bwMode="auto">
          <a:xfrm>
            <a:off x="4211638" y="3068638"/>
            <a:ext cx="792162" cy="360362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cs-CZ"/>
          </a:p>
        </p:txBody>
      </p:sp>
      <p:sp>
        <p:nvSpPr>
          <p:cNvPr id="257095" name="Line 71"/>
          <p:cNvSpPr>
            <a:spLocks noChangeShapeType="1"/>
          </p:cNvSpPr>
          <p:nvPr/>
        </p:nvSpPr>
        <p:spPr bwMode="auto">
          <a:xfrm flipV="1">
            <a:off x="4787900" y="2349500"/>
            <a:ext cx="431800" cy="7191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57096" name="Text Box 72"/>
          <p:cNvSpPr txBox="1">
            <a:spLocks noChangeArrowheads="1"/>
          </p:cNvSpPr>
          <p:nvPr/>
        </p:nvSpPr>
        <p:spPr bwMode="auto">
          <a:xfrm>
            <a:off x="4787900" y="2060575"/>
            <a:ext cx="9366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10 </a:t>
            </a:r>
            <a:r>
              <a:rPr lang="en-US" altLang="cs-CZ">
                <a:cs typeface="Arial" panose="020B0604020202020204" pitchFamily="34" charset="0"/>
              </a:rPr>
              <a:t>·</a:t>
            </a:r>
            <a:r>
              <a:rPr lang="cs-CZ" altLang="cs-CZ">
                <a:cs typeface="Arial" panose="020B0604020202020204" pitchFamily="34" charset="0"/>
              </a:rPr>
              <a:t>60</a:t>
            </a:r>
            <a:endParaRPr lang="en-US" altLang="cs-CZ">
              <a:cs typeface="Arial" panose="020B0604020202020204" pitchFamily="34" charset="0"/>
            </a:endParaRPr>
          </a:p>
        </p:txBody>
      </p:sp>
      <p:sp>
        <p:nvSpPr>
          <p:cNvPr id="257097" name="Oval 73"/>
          <p:cNvSpPr>
            <a:spLocks noChangeArrowheads="1"/>
          </p:cNvSpPr>
          <p:nvPr/>
        </p:nvSpPr>
        <p:spPr bwMode="auto">
          <a:xfrm>
            <a:off x="5795963" y="3068638"/>
            <a:ext cx="792162" cy="360362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cs-CZ"/>
          </a:p>
        </p:txBody>
      </p:sp>
      <p:sp>
        <p:nvSpPr>
          <p:cNvPr id="257098" name="Line 74"/>
          <p:cNvSpPr>
            <a:spLocks noChangeShapeType="1"/>
          </p:cNvSpPr>
          <p:nvPr/>
        </p:nvSpPr>
        <p:spPr bwMode="auto">
          <a:xfrm flipV="1">
            <a:off x="6372225" y="2349500"/>
            <a:ext cx="431800" cy="7191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57099" name="Text Box 75"/>
          <p:cNvSpPr txBox="1">
            <a:spLocks noChangeArrowheads="1"/>
          </p:cNvSpPr>
          <p:nvPr/>
        </p:nvSpPr>
        <p:spPr bwMode="auto">
          <a:xfrm>
            <a:off x="6372225" y="2060575"/>
            <a:ext cx="9366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10 </a:t>
            </a:r>
            <a:r>
              <a:rPr lang="en-US" altLang="cs-CZ">
                <a:cs typeface="Arial" panose="020B0604020202020204" pitchFamily="34" charset="0"/>
              </a:rPr>
              <a:t>·</a:t>
            </a:r>
            <a:r>
              <a:rPr lang="cs-CZ" altLang="cs-CZ">
                <a:cs typeface="Arial" panose="020B0604020202020204" pitchFamily="34" charset="0"/>
              </a:rPr>
              <a:t>80</a:t>
            </a:r>
            <a:endParaRPr lang="en-US" altLang="cs-CZ">
              <a:cs typeface="Arial" panose="020B0604020202020204" pitchFamily="34" charset="0"/>
            </a:endParaRPr>
          </a:p>
        </p:txBody>
      </p:sp>
      <p:sp>
        <p:nvSpPr>
          <p:cNvPr id="257151" name="Oval 127"/>
          <p:cNvSpPr>
            <a:spLocks noChangeArrowheads="1"/>
          </p:cNvSpPr>
          <p:nvPr/>
        </p:nvSpPr>
        <p:spPr bwMode="auto">
          <a:xfrm>
            <a:off x="7380288" y="3068638"/>
            <a:ext cx="1008062" cy="360362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cs-CZ"/>
          </a:p>
        </p:txBody>
      </p:sp>
      <p:sp>
        <p:nvSpPr>
          <p:cNvPr id="257152" name="Line 128"/>
          <p:cNvSpPr>
            <a:spLocks noChangeShapeType="1"/>
          </p:cNvSpPr>
          <p:nvPr/>
        </p:nvSpPr>
        <p:spPr bwMode="auto">
          <a:xfrm flipV="1">
            <a:off x="7956550" y="2349500"/>
            <a:ext cx="549275" cy="7191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57153" name="Text Box 129"/>
          <p:cNvSpPr txBox="1">
            <a:spLocks noChangeArrowheads="1"/>
          </p:cNvSpPr>
          <p:nvPr/>
        </p:nvSpPr>
        <p:spPr bwMode="auto">
          <a:xfrm>
            <a:off x="7956550" y="2060575"/>
            <a:ext cx="11922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10 </a:t>
            </a:r>
            <a:r>
              <a:rPr lang="en-US" altLang="cs-CZ">
                <a:cs typeface="Arial" panose="020B0604020202020204" pitchFamily="34" charset="0"/>
              </a:rPr>
              <a:t>·</a:t>
            </a:r>
            <a:r>
              <a:rPr lang="cs-CZ" altLang="cs-CZ">
                <a:cs typeface="Arial" panose="020B0604020202020204" pitchFamily="34" charset="0"/>
              </a:rPr>
              <a:t>120,6</a:t>
            </a:r>
            <a:endParaRPr lang="en-US" altLang="cs-CZ"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57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2000"/>
                                        <p:tgtEl>
                                          <p:spTgt spid="257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000"/>
                                        <p:tgtEl>
                                          <p:spTgt spid="257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257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1000"/>
                                        <p:tgtEl>
                                          <p:spTgt spid="257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000"/>
                                        <p:tgtEl>
                                          <p:spTgt spid="257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57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57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57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7096" grpId="0"/>
      <p:bldP spid="257099" grpId="0"/>
      <p:bldP spid="25715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100" name="Text Box 4"/>
          <p:cNvSpPr txBox="1">
            <a:spLocks noChangeArrowheads="1"/>
          </p:cNvSpPr>
          <p:nvPr/>
        </p:nvSpPr>
        <p:spPr bwMode="auto">
          <a:xfrm>
            <a:off x="179388" y="404813"/>
            <a:ext cx="87137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/>
              <a:t>Na jaké komponentě nejvíce závisí kriteriální funkce?</a:t>
            </a:r>
          </a:p>
        </p:txBody>
      </p:sp>
      <p:sp>
        <p:nvSpPr>
          <p:cNvPr id="260101" name="Text Box 5"/>
          <p:cNvSpPr txBox="1">
            <a:spLocks noChangeArrowheads="1"/>
          </p:cNvSpPr>
          <p:nvPr/>
        </p:nvSpPr>
        <p:spPr bwMode="auto">
          <a:xfrm>
            <a:off x="539750" y="1341438"/>
            <a:ext cx="1439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000"/>
              <a:t>a) Cena</a:t>
            </a:r>
          </a:p>
        </p:txBody>
      </p:sp>
      <p:graphicFrame>
        <p:nvGraphicFramePr>
          <p:cNvPr id="260102" name="Object 6"/>
          <p:cNvGraphicFramePr>
            <a:graphicFrameLocks noChangeAspect="1"/>
          </p:cNvGraphicFramePr>
          <p:nvPr/>
        </p:nvGraphicFramePr>
        <p:xfrm>
          <a:off x="1558925" y="1268413"/>
          <a:ext cx="5027613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0142" name="Rovnice" r:id="rId3" imgW="1815840" imgH="203040" progId="Equation.3">
                  <p:embed/>
                </p:oleObj>
              </mc:Choice>
              <mc:Fallback>
                <p:oleObj name="Rovnice" r:id="rId3" imgW="1815840" imgH="2030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8925" y="1268413"/>
                        <a:ext cx="5027613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0103" name="Object 7"/>
          <p:cNvGraphicFramePr>
            <a:graphicFrameLocks noChangeAspect="1"/>
          </p:cNvGraphicFramePr>
          <p:nvPr/>
        </p:nvGraphicFramePr>
        <p:xfrm>
          <a:off x="925513" y="1989138"/>
          <a:ext cx="6786562" cy="63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0143" name="Rovnice" r:id="rId5" imgW="2450880" imgH="228600" progId="Equation.3">
                  <p:embed/>
                </p:oleObj>
              </mc:Choice>
              <mc:Fallback>
                <p:oleObj name="Rovnice" r:id="rId5" imgW="2450880" imgH="228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5513" y="1989138"/>
                        <a:ext cx="6786562" cy="633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0104" name="Text Box 8"/>
          <p:cNvSpPr txBox="1">
            <a:spLocks noChangeArrowheads="1"/>
          </p:cNvSpPr>
          <p:nvPr/>
        </p:nvSpPr>
        <p:spPr bwMode="auto">
          <a:xfrm>
            <a:off x="539750" y="2781300"/>
            <a:ext cx="1439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000"/>
              <a:t>b) Materiál</a:t>
            </a:r>
          </a:p>
        </p:txBody>
      </p:sp>
      <p:graphicFrame>
        <p:nvGraphicFramePr>
          <p:cNvPr id="260105" name="Object 9"/>
          <p:cNvGraphicFramePr>
            <a:graphicFrameLocks noChangeAspect="1"/>
          </p:cNvGraphicFramePr>
          <p:nvPr/>
        </p:nvGraphicFramePr>
        <p:xfrm>
          <a:off x="1965325" y="2754313"/>
          <a:ext cx="6715125" cy="63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0144" name="Rovnice" r:id="rId7" imgW="2425680" imgH="228600" progId="Equation.3">
                  <p:embed/>
                </p:oleObj>
              </mc:Choice>
              <mc:Fallback>
                <p:oleObj name="Rovnice" r:id="rId7" imgW="2425680" imgH="2286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5325" y="2754313"/>
                        <a:ext cx="6715125" cy="633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0106" name="Object 10"/>
          <p:cNvGraphicFramePr>
            <a:graphicFrameLocks noChangeAspect="1"/>
          </p:cNvGraphicFramePr>
          <p:nvPr/>
        </p:nvGraphicFramePr>
        <p:xfrm>
          <a:off x="838200" y="3411538"/>
          <a:ext cx="6962775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0145" name="Rovnice" r:id="rId9" imgW="2514600" imgH="241200" progId="Equation.3">
                  <p:embed/>
                </p:oleObj>
              </mc:Choice>
              <mc:Fallback>
                <p:oleObj name="Rovnice" r:id="rId9" imgW="2514600" imgH="2412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411538"/>
                        <a:ext cx="6962775" cy="668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0107" name="Text Box 11"/>
          <p:cNvSpPr txBox="1">
            <a:spLocks noChangeArrowheads="1"/>
          </p:cNvSpPr>
          <p:nvPr/>
        </p:nvSpPr>
        <p:spPr bwMode="auto">
          <a:xfrm>
            <a:off x="539750" y="4292600"/>
            <a:ext cx="61928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000"/>
              <a:t>c) Mzdy: 10% změna vede k poklesu NPV o 16%</a:t>
            </a:r>
          </a:p>
        </p:txBody>
      </p:sp>
      <p:sp>
        <p:nvSpPr>
          <p:cNvPr id="260108" name="Text Box 12"/>
          <p:cNvSpPr txBox="1">
            <a:spLocks noChangeArrowheads="1"/>
          </p:cNvSpPr>
          <p:nvPr/>
        </p:nvSpPr>
        <p:spPr bwMode="auto">
          <a:xfrm>
            <a:off x="539750" y="4941888"/>
            <a:ext cx="73453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000"/>
              <a:t>d) Investice: 10% změna vede k poklesu NPV o 6,2%</a:t>
            </a:r>
          </a:p>
        </p:txBody>
      </p:sp>
      <p:sp>
        <p:nvSpPr>
          <p:cNvPr id="260109" name="Text Box 13"/>
          <p:cNvSpPr txBox="1">
            <a:spLocks noChangeArrowheads="1"/>
          </p:cNvSpPr>
          <p:nvPr/>
        </p:nvSpPr>
        <p:spPr bwMode="auto">
          <a:xfrm>
            <a:off x="539750" y="5661025"/>
            <a:ext cx="73453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000"/>
              <a:t>e) Diskont: 10% změna vede k poklesu NPV o 2%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0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60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260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60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60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60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60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60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60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60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60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60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101" grpId="0"/>
      <p:bldP spid="260104" grpId="0"/>
      <p:bldP spid="260107" grpId="0"/>
      <p:bldP spid="260108" grpId="0"/>
      <p:bldP spid="26010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Tornádo diagram</a:t>
            </a:r>
          </a:p>
        </p:txBody>
      </p:sp>
      <p:sp>
        <p:nvSpPr>
          <p:cNvPr id="261125" name="Line 5"/>
          <p:cNvSpPr>
            <a:spLocks noChangeShapeType="1"/>
          </p:cNvSpPr>
          <p:nvPr/>
        </p:nvSpPr>
        <p:spPr bwMode="auto">
          <a:xfrm>
            <a:off x="4572000" y="1700213"/>
            <a:ext cx="0" cy="43211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61126" name="Line 6"/>
          <p:cNvSpPr>
            <a:spLocks noChangeShapeType="1"/>
          </p:cNvSpPr>
          <p:nvPr/>
        </p:nvSpPr>
        <p:spPr bwMode="auto">
          <a:xfrm>
            <a:off x="827088" y="5589588"/>
            <a:ext cx="73453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61127" name="Line 7"/>
          <p:cNvSpPr>
            <a:spLocks noChangeShapeType="1"/>
          </p:cNvSpPr>
          <p:nvPr/>
        </p:nvSpPr>
        <p:spPr bwMode="auto">
          <a:xfrm>
            <a:off x="1692275" y="1989138"/>
            <a:ext cx="5759450" cy="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61128" name="Line 8"/>
          <p:cNvSpPr>
            <a:spLocks noChangeShapeType="1"/>
          </p:cNvSpPr>
          <p:nvPr/>
        </p:nvSpPr>
        <p:spPr bwMode="auto">
          <a:xfrm>
            <a:off x="3419475" y="2708275"/>
            <a:ext cx="2305050" cy="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61129" name="Line 9"/>
          <p:cNvSpPr>
            <a:spLocks noChangeShapeType="1"/>
          </p:cNvSpPr>
          <p:nvPr/>
        </p:nvSpPr>
        <p:spPr bwMode="auto">
          <a:xfrm>
            <a:off x="3635375" y="3429000"/>
            <a:ext cx="1873250" cy="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61130" name="Line 10"/>
          <p:cNvSpPr>
            <a:spLocks noChangeShapeType="1"/>
          </p:cNvSpPr>
          <p:nvPr/>
        </p:nvSpPr>
        <p:spPr bwMode="auto">
          <a:xfrm>
            <a:off x="3995738" y="4149725"/>
            <a:ext cx="1152525" cy="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61131" name="Line 11"/>
          <p:cNvSpPr>
            <a:spLocks noChangeShapeType="1"/>
          </p:cNvSpPr>
          <p:nvPr/>
        </p:nvSpPr>
        <p:spPr bwMode="auto">
          <a:xfrm>
            <a:off x="4211638" y="4868863"/>
            <a:ext cx="720725" cy="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61132" name="Text Box 12"/>
          <p:cNvSpPr txBox="1">
            <a:spLocks noChangeArrowheads="1"/>
          </p:cNvSpPr>
          <p:nvPr/>
        </p:nvSpPr>
        <p:spPr bwMode="auto">
          <a:xfrm>
            <a:off x="7235825" y="5805488"/>
            <a:ext cx="1152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400"/>
              <a:t>+ NPV</a:t>
            </a:r>
          </a:p>
        </p:txBody>
      </p:sp>
      <p:sp>
        <p:nvSpPr>
          <p:cNvPr id="261133" name="Text Box 13"/>
          <p:cNvSpPr txBox="1">
            <a:spLocks noChangeArrowheads="1"/>
          </p:cNvSpPr>
          <p:nvPr/>
        </p:nvSpPr>
        <p:spPr bwMode="auto">
          <a:xfrm>
            <a:off x="827088" y="5805488"/>
            <a:ext cx="1152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400"/>
              <a:t>- NPV</a:t>
            </a:r>
          </a:p>
        </p:txBody>
      </p:sp>
      <p:sp>
        <p:nvSpPr>
          <p:cNvPr id="261134" name="Text Box 14"/>
          <p:cNvSpPr txBox="1">
            <a:spLocks noChangeArrowheads="1"/>
          </p:cNvSpPr>
          <p:nvPr/>
        </p:nvSpPr>
        <p:spPr bwMode="auto">
          <a:xfrm>
            <a:off x="1116013" y="1412875"/>
            <a:ext cx="1152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400"/>
              <a:t>- 16%</a:t>
            </a:r>
          </a:p>
        </p:txBody>
      </p:sp>
      <p:sp>
        <p:nvSpPr>
          <p:cNvPr id="261135" name="Text Box 15"/>
          <p:cNvSpPr txBox="1">
            <a:spLocks noChangeArrowheads="1"/>
          </p:cNvSpPr>
          <p:nvPr/>
        </p:nvSpPr>
        <p:spPr bwMode="auto">
          <a:xfrm>
            <a:off x="6804025" y="1412875"/>
            <a:ext cx="1152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400"/>
              <a:t>+ 16%</a:t>
            </a:r>
          </a:p>
        </p:txBody>
      </p:sp>
      <p:sp>
        <p:nvSpPr>
          <p:cNvPr id="261136" name="Text Box 16"/>
          <p:cNvSpPr txBox="1">
            <a:spLocks noChangeArrowheads="1"/>
          </p:cNvSpPr>
          <p:nvPr/>
        </p:nvSpPr>
        <p:spPr bwMode="auto">
          <a:xfrm>
            <a:off x="2771775" y="2205038"/>
            <a:ext cx="1152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400"/>
              <a:t>- 6,2%</a:t>
            </a:r>
          </a:p>
        </p:txBody>
      </p:sp>
      <p:sp>
        <p:nvSpPr>
          <p:cNvPr id="261137" name="Text Box 17"/>
          <p:cNvSpPr txBox="1">
            <a:spLocks noChangeArrowheads="1"/>
          </p:cNvSpPr>
          <p:nvPr/>
        </p:nvSpPr>
        <p:spPr bwMode="auto">
          <a:xfrm>
            <a:off x="5292725" y="2205038"/>
            <a:ext cx="1152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400"/>
              <a:t>+ 6,2%</a:t>
            </a:r>
          </a:p>
        </p:txBody>
      </p:sp>
      <p:sp>
        <p:nvSpPr>
          <p:cNvPr id="261138" name="Text Box 18"/>
          <p:cNvSpPr txBox="1">
            <a:spLocks noChangeArrowheads="1"/>
          </p:cNvSpPr>
          <p:nvPr/>
        </p:nvSpPr>
        <p:spPr bwMode="auto">
          <a:xfrm>
            <a:off x="3132138" y="2971800"/>
            <a:ext cx="1152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400"/>
              <a:t>- 5,4%</a:t>
            </a:r>
          </a:p>
        </p:txBody>
      </p:sp>
      <p:sp>
        <p:nvSpPr>
          <p:cNvPr id="261139" name="Text Box 19"/>
          <p:cNvSpPr txBox="1">
            <a:spLocks noChangeArrowheads="1"/>
          </p:cNvSpPr>
          <p:nvPr/>
        </p:nvSpPr>
        <p:spPr bwMode="auto">
          <a:xfrm>
            <a:off x="5219700" y="2971800"/>
            <a:ext cx="1152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400"/>
              <a:t>+ 5,4%</a:t>
            </a:r>
          </a:p>
        </p:txBody>
      </p:sp>
      <p:sp>
        <p:nvSpPr>
          <p:cNvPr id="261140" name="Text Box 20"/>
          <p:cNvSpPr txBox="1">
            <a:spLocks noChangeArrowheads="1"/>
          </p:cNvSpPr>
          <p:nvPr/>
        </p:nvSpPr>
        <p:spPr bwMode="auto">
          <a:xfrm>
            <a:off x="3419475" y="3644900"/>
            <a:ext cx="1152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400"/>
              <a:t>- 3,7%</a:t>
            </a:r>
          </a:p>
        </p:txBody>
      </p:sp>
      <p:sp>
        <p:nvSpPr>
          <p:cNvPr id="261141" name="Text Box 21"/>
          <p:cNvSpPr txBox="1">
            <a:spLocks noChangeArrowheads="1"/>
          </p:cNvSpPr>
          <p:nvPr/>
        </p:nvSpPr>
        <p:spPr bwMode="auto">
          <a:xfrm>
            <a:off x="4859338" y="3644900"/>
            <a:ext cx="1152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400"/>
              <a:t>+ 3,7%</a:t>
            </a:r>
          </a:p>
        </p:txBody>
      </p:sp>
      <p:sp>
        <p:nvSpPr>
          <p:cNvPr id="261142" name="Text Box 22"/>
          <p:cNvSpPr txBox="1">
            <a:spLocks noChangeArrowheads="1"/>
          </p:cNvSpPr>
          <p:nvPr/>
        </p:nvSpPr>
        <p:spPr bwMode="auto">
          <a:xfrm>
            <a:off x="3779838" y="4365625"/>
            <a:ext cx="1152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400"/>
              <a:t>- 2%</a:t>
            </a:r>
          </a:p>
        </p:txBody>
      </p:sp>
      <p:sp>
        <p:nvSpPr>
          <p:cNvPr id="261143" name="Text Box 23"/>
          <p:cNvSpPr txBox="1">
            <a:spLocks noChangeArrowheads="1"/>
          </p:cNvSpPr>
          <p:nvPr/>
        </p:nvSpPr>
        <p:spPr bwMode="auto">
          <a:xfrm>
            <a:off x="4787900" y="4365625"/>
            <a:ext cx="1152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400"/>
              <a:t>+ 2%</a:t>
            </a:r>
          </a:p>
        </p:txBody>
      </p:sp>
      <p:sp>
        <p:nvSpPr>
          <p:cNvPr id="261144" name="Text Box 24"/>
          <p:cNvSpPr txBox="1">
            <a:spLocks noChangeArrowheads="1"/>
          </p:cNvSpPr>
          <p:nvPr/>
        </p:nvSpPr>
        <p:spPr bwMode="auto">
          <a:xfrm>
            <a:off x="7991475" y="1412875"/>
            <a:ext cx="1152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400"/>
              <a:t>mzdy</a:t>
            </a:r>
          </a:p>
        </p:txBody>
      </p:sp>
      <p:sp>
        <p:nvSpPr>
          <p:cNvPr id="261145" name="Text Box 25"/>
          <p:cNvSpPr txBox="1">
            <a:spLocks noChangeArrowheads="1"/>
          </p:cNvSpPr>
          <p:nvPr/>
        </p:nvSpPr>
        <p:spPr bwMode="auto">
          <a:xfrm>
            <a:off x="6588125" y="2276475"/>
            <a:ext cx="1944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400"/>
              <a:t>investice</a:t>
            </a:r>
          </a:p>
        </p:txBody>
      </p:sp>
      <p:sp>
        <p:nvSpPr>
          <p:cNvPr id="261146" name="Text Box 26"/>
          <p:cNvSpPr txBox="1">
            <a:spLocks noChangeArrowheads="1"/>
          </p:cNvSpPr>
          <p:nvPr/>
        </p:nvSpPr>
        <p:spPr bwMode="auto">
          <a:xfrm>
            <a:off x="6659563" y="2971800"/>
            <a:ext cx="1944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400"/>
              <a:t>materiál</a:t>
            </a:r>
          </a:p>
        </p:txBody>
      </p:sp>
      <p:sp>
        <p:nvSpPr>
          <p:cNvPr id="261147" name="Text Box 27"/>
          <p:cNvSpPr txBox="1">
            <a:spLocks noChangeArrowheads="1"/>
          </p:cNvSpPr>
          <p:nvPr/>
        </p:nvSpPr>
        <p:spPr bwMode="auto">
          <a:xfrm>
            <a:off x="6372225" y="3644900"/>
            <a:ext cx="1944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400"/>
              <a:t>cena</a:t>
            </a:r>
          </a:p>
        </p:txBody>
      </p:sp>
      <p:sp>
        <p:nvSpPr>
          <p:cNvPr id="261148" name="Text Box 28"/>
          <p:cNvSpPr txBox="1">
            <a:spLocks noChangeArrowheads="1"/>
          </p:cNvSpPr>
          <p:nvPr/>
        </p:nvSpPr>
        <p:spPr bwMode="auto">
          <a:xfrm>
            <a:off x="5724525" y="4437063"/>
            <a:ext cx="1944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400"/>
              <a:t>diskont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61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261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261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261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61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61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61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61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61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61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61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61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61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61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61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61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61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61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261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61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mph" presetSubtype="0" repeatCount="3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 tmFilter="0, 0; .2, .5; .8, .5; 1, 0"/>
                                        <p:tgtEl>
                                          <p:spTgt spid="2611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7" dur="250" autoRev="1" fill="hold"/>
                                        <p:tgtEl>
                                          <p:spTgt spid="2611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8" presetID="26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 tmFilter="0, 0; .2, .5; .8, .5; 1, 0"/>
                                        <p:tgtEl>
                                          <p:spTgt spid="2611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0" dur="250" autoRev="1" fill="hold"/>
                                        <p:tgtEl>
                                          <p:spTgt spid="2611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1" presetID="26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 tmFilter="0, 0; .2, .5; .8, .5; 1, 0"/>
                                        <p:tgtEl>
                                          <p:spTgt spid="2611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3" dur="250" autoRev="1" fill="hold"/>
                                        <p:tgtEl>
                                          <p:spTgt spid="2611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4" presetID="26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 tmFilter="0, 0; .2, .5; .8, .5; 1, 0"/>
                                        <p:tgtEl>
                                          <p:spTgt spid="2611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6" dur="250" autoRev="1" fill="hold"/>
                                        <p:tgtEl>
                                          <p:spTgt spid="26114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1134" grpId="0"/>
      <p:bldP spid="261134" grpId="1"/>
      <p:bldP spid="261135" grpId="0"/>
      <p:bldP spid="261135" grpId="1"/>
      <p:bldP spid="261136" grpId="0"/>
      <p:bldP spid="261137" grpId="0"/>
      <p:bldP spid="261138" grpId="0"/>
      <p:bldP spid="261139" grpId="0"/>
      <p:bldP spid="261140" grpId="0"/>
      <p:bldP spid="261141" grpId="0"/>
      <p:bldP spid="261142" grpId="0"/>
      <p:bldP spid="261143" grpId="0"/>
      <p:bldP spid="261144" grpId="0"/>
      <p:bldP spid="261144" grpId="1"/>
      <p:bldP spid="261145" grpId="0"/>
      <p:bldP spid="261146" grpId="0"/>
      <p:bldP spid="261147" grpId="0"/>
      <p:bldP spid="26114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Analýza rozhodnutí</a:t>
            </a:r>
          </a:p>
        </p:txBody>
      </p:sp>
      <p:graphicFrame>
        <p:nvGraphicFramePr>
          <p:cNvPr id="263172" name="Group 4"/>
          <p:cNvGraphicFramePr>
            <a:graphicFrameLocks noGrp="1"/>
          </p:cNvGraphicFramePr>
          <p:nvPr>
            <p:ph type="tbl" idx="1"/>
          </p:nvPr>
        </p:nvGraphicFramePr>
        <p:xfrm>
          <a:off x="457200" y="2636838"/>
          <a:ext cx="8229600" cy="3562350"/>
        </p:xfrm>
        <a:graphic>
          <a:graphicData uri="http://schemas.openxmlformats.org/drawingml/2006/table">
            <a:tbl>
              <a:tblPr/>
              <a:tblGrid>
                <a:gridCol w="1646238">
                  <a:extLst>
                    <a:ext uri="{9D8B030D-6E8A-4147-A177-3AD203B41FA5}">
                      <a16:colId xmlns:a16="http://schemas.microsoft.com/office/drawing/2014/main" val="1938956059"/>
                    </a:ext>
                  </a:extLst>
                </a:gridCol>
                <a:gridCol w="1646237">
                  <a:extLst>
                    <a:ext uri="{9D8B030D-6E8A-4147-A177-3AD203B41FA5}">
                      <a16:colId xmlns:a16="http://schemas.microsoft.com/office/drawing/2014/main" val="977546048"/>
                    </a:ext>
                  </a:extLst>
                </a:gridCol>
                <a:gridCol w="1644650">
                  <a:extLst>
                    <a:ext uri="{9D8B030D-6E8A-4147-A177-3AD203B41FA5}">
                      <a16:colId xmlns:a16="http://schemas.microsoft.com/office/drawing/2014/main" val="699087825"/>
                    </a:ext>
                  </a:extLst>
                </a:gridCol>
                <a:gridCol w="1646238">
                  <a:extLst>
                    <a:ext uri="{9D8B030D-6E8A-4147-A177-3AD203B41FA5}">
                      <a16:colId xmlns:a16="http://schemas.microsoft.com/office/drawing/2014/main" val="281396791"/>
                    </a:ext>
                  </a:extLst>
                </a:gridCol>
                <a:gridCol w="1646237">
                  <a:extLst>
                    <a:ext uri="{9D8B030D-6E8A-4147-A177-3AD203B41FA5}">
                      <a16:colId xmlns:a16="http://schemas.microsoft.com/office/drawing/2014/main" val="832791651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Varianta B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NPV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4327494"/>
                  </a:ext>
                </a:extLst>
              </a:tr>
              <a:tr h="454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Tržby (příjmy)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1000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3000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3388,4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306059"/>
                  </a:ext>
                </a:extLst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Provozní výdaje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700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2000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2289,3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2719093"/>
                  </a:ext>
                </a:extLst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Z toho materiál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600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1700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1950,4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8271715"/>
                  </a:ext>
                </a:extLst>
              </a:tr>
              <a:tr h="454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mzdy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300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338,9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1349459"/>
                  </a:ext>
                </a:extLst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Investice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700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3035210"/>
                  </a:ext>
                </a:extLst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CF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-700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300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1000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399,1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7113067"/>
                  </a:ext>
                </a:extLst>
              </a:tr>
            </a:tbl>
          </a:graphicData>
        </a:graphic>
      </p:graphicFrame>
      <p:sp>
        <p:nvSpPr>
          <p:cNvPr id="263171" name="Text Box 3"/>
          <p:cNvSpPr txBox="1">
            <a:spLocks noChangeArrowheads="1"/>
          </p:cNvSpPr>
          <p:nvPr/>
        </p:nvSpPr>
        <p:spPr bwMode="auto">
          <a:xfrm>
            <a:off x="323850" y="1484313"/>
            <a:ext cx="8280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000"/>
              <a:t>Zjistěte, kdy se změní vybraná varianta.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6" name="Text Box 4"/>
          <p:cNvSpPr txBox="1">
            <a:spLocks noChangeArrowheads="1"/>
          </p:cNvSpPr>
          <p:nvPr/>
        </p:nvSpPr>
        <p:spPr bwMode="auto">
          <a:xfrm>
            <a:off x="539750" y="620713"/>
            <a:ext cx="8604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400"/>
              <a:t>Pro jakou změnu mzdových nákladů se změní rozhodnutí?</a:t>
            </a:r>
          </a:p>
        </p:txBody>
      </p:sp>
      <p:graphicFrame>
        <p:nvGraphicFramePr>
          <p:cNvPr id="264197" name="Object 5"/>
          <p:cNvGraphicFramePr>
            <a:graphicFrameLocks noChangeAspect="1"/>
          </p:cNvGraphicFramePr>
          <p:nvPr/>
        </p:nvGraphicFramePr>
        <p:xfrm>
          <a:off x="185738" y="1341438"/>
          <a:ext cx="8772525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4233" name="Rovnice" r:id="rId3" imgW="3619440" imgH="228600" progId="Equation.3">
                  <p:embed/>
                </p:oleObj>
              </mc:Choice>
              <mc:Fallback>
                <p:oleObj name="Rovnice" r:id="rId3" imgW="361944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738" y="1341438"/>
                        <a:ext cx="8772525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4198" name="Object 6"/>
          <p:cNvGraphicFramePr>
            <a:graphicFrameLocks noChangeAspect="1"/>
          </p:cNvGraphicFramePr>
          <p:nvPr/>
        </p:nvGraphicFramePr>
        <p:xfrm>
          <a:off x="52388" y="2133600"/>
          <a:ext cx="9039225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4234" name="Rovnice" r:id="rId5" imgW="3708360" imgH="228600" progId="Equation.3">
                  <p:embed/>
                </p:oleObj>
              </mc:Choice>
              <mc:Fallback>
                <p:oleObj name="Rovnice" r:id="rId5" imgW="370836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8" y="2133600"/>
                        <a:ext cx="9039225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4199" name="Object 7"/>
          <p:cNvGraphicFramePr>
            <a:graphicFrameLocks noChangeAspect="1"/>
          </p:cNvGraphicFramePr>
          <p:nvPr/>
        </p:nvGraphicFramePr>
        <p:xfrm>
          <a:off x="2816225" y="2990850"/>
          <a:ext cx="3621088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4235" name="Rovnice" r:id="rId7" imgW="1307880" imgH="317160" progId="Equation.3">
                  <p:embed/>
                </p:oleObj>
              </mc:Choice>
              <mc:Fallback>
                <p:oleObj name="Rovnice" r:id="rId7" imgW="1307880" imgH="31716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6225" y="2990850"/>
                        <a:ext cx="3621088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4200" name="Object 8"/>
          <p:cNvGraphicFramePr>
            <a:graphicFrameLocks noChangeAspect="1"/>
          </p:cNvGraphicFramePr>
          <p:nvPr/>
        </p:nvGraphicFramePr>
        <p:xfrm>
          <a:off x="3587750" y="4271963"/>
          <a:ext cx="1968500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4236" name="Rovnice" r:id="rId9" imgW="711000" imgH="228600" progId="Equation.3">
                  <p:embed/>
                </p:oleObj>
              </mc:Choice>
              <mc:Fallback>
                <p:oleObj name="Rovnice" r:id="rId9" imgW="711000" imgH="228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7750" y="4271963"/>
                        <a:ext cx="1968500" cy="631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64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264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64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64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70" decel="100000"/>
                                        <p:tgtEl>
                                          <p:spTgt spid="26420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770" decel="100000"/>
                                        <p:tgtEl>
                                          <p:spTgt spid="26420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420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264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4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264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4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20" name="Text Box 4"/>
          <p:cNvSpPr txBox="1">
            <a:spLocks noChangeArrowheads="1"/>
          </p:cNvSpPr>
          <p:nvPr/>
        </p:nvSpPr>
        <p:spPr bwMode="auto">
          <a:xfrm>
            <a:off x="323850" y="549275"/>
            <a:ext cx="85693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400"/>
              <a:t>Totéž pro změnu investic. Výsledkem je 1,157, tj. stačí změna o 15,7%.</a:t>
            </a:r>
          </a:p>
        </p:txBody>
      </p:sp>
      <p:sp>
        <p:nvSpPr>
          <p:cNvPr id="265221" name="Text Box 5"/>
          <p:cNvSpPr txBox="1">
            <a:spLocks noChangeArrowheads="1"/>
          </p:cNvSpPr>
          <p:nvPr/>
        </p:nvSpPr>
        <p:spPr bwMode="auto">
          <a:xfrm>
            <a:off x="287338" y="1844675"/>
            <a:ext cx="2555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400"/>
              <a:t>Změna diskontu?</a:t>
            </a:r>
          </a:p>
        </p:txBody>
      </p:sp>
      <p:sp>
        <p:nvSpPr>
          <p:cNvPr id="265222" name="Text Box 6"/>
          <p:cNvSpPr txBox="1">
            <a:spLocks noChangeArrowheads="1"/>
          </p:cNvSpPr>
          <p:nvPr/>
        </p:nvSpPr>
        <p:spPr bwMode="auto">
          <a:xfrm>
            <a:off x="287338" y="2606675"/>
            <a:ext cx="85693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400"/>
              <a:t>Již jsme měli, pomocí dodatkové investice! IRR dodatkové investice je 18,3%.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5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5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70" decel="100000"/>
                                        <p:tgtEl>
                                          <p:spTgt spid="2652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770" decel="100000"/>
                                        <p:tgtEl>
                                          <p:spTgt spid="26522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522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265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5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265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5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5221" grpId="0"/>
      <p:bldP spid="2652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9" name="Freeform 19"/>
          <p:cNvSpPr>
            <a:spLocks/>
          </p:cNvSpPr>
          <p:nvPr/>
        </p:nvSpPr>
        <p:spPr bwMode="auto">
          <a:xfrm>
            <a:off x="1835150" y="981075"/>
            <a:ext cx="7058025" cy="5327650"/>
          </a:xfrm>
          <a:custGeom>
            <a:avLst/>
            <a:gdLst>
              <a:gd name="T0" fmla="*/ 0 w 4446"/>
              <a:gd name="T1" fmla="*/ 0 h 3356"/>
              <a:gd name="T2" fmla="*/ 0 w 4446"/>
              <a:gd name="T3" fmla="*/ 1088 h 3356"/>
              <a:gd name="T4" fmla="*/ 2722 w 4446"/>
              <a:gd name="T5" fmla="*/ 3356 h 3356"/>
              <a:gd name="T6" fmla="*/ 3720 w 4446"/>
              <a:gd name="T7" fmla="*/ 3356 h 3356"/>
              <a:gd name="T8" fmla="*/ 4446 w 4446"/>
              <a:gd name="T9" fmla="*/ 2086 h 3356"/>
              <a:gd name="T10" fmla="*/ 0 w 4446"/>
              <a:gd name="T11" fmla="*/ 0 h 3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446" h="3356">
                <a:moveTo>
                  <a:pt x="0" y="0"/>
                </a:moveTo>
                <a:lnTo>
                  <a:pt x="0" y="1088"/>
                </a:lnTo>
                <a:lnTo>
                  <a:pt x="2722" y="3356"/>
                </a:lnTo>
                <a:lnTo>
                  <a:pt x="3720" y="3356"/>
                </a:lnTo>
                <a:lnTo>
                  <a:pt x="4446" y="2086"/>
                </a:lnTo>
                <a:lnTo>
                  <a:pt x="0" y="0"/>
                </a:lnTo>
                <a:close/>
              </a:path>
            </a:pathLst>
          </a:custGeom>
          <a:solidFill>
            <a:srgbClr val="8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66257" name="AutoShape 17"/>
          <p:cNvSpPr>
            <a:spLocks noChangeArrowheads="1"/>
          </p:cNvSpPr>
          <p:nvPr/>
        </p:nvSpPr>
        <p:spPr bwMode="auto">
          <a:xfrm>
            <a:off x="1835150" y="2708275"/>
            <a:ext cx="4321175" cy="3600450"/>
          </a:xfrm>
          <a:prstGeom prst="rtTriangle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cs-CZ"/>
          </a:p>
        </p:txBody>
      </p:sp>
      <p:sp>
        <p:nvSpPr>
          <p:cNvPr id="266244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sz="4000"/>
              <a:t>Víceparametrická citlivostní analýza</a:t>
            </a:r>
          </a:p>
        </p:txBody>
      </p:sp>
      <p:sp>
        <p:nvSpPr>
          <p:cNvPr id="266246" name="Line 6"/>
          <p:cNvSpPr>
            <a:spLocks noChangeShapeType="1"/>
          </p:cNvSpPr>
          <p:nvPr/>
        </p:nvSpPr>
        <p:spPr bwMode="auto">
          <a:xfrm>
            <a:off x="1836738" y="1989138"/>
            <a:ext cx="0" cy="44640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66247" name="Line 7"/>
          <p:cNvSpPr>
            <a:spLocks noChangeShapeType="1"/>
          </p:cNvSpPr>
          <p:nvPr/>
        </p:nvSpPr>
        <p:spPr bwMode="auto">
          <a:xfrm>
            <a:off x="1692275" y="6308725"/>
            <a:ext cx="61928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66248" name="Line 8"/>
          <p:cNvSpPr>
            <a:spLocks noChangeShapeType="1"/>
          </p:cNvSpPr>
          <p:nvPr/>
        </p:nvSpPr>
        <p:spPr bwMode="auto">
          <a:xfrm>
            <a:off x="1835150" y="2708275"/>
            <a:ext cx="4321175" cy="360045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66249" name="Oval 9"/>
          <p:cNvSpPr>
            <a:spLocks noChangeArrowheads="1"/>
          </p:cNvSpPr>
          <p:nvPr/>
        </p:nvSpPr>
        <p:spPr bwMode="auto">
          <a:xfrm>
            <a:off x="1692275" y="2565400"/>
            <a:ext cx="358775" cy="35877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cs-CZ"/>
          </a:p>
        </p:txBody>
      </p:sp>
      <p:sp>
        <p:nvSpPr>
          <p:cNvPr id="266250" name="Oval 10"/>
          <p:cNvSpPr>
            <a:spLocks noChangeArrowheads="1"/>
          </p:cNvSpPr>
          <p:nvPr/>
        </p:nvSpPr>
        <p:spPr bwMode="auto">
          <a:xfrm>
            <a:off x="5940425" y="6092825"/>
            <a:ext cx="358775" cy="35877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cs-CZ"/>
          </a:p>
        </p:txBody>
      </p:sp>
      <p:sp>
        <p:nvSpPr>
          <p:cNvPr id="266251" name="Text Box 11"/>
          <p:cNvSpPr txBox="1">
            <a:spLocks noChangeArrowheads="1"/>
          </p:cNvSpPr>
          <p:nvPr/>
        </p:nvSpPr>
        <p:spPr bwMode="auto">
          <a:xfrm>
            <a:off x="179388" y="2060575"/>
            <a:ext cx="15843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000"/>
              <a:t>změna investičních nákladů</a:t>
            </a:r>
          </a:p>
        </p:txBody>
      </p:sp>
      <p:sp>
        <p:nvSpPr>
          <p:cNvPr id="266252" name="Text Box 12"/>
          <p:cNvSpPr txBox="1">
            <a:spLocks noChangeArrowheads="1"/>
          </p:cNvSpPr>
          <p:nvPr/>
        </p:nvSpPr>
        <p:spPr bwMode="auto">
          <a:xfrm>
            <a:off x="7019925" y="5157788"/>
            <a:ext cx="15843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000"/>
              <a:t>změna nákladů na mzdy</a:t>
            </a:r>
          </a:p>
        </p:txBody>
      </p:sp>
      <p:sp>
        <p:nvSpPr>
          <p:cNvPr id="266253" name="Line 13"/>
          <p:cNvSpPr>
            <a:spLocks noChangeShapeType="1"/>
          </p:cNvSpPr>
          <p:nvPr/>
        </p:nvSpPr>
        <p:spPr bwMode="auto">
          <a:xfrm flipV="1">
            <a:off x="2044700" y="2044700"/>
            <a:ext cx="1555750" cy="6477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66254" name="Text Box 14"/>
          <p:cNvSpPr txBox="1">
            <a:spLocks noChangeArrowheads="1"/>
          </p:cNvSpPr>
          <p:nvPr/>
        </p:nvSpPr>
        <p:spPr bwMode="auto">
          <a:xfrm>
            <a:off x="3419475" y="1700213"/>
            <a:ext cx="54006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000"/>
              <a:t>1,15, známe z jednoparametrické CA</a:t>
            </a:r>
          </a:p>
        </p:txBody>
      </p:sp>
      <p:sp>
        <p:nvSpPr>
          <p:cNvPr id="266255" name="Text Box 15"/>
          <p:cNvSpPr txBox="1">
            <a:spLocks noChangeArrowheads="1"/>
          </p:cNvSpPr>
          <p:nvPr/>
        </p:nvSpPr>
        <p:spPr bwMode="auto">
          <a:xfrm>
            <a:off x="4932363" y="3860800"/>
            <a:ext cx="33496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000"/>
              <a:t>1,044, známe z jednoparametrické CA</a:t>
            </a:r>
          </a:p>
        </p:txBody>
      </p:sp>
      <p:sp>
        <p:nvSpPr>
          <p:cNvPr id="266256" name="Line 16"/>
          <p:cNvSpPr>
            <a:spLocks noChangeShapeType="1"/>
          </p:cNvSpPr>
          <p:nvPr/>
        </p:nvSpPr>
        <p:spPr bwMode="auto">
          <a:xfrm flipV="1">
            <a:off x="6107113" y="4508500"/>
            <a:ext cx="120650" cy="15843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66258" name="Text Box 18"/>
          <p:cNvSpPr txBox="1">
            <a:spLocks noChangeArrowheads="1"/>
          </p:cNvSpPr>
          <p:nvPr/>
        </p:nvSpPr>
        <p:spPr bwMode="auto">
          <a:xfrm>
            <a:off x="2051050" y="4868863"/>
            <a:ext cx="2233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400" b="1">
                <a:solidFill>
                  <a:schemeClr val="bg1"/>
                </a:solidFill>
              </a:rPr>
              <a:t>vybíráme B</a:t>
            </a:r>
          </a:p>
        </p:txBody>
      </p:sp>
      <p:sp>
        <p:nvSpPr>
          <p:cNvPr id="266260" name="Text Box 20"/>
          <p:cNvSpPr txBox="1">
            <a:spLocks noChangeArrowheads="1"/>
          </p:cNvSpPr>
          <p:nvPr/>
        </p:nvSpPr>
        <p:spPr bwMode="auto">
          <a:xfrm>
            <a:off x="3635375" y="3284538"/>
            <a:ext cx="2233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400" b="1"/>
              <a:t>vybíráme 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6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66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66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66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66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66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770" decel="100000"/>
                                        <p:tgtEl>
                                          <p:spTgt spid="26625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770" decel="100000"/>
                                        <p:tgtEl>
                                          <p:spTgt spid="26625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25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266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7" dur="770" fill="hold"/>
                                        <p:tgtEl>
                                          <p:spTgt spid="266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9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70" decel="100000"/>
                                        <p:tgtEl>
                                          <p:spTgt spid="26625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770" decel="100000"/>
                                        <p:tgtEl>
                                          <p:spTgt spid="26625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25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266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266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770" decel="100000"/>
                                        <p:tgtEl>
                                          <p:spTgt spid="26625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770" decel="100000"/>
                                        <p:tgtEl>
                                          <p:spTgt spid="26625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25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5" dur="770" fill="hold"/>
                                        <p:tgtEl>
                                          <p:spTgt spid="266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7" dur="770" fill="hold"/>
                                        <p:tgtEl>
                                          <p:spTgt spid="266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9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770" decel="100000"/>
                                        <p:tgtEl>
                                          <p:spTgt spid="26626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2" dur="770" decel="100000"/>
                                        <p:tgtEl>
                                          <p:spTgt spid="26626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26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4" dur="770" fill="hold"/>
                                        <p:tgtEl>
                                          <p:spTgt spid="266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6" dur="770" fill="hold"/>
                                        <p:tgtEl>
                                          <p:spTgt spid="266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54" grpId="0"/>
      <p:bldP spid="266254" grpId="1"/>
      <p:bldP spid="266255" grpId="0"/>
      <p:bldP spid="266255" grpId="1"/>
      <p:bldP spid="266258" grpId="0"/>
      <p:bldP spid="266260" grpId="0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PMA01">
  <a:themeElements>
    <a:clrScheme name="PMA01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PMA0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0000"/>
          </a:solidFill>
          <a:prstDash val="solid"/>
          <a:round/>
          <a:headEnd type="none" w="med" len="med"/>
          <a:tailEnd type="triangle" w="lg" len="lg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00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0000"/>
          </a:solidFill>
          <a:prstDash val="solid"/>
          <a:round/>
          <a:headEnd type="none" w="med" len="med"/>
          <a:tailEnd type="triangle" w="lg" len="lg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00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PMA01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MA01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MA01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MA01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MA01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MA01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MA01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MA01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MA01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řidlice">
  <a:themeElements>
    <a:clrScheme name="Stupně šedé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Břidlice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řidlic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FF747C5C-A8E8-4833-9E55-3D08FE4E487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PMA01</Template>
  <TotalTime>1953</TotalTime>
  <Words>1017</Words>
  <Application>Microsoft Office PowerPoint</Application>
  <PresentationFormat>Předvádění na obrazovce (4:3)</PresentationFormat>
  <Paragraphs>252</Paragraphs>
  <Slides>22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22</vt:i4>
      </vt:variant>
    </vt:vector>
  </HeadingPairs>
  <TitlesOfParts>
    <vt:vector size="31" baseType="lpstr">
      <vt:lpstr>Arial</vt:lpstr>
      <vt:lpstr>Calisto MT</vt:lpstr>
      <vt:lpstr>Trebuchet MS</vt:lpstr>
      <vt:lpstr>Wingdings</vt:lpstr>
      <vt:lpstr>Wingdings 2</vt:lpstr>
      <vt:lpstr>PMA01</vt:lpstr>
      <vt:lpstr>Břidlice</vt:lpstr>
      <vt:lpstr>Rovnice</vt:lpstr>
      <vt:lpstr>Drawing</vt:lpstr>
      <vt:lpstr>Základy finanční ho managementu</vt:lpstr>
      <vt:lpstr>Citlivostní analýza</vt:lpstr>
      <vt:lpstr>Analýza kritéria</vt:lpstr>
      <vt:lpstr>Prezentace aplikace PowerPoint</vt:lpstr>
      <vt:lpstr>Tornádo diagram</vt:lpstr>
      <vt:lpstr>Analýza rozhodnutí</vt:lpstr>
      <vt:lpstr>Prezentace aplikace PowerPoint</vt:lpstr>
      <vt:lpstr>Prezentace aplikace PowerPoint</vt:lpstr>
      <vt:lpstr>Víceparametrická citlivostní analýza</vt:lpstr>
      <vt:lpstr>Scénáře</vt:lpstr>
      <vt:lpstr>Hledání bodu zvratu</vt:lpstr>
      <vt:lpstr>Simulační metody</vt:lpstr>
      <vt:lpstr>Rozhodovací stromy</vt:lpstr>
      <vt:lpstr>Prezentace aplikace PowerPoint</vt:lpstr>
      <vt:lpstr>Prezentace aplikace PowerPoint</vt:lpstr>
      <vt:lpstr>Prezentace aplikace PowerPoint</vt:lpstr>
      <vt:lpstr>Prezentace aplikace PowerPoint</vt:lpstr>
      <vt:lpstr>Opce opuštění projektu</vt:lpstr>
      <vt:lpstr>Prezentace aplikace PowerPoint</vt:lpstr>
      <vt:lpstr>Matematický popis rozhodovacích stromů</vt:lpstr>
      <vt:lpstr>Prezentace aplikace PowerPoint</vt:lpstr>
      <vt:lpstr>Prezentace aplikace PowerPoint</vt:lpstr>
    </vt:vector>
  </TitlesOfParts>
  <Company>ČVUT fakulta elektrotechnická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Podnikový management</dc:title>
  <dc:creator>StaryO</dc:creator>
  <cp:lastModifiedBy>Olda</cp:lastModifiedBy>
  <cp:revision>261</cp:revision>
  <dcterms:created xsi:type="dcterms:W3CDTF">2004-09-17T11:11:15Z</dcterms:created>
  <dcterms:modified xsi:type="dcterms:W3CDTF">2023-04-10T14:38:36Z</dcterms:modified>
</cp:coreProperties>
</file>