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03" r:id="rId2"/>
  </p:sldMasterIdLst>
  <p:sldIdLst>
    <p:sldId id="260" r:id="rId3"/>
    <p:sldId id="261" r:id="rId4"/>
    <p:sldId id="262" r:id="rId5"/>
    <p:sldId id="268" r:id="rId6"/>
    <p:sldId id="269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743700" cy="9893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FF0000"/>
    <a:srgbClr val="000000"/>
    <a:srgbClr val="66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1" autoAdjust="0"/>
    <p:restoredTop sz="94628" autoAdjust="0"/>
  </p:normalViewPr>
  <p:slideViewPr>
    <p:cSldViewPr>
      <p:cViewPr varScale="1">
        <p:scale>
          <a:sx n="119" d="100"/>
          <a:sy n="119" d="100"/>
        </p:scale>
        <p:origin x="11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>
          <a:xfrm>
            <a:off x="755650" y="6400800"/>
            <a:ext cx="47625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5580063" y="6400800"/>
            <a:ext cx="2895600" cy="45720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r>
              <a:rPr lang="en-US" altLang="cs-CZ"/>
              <a:t>©</a:t>
            </a:r>
            <a:r>
              <a:rPr lang="cs-CZ" altLang="cs-CZ"/>
              <a:t> Odlřich Starý, 2004</a:t>
            </a:r>
            <a:endParaRPr lang="en-US" altLang="cs-CZ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-</a:t>
            </a:r>
            <a:fld id="{818AEEF9-9FC4-4908-8983-6E18BEA1DFD2}" type="slidenum">
              <a:rPr lang="cs-CZ" altLang="cs-CZ"/>
              <a:pPr/>
              <a:t>‹#›</a:t>
            </a:fld>
            <a:r>
              <a:rPr lang="cs-CZ" altLang="cs-CZ"/>
              <a:t>-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A1AD9-AA90-4835-A2EA-8FCDF5F5147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227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01480-CE54-4034-A780-2448B05F9B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467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ADD2E01-EA0B-496E-B7ED-04632AFE3B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8011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760B269-C965-46CE-A13E-79F1C7D7F31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9092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r>
              <a:rPr lang="en-US" altLang="cs-CZ"/>
              <a:t>©</a:t>
            </a:r>
            <a:r>
              <a:rPr lang="cs-CZ" altLang="cs-CZ"/>
              <a:t> Odlřich Starý, 2004</a:t>
            </a:r>
            <a:endParaRPr lang="en-US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r>
              <a:rPr lang="cs-CZ" altLang="cs-CZ"/>
              <a:t>-</a:t>
            </a:r>
            <a:fld id="{818AEEF9-9FC4-4908-8983-6E18BEA1DFD2}" type="slidenum">
              <a:rPr lang="cs-CZ" altLang="cs-CZ" smtClean="0"/>
              <a:pPr/>
              <a:t>‹#›</a:t>
            </a:fld>
            <a:r>
              <a:rPr lang="cs-CZ" altLang="cs-CZ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826618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69050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78573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9FE4-F59C-415C-8304-1D48B91FACF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3767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F39A-585D-44EB-9367-888F3BF291B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85052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2CAC-8287-4A4B-A06E-91F0E1C429C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7641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7A2E2-5347-4A1D-8752-21D8F192CD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16323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F2B5C-0422-41AE-AA20-53DD1CA309AB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17243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48E-7C7F-4947-B76F-E602B9319DC6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8012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61FF-2661-4D69-9429-64C6A065362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918954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062112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78588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333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468083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268291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721227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1AD9-AA90-4835-A2EA-8FCDF5F5147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20032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02777-E58F-437C-BBE5-070A56DC60B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956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01480-CE54-4034-A780-2448B05F9B7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99279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graf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79388" y="6237288"/>
            <a:ext cx="45370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859338" y="623728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cs-CZ"/>
              <a:t>©</a:t>
            </a:r>
            <a:r>
              <a:rPr lang="cs-CZ" altLang="cs-CZ"/>
              <a:t> Oldřich Starý, 2011</a:t>
            </a:r>
            <a:endParaRPr lang="en-US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732588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1C81246-B07A-4118-BB33-E2E18ABB7093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9037292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79388" y="6237288"/>
            <a:ext cx="45370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859338" y="623728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cs-CZ"/>
              <a:t>©</a:t>
            </a:r>
            <a:r>
              <a:rPr lang="cs-CZ" altLang="cs-CZ"/>
              <a:t> Oldřich Starý, 2011</a:t>
            </a:r>
            <a:endParaRPr lang="en-US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732588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6ADAC2E-CD83-4BFC-959A-47621C2B649C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500867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A9FE4-F59C-415C-8304-1D48B91FACF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8584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CF39A-585D-44EB-9367-888F3BF291B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322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52CAC-8287-4A4B-A06E-91F0E1C429C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3982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F2B5C-0422-41AE-AA20-53DD1CA309A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007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5E48E-7C7F-4947-B76F-E602B9319DC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1448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B61FF-2661-4D69-9429-64C6A065362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9008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FE6C791-804F-4A13-BCDD-A8B6AD16041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6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7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437735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5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Základy finanční ho managementu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altLang="cs-CZ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Zadlužení, WACC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4762500" cy="457200"/>
          </a:xfrm>
        </p:spPr>
        <p:txBody>
          <a:bodyPr/>
          <a:lstStyle/>
          <a:p>
            <a:r>
              <a:rPr lang="cs-CZ" altLang="cs-CZ" dirty="0"/>
              <a:t>FEL ČVUT, katedra ekonomiky, manažerství a humanitních věd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</p:spPr>
        <p:txBody>
          <a:bodyPr/>
          <a:lstStyle/>
          <a:p>
            <a:r>
              <a:rPr lang="en-US" altLang="cs-CZ" dirty="0"/>
              <a:t>©</a:t>
            </a:r>
            <a:r>
              <a:rPr lang="cs-CZ" altLang="cs-CZ" dirty="0"/>
              <a:t> Oldřich Starý, 2025</a:t>
            </a:r>
            <a:endParaRPr lang="en-US" alt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Relevantní daňové předpisy</a:t>
            </a:r>
            <a:endParaRPr lang="en-US" altLang="cs-CZ"/>
          </a:p>
        </p:txBody>
      </p:sp>
      <p:sp>
        <p:nvSpPr>
          <p:cNvPr id="301059" name="Text Box 3"/>
          <p:cNvSpPr txBox="1">
            <a:spLocks noChangeArrowheads="1"/>
          </p:cNvSpPr>
          <p:nvPr/>
        </p:nvSpPr>
        <p:spPr bwMode="auto">
          <a:xfrm>
            <a:off x="323850" y="1700213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en-US" altLang="cs-CZ"/>
          </a:p>
        </p:txBody>
      </p:sp>
      <p:sp>
        <p:nvSpPr>
          <p:cNvPr id="301060" name="Text Box 4"/>
          <p:cNvSpPr txBox="1">
            <a:spLocks noChangeArrowheads="1"/>
          </p:cNvSpPr>
          <p:nvPr/>
        </p:nvSpPr>
        <p:spPr bwMode="auto">
          <a:xfrm>
            <a:off x="539750" y="1484313"/>
            <a:ext cx="80645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en-US" altLang="cs-CZ" dirty="0"/>
              <a:t> </a:t>
            </a:r>
          </a:p>
          <a:p>
            <a:r>
              <a:rPr lang="en-US" altLang="cs-CZ" dirty="0"/>
              <a:t>	(5) </a:t>
            </a:r>
            <a:r>
              <a:rPr lang="en-US" altLang="cs-CZ" dirty="0" err="1"/>
              <a:t>Přenechá</a:t>
            </a:r>
            <a:r>
              <a:rPr lang="en-US" altLang="cs-CZ" dirty="0"/>
              <a:t>-li </a:t>
            </a:r>
            <a:r>
              <a:rPr lang="en-US" altLang="cs-CZ" dirty="0" err="1"/>
              <a:t>uživatel</a:t>
            </a:r>
            <a:r>
              <a:rPr lang="en-US" altLang="cs-CZ" dirty="0"/>
              <a:t> </a:t>
            </a:r>
            <a:r>
              <a:rPr lang="en-US" altLang="cs-CZ" dirty="0" err="1"/>
              <a:t>užívající</a:t>
            </a:r>
            <a:r>
              <a:rPr lang="en-US" altLang="cs-CZ" dirty="0"/>
              <a:t> </a:t>
            </a:r>
            <a:r>
              <a:rPr lang="en-US" altLang="cs-CZ" dirty="0" err="1"/>
              <a:t>předmět</a:t>
            </a:r>
            <a:r>
              <a:rPr lang="en-US" altLang="cs-CZ" dirty="0"/>
              <a:t> </a:t>
            </a:r>
            <a:r>
              <a:rPr lang="en-US" altLang="cs-CZ" dirty="0" err="1"/>
              <a:t>finančního</a:t>
            </a:r>
            <a:r>
              <a:rPr lang="en-US" altLang="cs-CZ" dirty="0"/>
              <a:t> </a:t>
            </a:r>
            <a:r>
              <a:rPr lang="en-US" altLang="cs-CZ" dirty="0" err="1"/>
              <a:t>leasingu</a:t>
            </a:r>
            <a:r>
              <a:rPr lang="en-US" altLang="cs-CZ" dirty="0"/>
              <a:t> </a:t>
            </a:r>
            <a:r>
              <a:rPr lang="en-US" altLang="cs-CZ" dirty="0" err="1"/>
              <a:t>tento</a:t>
            </a:r>
            <a:r>
              <a:rPr lang="en-US" altLang="cs-CZ" dirty="0"/>
              <a:t> </a:t>
            </a:r>
            <a:r>
              <a:rPr lang="en-US" altLang="cs-CZ" dirty="0" err="1"/>
              <a:t>předmět</a:t>
            </a:r>
            <a:r>
              <a:rPr lang="en-US" altLang="cs-CZ" dirty="0"/>
              <a:t> k </a:t>
            </a:r>
            <a:r>
              <a:rPr lang="en-US" altLang="cs-CZ" dirty="0" err="1"/>
              <a:t>užívání</a:t>
            </a:r>
            <a:r>
              <a:rPr lang="en-US" altLang="cs-CZ" dirty="0"/>
              <a:t> </a:t>
            </a:r>
            <a:r>
              <a:rPr lang="en-US" altLang="cs-CZ" dirty="0" err="1"/>
              <a:t>jiné</a:t>
            </a:r>
            <a:r>
              <a:rPr lang="en-US" altLang="cs-CZ" dirty="0"/>
              <a:t> </a:t>
            </a:r>
            <a:r>
              <a:rPr lang="en-US" altLang="cs-CZ" dirty="0" err="1"/>
              <a:t>osobě</a:t>
            </a:r>
            <a:r>
              <a:rPr lang="en-US" altLang="cs-CZ" dirty="0"/>
              <a:t> za </a:t>
            </a:r>
            <a:r>
              <a:rPr lang="en-US" altLang="cs-CZ" dirty="0" err="1"/>
              <a:t>úplatu</a:t>
            </a:r>
            <a:r>
              <a:rPr lang="en-US" altLang="cs-CZ" dirty="0"/>
              <a:t> </a:t>
            </a:r>
            <a:r>
              <a:rPr lang="en-US" altLang="cs-CZ" dirty="0" err="1"/>
              <a:t>na</a:t>
            </a:r>
            <a:r>
              <a:rPr lang="en-US" altLang="cs-CZ" dirty="0"/>
              <a:t> </a:t>
            </a:r>
            <a:r>
              <a:rPr lang="en-US" altLang="cs-CZ" dirty="0" err="1"/>
              <a:t>základě</a:t>
            </a:r>
            <a:r>
              <a:rPr lang="en-US" altLang="cs-CZ" dirty="0"/>
              <a:t> </a:t>
            </a:r>
            <a:r>
              <a:rPr lang="en-US" altLang="cs-CZ" dirty="0" err="1"/>
              <a:t>smlouvy</a:t>
            </a:r>
            <a:r>
              <a:rPr lang="en-US" altLang="cs-CZ" dirty="0"/>
              <a:t>, </a:t>
            </a:r>
            <a:r>
              <a:rPr lang="en-US" altLang="cs-CZ" dirty="0" err="1"/>
              <a:t>považuje</a:t>
            </a:r>
            <a:r>
              <a:rPr lang="en-US" altLang="cs-CZ" dirty="0"/>
              <a:t> se </a:t>
            </a:r>
            <a:r>
              <a:rPr lang="en-US" altLang="cs-CZ" dirty="0" err="1"/>
              <a:t>tato</a:t>
            </a:r>
            <a:r>
              <a:rPr lang="en-US" altLang="cs-CZ" dirty="0"/>
              <a:t> </a:t>
            </a:r>
            <a:r>
              <a:rPr lang="en-US" altLang="cs-CZ" dirty="0" err="1"/>
              <a:t>smlouva</a:t>
            </a:r>
            <a:r>
              <a:rPr lang="en-US" altLang="cs-CZ" dirty="0"/>
              <a:t> pro </a:t>
            </a:r>
            <a:r>
              <a:rPr lang="en-US" altLang="cs-CZ" dirty="0" err="1"/>
              <a:t>účely</a:t>
            </a:r>
            <a:r>
              <a:rPr lang="en-US" altLang="cs-CZ" dirty="0"/>
              <a:t> </a:t>
            </a:r>
            <a:r>
              <a:rPr lang="en-US" altLang="cs-CZ" dirty="0" err="1"/>
              <a:t>daní</a:t>
            </a:r>
            <a:r>
              <a:rPr lang="en-US" altLang="cs-CZ" dirty="0"/>
              <a:t> z </a:t>
            </a:r>
            <a:r>
              <a:rPr lang="en-US" altLang="cs-CZ" dirty="0" err="1"/>
              <a:t>příjmů</a:t>
            </a:r>
            <a:r>
              <a:rPr lang="en-US" altLang="cs-CZ" dirty="0"/>
              <a:t> za </a:t>
            </a:r>
            <a:r>
              <a:rPr lang="en-US" altLang="cs-CZ" dirty="0" err="1"/>
              <a:t>smlouvu</a:t>
            </a:r>
            <a:r>
              <a:rPr lang="en-US" altLang="cs-CZ" dirty="0"/>
              <a:t> o </a:t>
            </a:r>
            <a:r>
              <a:rPr lang="en-US" altLang="cs-CZ" dirty="0" err="1"/>
              <a:t>nájmu</a:t>
            </a:r>
            <a:r>
              <a:rPr lang="en-US" altLang="cs-CZ" dirty="0"/>
              <a:t>.</a:t>
            </a:r>
            <a:endParaRPr lang="cs-CZ" altLang="cs-CZ" dirty="0"/>
          </a:p>
          <a:p>
            <a:endParaRPr lang="cs-CZ" altLang="cs-CZ" dirty="0"/>
          </a:p>
          <a:p>
            <a:endParaRPr lang="en-US" alt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6CBE811-4172-354F-2CE7-8E4737567D3A}"/>
              </a:ext>
            </a:extLst>
          </p:cNvPr>
          <p:cNvSpPr txBox="1"/>
          <p:nvPr/>
        </p:nvSpPr>
        <p:spPr>
          <a:xfrm>
            <a:off x="2286000" y="310852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1800" dirty="0"/>
              <a:t>plus případné další speciální části (například §30 písmena f, </a:t>
            </a:r>
            <a:r>
              <a:rPr lang="cs-CZ" altLang="cs-CZ" dirty="0"/>
              <a:t>g</a:t>
            </a:r>
            <a:r>
              <a:rPr lang="cs-CZ" altLang="cs-CZ" sz="1800" dirty="0"/>
              <a:t>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84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800"/>
              <a:t>Dělení celkového efektu projektu</a:t>
            </a:r>
          </a:p>
        </p:txBody>
      </p:sp>
      <p:sp>
        <p:nvSpPr>
          <p:cNvPr id="27648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889375" cy="1643063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2800"/>
              <a:t>stát</a:t>
            </a:r>
          </a:p>
          <a:p>
            <a:r>
              <a:rPr lang="cs-CZ" altLang="cs-CZ" sz="2800"/>
              <a:t>věřitelé</a:t>
            </a:r>
          </a:p>
          <a:p>
            <a:r>
              <a:rPr lang="cs-CZ" altLang="cs-CZ" sz="2800"/>
              <a:t>vlastníci</a:t>
            </a:r>
          </a:p>
        </p:txBody>
      </p:sp>
      <p:sp>
        <p:nvSpPr>
          <p:cNvPr id="276482" name="Text Box 2"/>
          <p:cNvSpPr txBox="1">
            <a:spLocks noChangeArrowheads="1"/>
          </p:cNvSpPr>
          <p:nvPr/>
        </p:nvSpPr>
        <p:spPr bwMode="auto">
          <a:xfrm>
            <a:off x="755650" y="1700213"/>
            <a:ext cx="3313113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Hledisko projektu: celkový efekt, žádné daně, žádné financování EBIT 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– investiční rozhodnutí</a:t>
            </a:r>
          </a:p>
        </p:txBody>
      </p:sp>
      <p:sp>
        <p:nvSpPr>
          <p:cNvPr id="276483" name="Freeform 3"/>
          <p:cNvSpPr>
            <a:spLocks/>
          </p:cNvSpPr>
          <p:nvPr/>
        </p:nvSpPr>
        <p:spPr bwMode="auto">
          <a:xfrm>
            <a:off x="4211638" y="3573463"/>
            <a:ext cx="3149600" cy="1797050"/>
          </a:xfrm>
          <a:custGeom>
            <a:avLst/>
            <a:gdLst>
              <a:gd name="T0" fmla="*/ 804 w 1984"/>
              <a:gd name="T1" fmla="*/ 0 h 1132"/>
              <a:gd name="T2" fmla="*/ 0 w 1984"/>
              <a:gd name="T3" fmla="*/ 808 h 1132"/>
              <a:gd name="T4" fmla="*/ 44 w 1984"/>
              <a:gd name="T5" fmla="*/ 864 h 1132"/>
              <a:gd name="T6" fmla="*/ 156 w 1984"/>
              <a:gd name="T7" fmla="*/ 940 h 1132"/>
              <a:gd name="T8" fmla="*/ 296 w 1984"/>
              <a:gd name="T9" fmla="*/ 1024 h 1132"/>
              <a:gd name="T10" fmla="*/ 460 w 1984"/>
              <a:gd name="T11" fmla="*/ 1084 h 1132"/>
              <a:gd name="T12" fmla="*/ 652 w 1984"/>
              <a:gd name="T13" fmla="*/ 1128 h 1132"/>
              <a:gd name="T14" fmla="*/ 932 w 1984"/>
              <a:gd name="T15" fmla="*/ 1132 h 1132"/>
              <a:gd name="T16" fmla="*/ 1168 w 1984"/>
              <a:gd name="T17" fmla="*/ 1084 h 1132"/>
              <a:gd name="T18" fmla="*/ 1360 w 1984"/>
              <a:gd name="T19" fmla="*/ 1000 h 1132"/>
              <a:gd name="T20" fmla="*/ 1592 w 1984"/>
              <a:gd name="T21" fmla="*/ 840 h 1132"/>
              <a:gd name="T22" fmla="*/ 1724 w 1984"/>
              <a:gd name="T23" fmla="*/ 696 h 1132"/>
              <a:gd name="T24" fmla="*/ 1840 w 1984"/>
              <a:gd name="T25" fmla="*/ 528 h 1132"/>
              <a:gd name="T26" fmla="*/ 1916 w 1984"/>
              <a:gd name="T27" fmla="*/ 348 h 1132"/>
              <a:gd name="T28" fmla="*/ 1972 w 1984"/>
              <a:gd name="T29" fmla="*/ 148 h 1132"/>
              <a:gd name="T30" fmla="*/ 1984 w 1984"/>
              <a:gd name="T31" fmla="*/ 0 h 1132"/>
              <a:gd name="T32" fmla="*/ 804 w 1984"/>
              <a:gd name="T33" fmla="*/ 0 h 1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84" h="1132">
                <a:moveTo>
                  <a:pt x="804" y="0"/>
                </a:moveTo>
                <a:lnTo>
                  <a:pt x="0" y="808"/>
                </a:lnTo>
                <a:lnTo>
                  <a:pt x="44" y="864"/>
                </a:lnTo>
                <a:lnTo>
                  <a:pt x="156" y="940"/>
                </a:lnTo>
                <a:lnTo>
                  <a:pt x="296" y="1024"/>
                </a:lnTo>
                <a:lnTo>
                  <a:pt x="460" y="1084"/>
                </a:lnTo>
                <a:lnTo>
                  <a:pt x="652" y="1128"/>
                </a:lnTo>
                <a:lnTo>
                  <a:pt x="932" y="1132"/>
                </a:lnTo>
                <a:lnTo>
                  <a:pt x="1168" y="1084"/>
                </a:lnTo>
                <a:lnTo>
                  <a:pt x="1360" y="1000"/>
                </a:lnTo>
                <a:lnTo>
                  <a:pt x="1592" y="840"/>
                </a:lnTo>
                <a:lnTo>
                  <a:pt x="1724" y="696"/>
                </a:lnTo>
                <a:lnTo>
                  <a:pt x="1840" y="528"/>
                </a:lnTo>
                <a:lnTo>
                  <a:pt x="1916" y="348"/>
                </a:lnTo>
                <a:lnTo>
                  <a:pt x="1972" y="148"/>
                </a:lnTo>
                <a:lnTo>
                  <a:pt x="1984" y="0"/>
                </a:lnTo>
                <a:lnTo>
                  <a:pt x="804" y="0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76484" name="Freeform 4"/>
          <p:cNvSpPr>
            <a:spLocks/>
          </p:cNvSpPr>
          <p:nvPr/>
        </p:nvSpPr>
        <p:spPr bwMode="auto">
          <a:xfrm>
            <a:off x="5487988" y="1630363"/>
            <a:ext cx="1873250" cy="1949450"/>
          </a:xfrm>
          <a:custGeom>
            <a:avLst/>
            <a:gdLst>
              <a:gd name="T0" fmla="*/ 0 w 1180"/>
              <a:gd name="T1" fmla="*/ 0 h 1228"/>
              <a:gd name="T2" fmla="*/ 0 w 1180"/>
              <a:gd name="T3" fmla="*/ 1228 h 1228"/>
              <a:gd name="T4" fmla="*/ 1180 w 1180"/>
              <a:gd name="T5" fmla="*/ 1228 h 1228"/>
              <a:gd name="T6" fmla="*/ 1176 w 1180"/>
              <a:gd name="T7" fmla="*/ 1096 h 1228"/>
              <a:gd name="T8" fmla="*/ 1152 w 1180"/>
              <a:gd name="T9" fmla="*/ 928 h 1228"/>
              <a:gd name="T10" fmla="*/ 1112 w 1180"/>
              <a:gd name="T11" fmla="*/ 784 h 1228"/>
              <a:gd name="T12" fmla="*/ 1056 w 1180"/>
              <a:gd name="T13" fmla="*/ 660 h 1228"/>
              <a:gd name="T14" fmla="*/ 1000 w 1180"/>
              <a:gd name="T15" fmla="*/ 548 h 1228"/>
              <a:gd name="T16" fmla="*/ 900 w 1180"/>
              <a:gd name="T17" fmla="*/ 416 h 1228"/>
              <a:gd name="T18" fmla="*/ 760 w 1180"/>
              <a:gd name="T19" fmla="*/ 276 h 1228"/>
              <a:gd name="T20" fmla="*/ 588 w 1180"/>
              <a:gd name="T21" fmla="*/ 156 h 1228"/>
              <a:gd name="T22" fmla="*/ 392 w 1180"/>
              <a:gd name="T23" fmla="*/ 64 h 1228"/>
              <a:gd name="T24" fmla="*/ 172 w 1180"/>
              <a:gd name="T25" fmla="*/ 16 h 1228"/>
              <a:gd name="T26" fmla="*/ 0 w 1180"/>
              <a:gd name="T27" fmla="*/ 0 h 1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80" h="1228">
                <a:moveTo>
                  <a:pt x="0" y="0"/>
                </a:moveTo>
                <a:lnTo>
                  <a:pt x="0" y="1228"/>
                </a:lnTo>
                <a:lnTo>
                  <a:pt x="1180" y="1228"/>
                </a:lnTo>
                <a:lnTo>
                  <a:pt x="1176" y="1096"/>
                </a:lnTo>
                <a:lnTo>
                  <a:pt x="1152" y="928"/>
                </a:lnTo>
                <a:lnTo>
                  <a:pt x="1112" y="784"/>
                </a:lnTo>
                <a:lnTo>
                  <a:pt x="1056" y="660"/>
                </a:lnTo>
                <a:lnTo>
                  <a:pt x="1000" y="548"/>
                </a:lnTo>
                <a:lnTo>
                  <a:pt x="900" y="416"/>
                </a:lnTo>
                <a:lnTo>
                  <a:pt x="760" y="276"/>
                </a:lnTo>
                <a:lnTo>
                  <a:pt x="588" y="156"/>
                </a:lnTo>
                <a:lnTo>
                  <a:pt x="392" y="64"/>
                </a:lnTo>
                <a:lnTo>
                  <a:pt x="172" y="16"/>
                </a:lnTo>
                <a:lnTo>
                  <a:pt x="0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76485" name="Freeform 5"/>
          <p:cNvSpPr>
            <a:spLocks/>
          </p:cNvSpPr>
          <p:nvPr/>
        </p:nvSpPr>
        <p:spPr bwMode="auto">
          <a:xfrm>
            <a:off x="3621088" y="1636713"/>
            <a:ext cx="1870075" cy="3240087"/>
          </a:xfrm>
          <a:custGeom>
            <a:avLst/>
            <a:gdLst>
              <a:gd name="T0" fmla="*/ 1178 w 1178"/>
              <a:gd name="T1" fmla="*/ 0 h 2041"/>
              <a:gd name="T2" fmla="*/ 1178 w 1178"/>
              <a:gd name="T3" fmla="*/ 1224 h 2041"/>
              <a:gd name="T4" fmla="*/ 361 w 1178"/>
              <a:gd name="T5" fmla="*/ 2041 h 2041"/>
              <a:gd name="T6" fmla="*/ 268 w 1178"/>
              <a:gd name="T7" fmla="*/ 1932 h 2041"/>
              <a:gd name="T8" fmla="*/ 192 w 1178"/>
              <a:gd name="T9" fmla="*/ 1828 h 2041"/>
              <a:gd name="T10" fmla="*/ 140 w 1178"/>
              <a:gd name="T11" fmla="*/ 1740 h 2041"/>
              <a:gd name="T12" fmla="*/ 80 w 1178"/>
              <a:gd name="T13" fmla="*/ 1616 h 2041"/>
              <a:gd name="T14" fmla="*/ 32 w 1178"/>
              <a:gd name="T15" fmla="*/ 1464 h 2041"/>
              <a:gd name="T16" fmla="*/ 0 w 1178"/>
              <a:gd name="T17" fmla="*/ 1284 h 2041"/>
              <a:gd name="T18" fmla="*/ 4 w 1178"/>
              <a:gd name="T19" fmla="*/ 1020 h 2041"/>
              <a:gd name="T20" fmla="*/ 40 w 1178"/>
              <a:gd name="T21" fmla="*/ 868 h 2041"/>
              <a:gd name="T22" fmla="*/ 96 w 1178"/>
              <a:gd name="T23" fmla="*/ 692 h 2041"/>
              <a:gd name="T24" fmla="*/ 180 w 1178"/>
              <a:gd name="T25" fmla="*/ 548 h 2041"/>
              <a:gd name="T26" fmla="*/ 276 w 1178"/>
              <a:gd name="T27" fmla="*/ 412 h 2041"/>
              <a:gd name="T28" fmla="*/ 396 w 1178"/>
              <a:gd name="T29" fmla="*/ 292 h 2041"/>
              <a:gd name="T30" fmla="*/ 540 w 1178"/>
              <a:gd name="T31" fmla="*/ 184 h 2041"/>
              <a:gd name="T32" fmla="*/ 700 w 1178"/>
              <a:gd name="T33" fmla="*/ 96 h 2041"/>
              <a:gd name="T34" fmla="*/ 856 w 1178"/>
              <a:gd name="T35" fmla="*/ 44 h 2041"/>
              <a:gd name="T36" fmla="*/ 1036 w 1178"/>
              <a:gd name="T37" fmla="*/ 8 h 2041"/>
              <a:gd name="T38" fmla="*/ 1178 w 1178"/>
              <a:gd name="T39" fmla="*/ 0 h 2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78" h="2041">
                <a:moveTo>
                  <a:pt x="1178" y="0"/>
                </a:moveTo>
                <a:lnTo>
                  <a:pt x="1178" y="1224"/>
                </a:lnTo>
                <a:lnTo>
                  <a:pt x="361" y="2041"/>
                </a:lnTo>
                <a:lnTo>
                  <a:pt x="268" y="1932"/>
                </a:lnTo>
                <a:lnTo>
                  <a:pt x="192" y="1828"/>
                </a:lnTo>
                <a:lnTo>
                  <a:pt x="140" y="1740"/>
                </a:lnTo>
                <a:lnTo>
                  <a:pt x="80" y="1616"/>
                </a:lnTo>
                <a:lnTo>
                  <a:pt x="32" y="1464"/>
                </a:lnTo>
                <a:lnTo>
                  <a:pt x="0" y="1284"/>
                </a:lnTo>
                <a:lnTo>
                  <a:pt x="4" y="1020"/>
                </a:lnTo>
                <a:lnTo>
                  <a:pt x="40" y="868"/>
                </a:lnTo>
                <a:lnTo>
                  <a:pt x="96" y="692"/>
                </a:lnTo>
                <a:lnTo>
                  <a:pt x="180" y="548"/>
                </a:lnTo>
                <a:lnTo>
                  <a:pt x="276" y="412"/>
                </a:lnTo>
                <a:lnTo>
                  <a:pt x="396" y="292"/>
                </a:lnTo>
                <a:lnTo>
                  <a:pt x="540" y="184"/>
                </a:lnTo>
                <a:lnTo>
                  <a:pt x="700" y="96"/>
                </a:lnTo>
                <a:lnTo>
                  <a:pt x="856" y="44"/>
                </a:lnTo>
                <a:lnTo>
                  <a:pt x="1036" y="8"/>
                </a:lnTo>
                <a:lnTo>
                  <a:pt x="1178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76488" name="Oval 8"/>
          <p:cNvSpPr>
            <a:spLocks noChangeArrowheads="1"/>
          </p:cNvSpPr>
          <p:nvPr/>
        </p:nvSpPr>
        <p:spPr bwMode="auto">
          <a:xfrm>
            <a:off x="3619500" y="1636713"/>
            <a:ext cx="3743325" cy="37433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76489" name="Line 9"/>
          <p:cNvSpPr>
            <a:spLocks noChangeShapeType="1"/>
          </p:cNvSpPr>
          <p:nvPr/>
        </p:nvSpPr>
        <p:spPr bwMode="auto">
          <a:xfrm>
            <a:off x="5491163" y="1636713"/>
            <a:ext cx="0" cy="1943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76490" name="Line 10"/>
          <p:cNvSpPr>
            <a:spLocks noChangeShapeType="1"/>
          </p:cNvSpPr>
          <p:nvPr/>
        </p:nvSpPr>
        <p:spPr bwMode="auto">
          <a:xfrm flipH="1">
            <a:off x="4194175" y="3579813"/>
            <a:ext cx="1296988" cy="12969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76491" name="Line 11"/>
          <p:cNvSpPr>
            <a:spLocks noChangeShapeType="1"/>
          </p:cNvSpPr>
          <p:nvPr/>
        </p:nvSpPr>
        <p:spPr bwMode="auto">
          <a:xfrm>
            <a:off x="5491163" y="3579813"/>
            <a:ext cx="18716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76492" name="Text Box 12"/>
          <p:cNvSpPr txBox="1">
            <a:spLocks noChangeArrowheads="1"/>
          </p:cNvSpPr>
          <p:nvPr/>
        </p:nvSpPr>
        <p:spPr bwMode="auto">
          <a:xfrm>
            <a:off x="539750" y="3500438"/>
            <a:ext cx="3097213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Hledisko investora: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- pohled celkového kapitálu, diskont je WACC, EAT+ IAT</a:t>
            </a:r>
          </a:p>
        </p:txBody>
      </p:sp>
      <p:sp>
        <p:nvSpPr>
          <p:cNvPr id="276493" name="Text Box 13"/>
          <p:cNvSpPr txBox="1">
            <a:spLocks noChangeArrowheads="1"/>
          </p:cNvSpPr>
          <p:nvPr/>
        </p:nvSpPr>
        <p:spPr bwMode="auto">
          <a:xfrm>
            <a:off x="539750" y="5013325"/>
            <a:ext cx="4319588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Hledisko investora: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- pohled vlastníka, diskont je r</a:t>
            </a:r>
            <a:r>
              <a:rPr lang="cs-CZ" altLang="cs-CZ" baseline="-25000" dirty="0"/>
              <a:t>e,</a:t>
            </a:r>
            <a:r>
              <a:rPr lang="cs-CZ" altLang="cs-CZ" dirty="0"/>
              <a:t>, EA(I)T</a:t>
            </a:r>
          </a:p>
        </p:txBody>
      </p:sp>
    </p:spTree>
    <p:extLst>
      <p:ext uri="{BB962C8B-B14F-4D97-AF65-F5344CB8AC3E}">
        <p14:creationId xmlns:p14="http://schemas.microsoft.com/office/powerpoint/2010/main" val="172467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6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6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7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2000" fill="hold"/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L 0.37118 0.1974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59" y="9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000" fill="hold"/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27 0.00718 L 0.46562 0.32223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000" fill="hold"/>
                                        <p:tgtEl>
                                          <p:spTgt spid="276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0.55643 0.0479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76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12" y="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6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6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7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1" dur="1000" fill="hold"/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3" dur="10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76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27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7" grpId="0" build="p"/>
      <p:bldP spid="276487" grpId="1" build="p"/>
      <p:bldP spid="276487" grpId="2" build="p"/>
      <p:bldP spid="276482" grpId="0"/>
      <p:bldP spid="276492" grpId="0"/>
      <p:bldP spid="2764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WACC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557338"/>
            <a:ext cx="7993063" cy="2087562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vážená cena kapitálu</a:t>
            </a:r>
          </a:p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předpokládá se neměnný poměr mezi cizím a vlastním kapitálem</a:t>
            </a:r>
          </a:p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výpočet:</a:t>
            </a:r>
          </a:p>
        </p:txBody>
      </p:sp>
      <p:graphicFrame>
        <p:nvGraphicFramePr>
          <p:cNvPr id="25190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38790526"/>
              </p:ext>
            </p:extLst>
          </p:nvPr>
        </p:nvGraphicFramePr>
        <p:xfrm>
          <a:off x="1619250" y="3794125"/>
          <a:ext cx="54737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374560" imgH="393480" progId="Equation.3">
                  <p:embed/>
                </p:oleObj>
              </mc:Choice>
              <mc:Fallback>
                <p:oleObj name="Rovnice" r:id="rId2" imgW="2374560" imgH="393480" progId="Equation.3">
                  <p:embed/>
                  <p:pic>
                    <p:nvPicPr>
                      <p:cNvPr id="2519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794125"/>
                        <a:ext cx="5473700" cy="908050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7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4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1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1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1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3800" dirty="0">
                <a:latin typeface="Arial" panose="020B0604020202020204" pitchFamily="34" charset="0"/>
                <a:cs typeface="Arial" panose="020B0604020202020204" pitchFamily="34" charset="0"/>
              </a:rPr>
              <a:t>Požadovaný</a:t>
            </a:r>
            <a:r>
              <a:rPr lang="cs-CZ" altLang="cs-CZ" sz="3800" dirty="0"/>
              <a:t> výnos vlastního kapitálu</a:t>
            </a:r>
            <a:endParaRPr lang="en-US" altLang="cs-CZ" sz="3800" dirty="0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8066088" cy="1612900"/>
          </a:xfrm>
        </p:spPr>
        <p:txBody>
          <a:bodyPr>
            <a:normAutofit fontScale="92500" lnSpcReduction="10000"/>
          </a:bodyPr>
          <a:lstStyle/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jde o cenu ušlé příležitosti</a:t>
            </a:r>
          </a:p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nejvíce používaným přístupem je CAPM – model oceňování kapitálových aktiv</a:t>
            </a:r>
          </a:p>
          <a:p>
            <a:endParaRPr lang="en-US" alt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365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3669316"/>
              </p:ext>
            </p:extLst>
          </p:nvPr>
        </p:nvGraphicFramePr>
        <p:xfrm>
          <a:off x="2051050" y="3357563"/>
          <a:ext cx="342106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320480" imgH="241200" progId="Equation.3">
                  <p:embed/>
                </p:oleObj>
              </mc:Choice>
              <mc:Fallback>
                <p:oleObj name="Rovnice" r:id="rId2" imgW="1320480" imgH="241200" progId="Equation.3">
                  <p:embed/>
                  <p:pic>
                    <p:nvPicPr>
                      <p:cNvPr id="283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357563"/>
                        <a:ext cx="3421063" cy="625475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7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611188" y="4149725"/>
            <a:ext cx="8066087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dirty="0"/>
              <a:t>vstupy jsou – bezrizikový výnos </a:t>
            </a:r>
            <a:r>
              <a:rPr lang="cs-CZ" altLang="cs-CZ" dirty="0" err="1"/>
              <a:t>r</a:t>
            </a:r>
            <a:r>
              <a:rPr lang="cs-CZ" altLang="cs-CZ" baseline="-25000" dirty="0" err="1"/>
              <a:t>f</a:t>
            </a:r>
            <a:r>
              <a:rPr lang="cs-CZ" altLang="cs-CZ" dirty="0"/>
              <a:t>, očekávaný výnos kapitálového trhu </a:t>
            </a:r>
            <a:r>
              <a:rPr lang="cs-CZ" altLang="cs-CZ" dirty="0" err="1"/>
              <a:t>r</a:t>
            </a:r>
            <a:r>
              <a:rPr lang="cs-CZ" altLang="cs-CZ" baseline="-25000" dirty="0" err="1"/>
              <a:t>m</a:t>
            </a:r>
            <a:r>
              <a:rPr lang="cs-CZ" altLang="cs-CZ" dirty="0"/>
              <a:t> a tzv. beta koeficient</a:t>
            </a:r>
          </a:p>
          <a:p>
            <a:pPr>
              <a:buFont typeface="Wingdings" panose="05000000000000000000" pitchFamily="2" charset="2"/>
              <a:buNone/>
            </a:pPr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337880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227914"/>
              </p:ext>
            </p:extLst>
          </p:nvPr>
        </p:nvGraphicFramePr>
        <p:xfrm>
          <a:off x="2267744" y="2634338"/>
          <a:ext cx="151288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23956" imgH="390457" progId="Equation.3">
                  <p:embed/>
                </p:oleObj>
              </mc:Choice>
              <mc:Fallback>
                <p:oleObj name="Rovnice" r:id="rId2" imgW="723956" imgH="390457" progId="Equation.3">
                  <p:embed/>
                  <p:pic>
                    <p:nvPicPr>
                      <p:cNvPr id="28264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634338"/>
                        <a:ext cx="1512888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Vliv zadluženosti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dochází ke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změně</a:t>
            </a:r>
            <a:r>
              <a:rPr lang="cs-CZ" dirty="0"/>
              <a:t> koeficientu beta:</a:t>
            </a:r>
          </a:p>
        </p:txBody>
      </p:sp>
      <p:graphicFrame>
        <p:nvGraphicFramePr>
          <p:cNvPr id="6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13084"/>
              </p:ext>
            </p:extLst>
          </p:nvPr>
        </p:nvGraphicFramePr>
        <p:xfrm>
          <a:off x="2720380" y="4074775"/>
          <a:ext cx="2320925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133478" imgH="571500" progId="Equation.3">
                  <p:embed/>
                </p:oleObj>
              </mc:Choice>
              <mc:Fallback>
                <p:oleObj name="Rovnice" r:id="rId4" imgW="1133478" imgH="571500" progId="Equation.3">
                  <p:embed/>
                  <p:pic>
                    <p:nvPicPr>
                      <p:cNvPr id="282653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380" y="4074775"/>
                        <a:ext cx="2320925" cy="121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65356"/>
              </p:ext>
            </p:extLst>
          </p:nvPr>
        </p:nvGraphicFramePr>
        <p:xfrm>
          <a:off x="3880842" y="2579127"/>
          <a:ext cx="272256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333376" imgH="447743" progId="Equation.3">
                  <p:embed/>
                </p:oleObj>
              </mc:Choice>
              <mc:Fallback>
                <p:oleObj name="Rovnice" r:id="rId6" imgW="1333376" imgH="447743" progId="Equation.3">
                  <p:embed/>
                  <p:pic>
                    <p:nvPicPr>
                      <p:cNvPr id="282651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842" y="2579127"/>
                        <a:ext cx="272256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324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Koupit nebo pronajmout?</a:t>
            </a:r>
            <a:endParaRPr lang="en-US" altLang="cs-CZ" dirty="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dirty="0"/>
              <a:t>relevantní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položky</a:t>
            </a:r>
          </a:p>
          <a:p>
            <a:r>
              <a:rPr lang="cs-CZ" altLang="cs-CZ" dirty="0"/>
              <a:t>koupit</a:t>
            </a:r>
          </a:p>
          <a:p>
            <a:pPr lvl="1"/>
            <a:r>
              <a:rPr lang="cs-CZ" altLang="cs-CZ" dirty="0"/>
              <a:t>cena</a:t>
            </a:r>
          </a:p>
          <a:p>
            <a:pPr lvl="1"/>
            <a:r>
              <a:rPr lang="cs-CZ" altLang="cs-CZ" dirty="0"/>
              <a:t>životnost</a:t>
            </a:r>
          </a:p>
          <a:p>
            <a:pPr lvl="1"/>
            <a:r>
              <a:rPr lang="cs-CZ" altLang="cs-CZ" dirty="0"/>
              <a:t>diskont</a:t>
            </a:r>
          </a:p>
          <a:p>
            <a:pPr lvl="1"/>
            <a:r>
              <a:rPr lang="cs-CZ" altLang="cs-CZ" dirty="0"/>
              <a:t>způsob odepisování (daňového!)</a:t>
            </a:r>
          </a:p>
          <a:p>
            <a:pPr lvl="1"/>
            <a:r>
              <a:rPr lang="cs-CZ" altLang="cs-CZ" dirty="0"/>
              <a:t>pojištění, zůstatková cena, ostatní</a:t>
            </a:r>
          </a:p>
          <a:p>
            <a:pPr lvl="1"/>
            <a:r>
              <a:rPr lang="cs-CZ" altLang="cs-CZ" dirty="0"/>
              <a:t>vlastní prostředky nebo úvěr?</a:t>
            </a:r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911319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Koupit nebo pronajmout?</a:t>
            </a:r>
            <a:endParaRPr lang="en-US" altLang="cs-CZ"/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pronajmout</a:t>
            </a:r>
          </a:p>
          <a:p>
            <a:pPr lvl="1"/>
            <a:r>
              <a:rPr lang="cs-CZ" altLang="cs-CZ"/>
              <a:t>akontace</a:t>
            </a:r>
          </a:p>
          <a:p>
            <a:pPr lvl="1"/>
            <a:r>
              <a:rPr lang="cs-CZ" altLang="cs-CZ"/>
              <a:t>první (nultá) splátka</a:t>
            </a:r>
          </a:p>
          <a:p>
            <a:pPr lvl="1"/>
            <a:r>
              <a:rPr lang="cs-CZ" altLang="cs-CZ"/>
              <a:t>leasingový koeficient</a:t>
            </a:r>
          </a:p>
          <a:p>
            <a:pPr lvl="1"/>
            <a:r>
              <a:rPr lang="cs-CZ" altLang="cs-CZ"/>
              <a:t>doba leasingu</a:t>
            </a:r>
          </a:p>
          <a:p>
            <a:pPr lvl="1"/>
            <a:r>
              <a:rPr lang="cs-CZ" altLang="cs-CZ"/>
              <a:t>daně</a:t>
            </a:r>
          </a:p>
          <a:p>
            <a:pPr lvl="1"/>
            <a:r>
              <a:rPr lang="cs-CZ" altLang="cs-CZ"/>
              <a:t>diskont</a:t>
            </a:r>
          </a:p>
          <a:p>
            <a:pPr lvl="1"/>
            <a:r>
              <a:rPr lang="cs-CZ" altLang="cs-CZ"/>
              <a:t>pojištění, cena odkupu, ostatní</a:t>
            </a:r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44140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Koupit nebo pronajmout?</a:t>
            </a:r>
            <a:endParaRPr lang="en-US" altLang="cs-CZ" dirty="0"/>
          </a:p>
        </p:txBody>
      </p:sp>
      <p:sp>
        <p:nvSpPr>
          <p:cNvPr id="280579" name="Text Box 3"/>
          <p:cNvSpPr txBox="1">
            <a:spLocks noChangeArrowheads="1"/>
          </p:cNvSpPr>
          <p:nvPr/>
        </p:nvSpPr>
        <p:spPr bwMode="auto">
          <a:xfrm>
            <a:off x="323850" y="1700213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en-US" altLang="cs-CZ"/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643707" y="1701329"/>
            <a:ext cx="7848600" cy="4018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Rozhodněte o optimálním způsobu financování nákupu zařízení. Pořizovací cena při koupi je 450 tis. Kč. Daňová životnost zařízení je 5 let. Můžete získat úvěr v plné výši se sazbou 7 % p. a., splácení konstantním úmorem, poplatek za sjednání úvěru jsou 2 %, roční poplatek za vedení úvěrového účtu je 6 tis. Kč. Roční pojistné je 10 tis. Kč. Úvěr je na 4 roky.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Nabídka leasingové společnosti: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Koeficient navýšení 1,3. Doba leasingu je 5 let. Akontace je nulová, první splátka je navýšena o 250 tis. Kč. Odkup zařízení na konci leasingu je za tisíc korun. Pojistné sjedná leasingová firma, vy jí budete pojistné refundovat. Roční pojistné je 20 tis. Kč.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Pro úvěr spočtěte RPSN, nalezněte efektivní úrokovou sazbu leasingu.</a:t>
            </a:r>
          </a:p>
          <a:p>
            <a:pPr>
              <a:spcBef>
                <a:spcPct val="50000"/>
              </a:spcBef>
            </a:pPr>
            <a:endParaRPr lang="cs-CZ" altLang="cs-CZ" sz="1000" dirty="0"/>
          </a:p>
          <a:p>
            <a:pPr>
              <a:spcBef>
                <a:spcPct val="50000"/>
              </a:spcBef>
            </a:pPr>
            <a:endParaRPr lang="cs-CZ" altLang="cs-CZ" sz="1000" dirty="0"/>
          </a:p>
        </p:txBody>
      </p:sp>
    </p:spTree>
    <p:extLst>
      <p:ext uri="{BB962C8B-B14F-4D97-AF65-F5344CB8AC3E}">
        <p14:creationId xmlns:p14="http://schemas.microsoft.com/office/powerpoint/2010/main" val="2758926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-101500"/>
            <a:ext cx="7429499" cy="1478570"/>
          </a:xfrm>
        </p:spPr>
        <p:txBody>
          <a:bodyPr/>
          <a:lstStyle/>
          <a:p>
            <a:r>
              <a:rPr lang="cs-CZ" altLang="cs-CZ" dirty="0"/>
              <a:t>Relevantní daňové předpisy</a:t>
            </a:r>
            <a:endParaRPr lang="en-US" altLang="cs-CZ" dirty="0"/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323850" y="1700213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en-US" altLang="cs-CZ"/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539750" y="981086"/>
            <a:ext cx="8064500" cy="5018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1600" dirty="0"/>
              <a:t>Zákon </a:t>
            </a:r>
            <a:r>
              <a:rPr lang="en-US" altLang="cs-CZ" sz="1600" dirty="0"/>
              <a:t>č. 586/1992 Sb., o </a:t>
            </a:r>
            <a:r>
              <a:rPr lang="en-US" altLang="cs-CZ" sz="1600" dirty="0" err="1"/>
              <a:t>daních</a:t>
            </a:r>
            <a:r>
              <a:rPr lang="en-US" altLang="cs-CZ" sz="1600" dirty="0"/>
              <a:t> z </a:t>
            </a:r>
            <a:r>
              <a:rPr lang="en-US" altLang="cs-CZ" sz="1600" dirty="0" err="1"/>
              <a:t>příjmů</a:t>
            </a:r>
            <a:r>
              <a:rPr lang="cs-CZ" altLang="cs-CZ" sz="1600" dirty="0"/>
              <a:t>:</a:t>
            </a:r>
          </a:p>
          <a:p>
            <a:pPr>
              <a:spcBef>
                <a:spcPct val="50000"/>
              </a:spcBef>
            </a:pPr>
            <a:r>
              <a:rPr lang="en-US" altLang="cs-CZ" sz="1600" dirty="0"/>
              <a:t>§ 21d</a:t>
            </a:r>
          </a:p>
          <a:p>
            <a:pPr>
              <a:spcBef>
                <a:spcPct val="50000"/>
              </a:spcBef>
            </a:pPr>
            <a:r>
              <a:rPr lang="en-US" altLang="cs-CZ" sz="1600" dirty="0" err="1"/>
              <a:t>Obecná</a:t>
            </a:r>
            <a:r>
              <a:rPr lang="en-US" altLang="cs-CZ" sz="1600" dirty="0"/>
              <a:t> </a:t>
            </a:r>
            <a:r>
              <a:rPr lang="en-US" altLang="cs-CZ" sz="1600" dirty="0" err="1"/>
              <a:t>společná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ustanovení</a:t>
            </a:r>
            <a:r>
              <a:rPr lang="en-US" altLang="cs-CZ" sz="1600" dirty="0"/>
              <a:t> o </a:t>
            </a:r>
            <a:r>
              <a:rPr lang="en-US" altLang="cs-CZ" sz="1600" dirty="0" err="1"/>
              <a:t>finančním</a:t>
            </a:r>
            <a:r>
              <a:rPr lang="en-US" altLang="cs-CZ" sz="1600" dirty="0"/>
              <a:t> </a:t>
            </a:r>
            <a:r>
              <a:rPr lang="en-US" altLang="cs-CZ" sz="1600" dirty="0" err="1"/>
              <a:t>leasingu</a:t>
            </a:r>
            <a:endParaRPr lang="en-US" altLang="cs-CZ" sz="1600" dirty="0"/>
          </a:p>
          <a:p>
            <a:pPr>
              <a:spcBef>
                <a:spcPct val="50000"/>
              </a:spcBef>
            </a:pPr>
            <a:r>
              <a:rPr lang="en-US" altLang="cs-CZ" sz="1600" dirty="0"/>
              <a:t>(1) </a:t>
            </a:r>
            <a:r>
              <a:rPr lang="en-US" altLang="cs-CZ" sz="1600" dirty="0" err="1"/>
              <a:t>Finančním</a:t>
            </a:r>
            <a:r>
              <a:rPr lang="en-US" altLang="cs-CZ" sz="1600" dirty="0"/>
              <a:t> </a:t>
            </a:r>
            <a:r>
              <a:rPr lang="en-US" altLang="cs-CZ" sz="1600" dirty="0" err="1"/>
              <a:t>leasingem</a:t>
            </a:r>
            <a:r>
              <a:rPr lang="en-US" altLang="cs-CZ" sz="1600" dirty="0"/>
              <a:t> se pro </a:t>
            </a:r>
            <a:r>
              <a:rPr lang="en-US" altLang="cs-CZ" sz="1600" dirty="0" err="1"/>
              <a:t>účely</a:t>
            </a:r>
            <a:r>
              <a:rPr lang="en-US" altLang="cs-CZ" sz="1600" dirty="0"/>
              <a:t> </a:t>
            </a:r>
            <a:r>
              <a:rPr lang="en-US" altLang="cs-CZ" sz="1600" dirty="0" err="1"/>
              <a:t>daní</a:t>
            </a:r>
            <a:r>
              <a:rPr lang="en-US" altLang="cs-CZ" sz="1600" dirty="0"/>
              <a:t> z </a:t>
            </a:r>
            <a:r>
              <a:rPr lang="en-US" altLang="cs-CZ" sz="1600" dirty="0" err="1"/>
              <a:t>příjmů</a:t>
            </a:r>
            <a:r>
              <a:rPr lang="en-US" altLang="cs-CZ" sz="1600" dirty="0"/>
              <a:t> </a:t>
            </a:r>
            <a:r>
              <a:rPr lang="en-US" altLang="cs-CZ" sz="1600" dirty="0" err="1"/>
              <a:t>rozumí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přenechání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hmotného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majetku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vlastníkem</a:t>
            </a:r>
            <a:r>
              <a:rPr lang="en-US" altLang="cs-CZ" sz="1600" dirty="0"/>
              <a:t> k </a:t>
            </a:r>
            <a:r>
              <a:rPr lang="en-US" altLang="cs-CZ" sz="1600" dirty="0" err="1"/>
              <a:t>užití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uživateli</a:t>
            </a:r>
            <a:r>
              <a:rPr lang="en-US" altLang="cs-CZ" sz="1600" dirty="0"/>
              <a:t> za </a:t>
            </a:r>
            <a:r>
              <a:rPr lang="en-US" altLang="cs-CZ" sz="1600" dirty="0" err="1"/>
              <a:t>úplatu</a:t>
            </a:r>
            <a:r>
              <a:rPr lang="en-US" altLang="cs-CZ" sz="1600" dirty="0"/>
              <a:t>, </a:t>
            </a:r>
            <a:r>
              <a:rPr lang="en-US" altLang="cs-CZ" sz="1600" dirty="0" err="1"/>
              <a:t>pokud</a:t>
            </a:r>
            <a:endParaRPr lang="en-US" altLang="cs-CZ" sz="1600" dirty="0"/>
          </a:p>
          <a:p>
            <a:pPr>
              <a:spcBef>
                <a:spcPct val="50000"/>
              </a:spcBef>
            </a:pPr>
            <a:r>
              <a:rPr lang="en-US" altLang="cs-CZ" sz="1600" dirty="0"/>
              <a:t>a) je </a:t>
            </a:r>
            <a:r>
              <a:rPr lang="en-US" altLang="cs-CZ" sz="1600" dirty="0" err="1"/>
              <a:t>při</a:t>
            </a:r>
            <a:r>
              <a:rPr lang="en-US" altLang="cs-CZ" sz="1600" dirty="0"/>
              <a:t> </a:t>
            </a:r>
            <a:r>
              <a:rPr lang="en-US" altLang="cs-CZ" sz="1600" dirty="0" err="1"/>
              <a:t>vzniku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smlouvy</a:t>
            </a:r>
            <a:endParaRPr lang="en-US" altLang="cs-CZ" sz="1600" dirty="0"/>
          </a:p>
          <a:p>
            <a:pPr>
              <a:spcBef>
                <a:spcPct val="50000"/>
              </a:spcBef>
            </a:pPr>
            <a:r>
              <a:rPr lang="en-US" altLang="cs-CZ" sz="1600" dirty="0"/>
              <a:t>1. </a:t>
            </a:r>
            <a:r>
              <a:rPr lang="en-US" altLang="cs-CZ" sz="1600" dirty="0" err="1"/>
              <a:t>ujednáno</a:t>
            </a:r>
            <a:r>
              <a:rPr lang="en-US" altLang="cs-CZ" sz="1600" dirty="0"/>
              <a:t>, </a:t>
            </a:r>
            <a:r>
              <a:rPr lang="en-US" altLang="cs-CZ" sz="1600" dirty="0" err="1"/>
              <a:t>že</a:t>
            </a:r>
            <a:r>
              <a:rPr lang="en-US" altLang="cs-CZ" sz="1600" dirty="0"/>
              <a:t> po </a:t>
            </a:r>
            <a:r>
              <a:rPr lang="en-US" altLang="cs-CZ" sz="1600" dirty="0" err="1"/>
              <a:t>uplynutí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sjednané</a:t>
            </a:r>
            <a:r>
              <a:rPr lang="en-US" altLang="cs-CZ" sz="1600" dirty="0"/>
              <a:t> </a:t>
            </a:r>
            <a:r>
              <a:rPr lang="en-US" altLang="cs-CZ" sz="1600" dirty="0" err="1"/>
              <a:t>doby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převede</a:t>
            </a:r>
            <a:r>
              <a:rPr lang="en-US" altLang="cs-CZ" sz="1600" dirty="0"/>
              <a:t> </a:t>
            </a:r>
            <a:r>
              <a:rPr lang="en-US" altLang="cs-CZ" sz="1600" dirty="0" err="1"/>
              <a:t>vlastník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předmětu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finančního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leasingu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vlastnické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právo</a:t>
            </a:r>
            <a:r>
              <a:rPr lang="en-US" altLang="cs-CZ" sz="1600" dirty="0"/>
              <a:t> k </a:t>
            </a:r>
            <a:r>
              <a:rPr lang="en-US" altLang="cs-CZ" sz="1600" dirty="0" err="1"/>
              <a:t>němu</a:t>
            </a:r>
            <a:r>
              <a:rPr lang="en-US" altLang="cs-CZ" sz="1600" dirty="0"/>
              <a:t> za </a:t>
            </a:r>
            <a:r>
              <a:rPr lang="en-US" altLang="cs-CZ" sz="1600" dirty="0" err="1"/>
              <a:t>kupní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cenu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nebo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bezúplatně</a:t>
            </a:r>
            <a:r>
              <a:rPr lang="en-US" altLang="cs-CZ" sz="1600" dirty="0"/>
              <a:t> </a:t>
            </a:r>
            <a:r>
              <a:rPr lang="en-US" altLang="cs-CZ" sz="1600" dirty="0" err="1"/>
              <a:t>na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uživatele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předmětu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finančního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leasingu</a:t>
            </a:r>
            <a:r>
              <a:rPr lang="en-US" altLang="cs-CZ" sz="1600" dirty="0"/>
              <a:t>, </a:t>
            </a:r>
            <a:r>
              <a:rPr lang="en-US" altLang="cs-CZ" sz="1600" dirty="0" err="1"/>
              <a:t>nebo</a:t>
            </a:r>
            <a:endParaRPr lang="en-US" altLang="cs-CZ" sz="1600" dirty="0"/>
          </a:p>
          <a:p>
            <a:pPr>
              <a:spcBef>
                <a:spcPct val="50000"/>
              </a:spcBef>
            </a:pPr>
            <a:r>
              <a:rPr lang="en-US" altLang="cs-CZ" sz="1600" dirty="0"/>
              <a:t>2. </a:t>
            </a:r>
            <a:r>
              <a:rPr lang="en-US" altLang="cs-CZ" sz="1600" dirty="0" err="1"/>
              <a:t>ujednáno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právo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uživatele</a:t>
            </a:r>
            <a:r>
              <a:rPr lang="en-US" altLang="cs-CZ" sz="1600" dirty="0"/>
              <a:t> </a:t>
            </a:r>
            <a:r>
              <a:rPr lang="en-US" altLang="cs-CZ" sz="1600" dirty="0" err="1"/>
              <a:t>na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převod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podle</a:t>
            </a:r>
            <a:r>
              <a:rPr lang="en-US" altLang="cs-CZ" sz="1600" dirty="0"/>
              <a:t> </a:t>
            </a:r>
            <a:r>
              <a:rPr lang="en-US" altLang="cs-CZ" sz="1600" dirty="0" err="1"/>
              <a:t>bodu</a:t>
            </a:r>
            <a:r>
              <a:rPr lang="en-US" altLang="cs-CZ" sz="1600" dirty="0"/>
              <a:t> 1,	</a:t>
            </a:r>
          </a:p>
          <a:p>
            <a:pPr>
              <a:spcBef>
                <a:spcPct val="50000"/>
              </a:spcBef>
            </a:pPr>
            <a:r>
              <a:rPr lang="en-US" altLang="cs-CZ" sz="1600" dirty="0"/>
              <a:t>(3) Na </a:t>
            </a:r>
            <a:r>
              <a:rPr lang="en-US" altLang="cs-CZ" sz="1600" dirty="0" err="1"/>
              <a:t>finanční</a:t>
            </a:r>
            <a:r>
              <a:rPr lang="en-US" altLang="cs-CZ" sz="1600" dirty="0"/>
              <a:t> leasing se </a:t>
            </a:r>
            <a:r>
              <a:rPr lang="en-US" altLang="cs-CZ" sz="1600" dirty="0" err="1"/>
              <a:t>nevztahují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ustanovení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tohoto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zákona</a:t>
            </a:r>
            <a:r>
              <a:rPr lang="en-US" altLang="cs-CZ" sz="1600" dirty="0"/>
              <a:t> o </a:t>
            </a:r>
            <a:r>
              <a:rPr lang="en-US" altLang="cs-CZ" sz="1600" dirty="0" err="1"/>
              <a:t>nájmu</a:t>
            </a:r>
            <a:r>
              <a:rPr lang="en-US" altLang="cs-CZ" sz="1600" dirty="0"/>
              <a:t>.</a:t>
            </a:r>
          </a:p>
          <a:p>
            <a:pPr>
              <a:spcBef>
                <a:spcPct val="50000"/>
              </a:spcBef>
            </a:pPr>
            <a:r>
              <a:rPr lang="en-US" altLang="cs-CZ" sz="1600" dirty="0"/>
              <a:t>(4) </a:t>
            </a:r>
            <a:r>
              <a:rPr lang="en-US" altLang="cs-CZ" sz="1600" dirty="0" err="1"/>
              <a:t>Finanční</a:t>
            </a:r>
            <a:r>
              <a:rPr lang="en-US" altLang="cs-CZ" sz="1600" dirty="0"/>
              <a:t> leasing se pro </a:t>
            </a:r>
            <a:r>
              <a:rPr lang="en-US" altLang="cs-CZ" sz="1600" dirty="0" err="1"/>
              <a:t>účely</a:t>
            </a:r>
            <a:r>
              <a:rPr lang="en-US" altLang="cs-CZ" sz="1600" dirty="0"/>
              <a:t> </a:t>
            </a:r>
            <a:r>
              <a:rPr lang="en-US" altLang="cs-CZ" sz="1600" dirty="0" err="1"/>
              <a:t>daní</a:t>
            </a:r>
            <a:r>
              <a:rPr lang="en-US" altLang="cs-CZ" sz="1600" dirty="0"/>
              <a:t> z </a:t>
            </a:r>
            <a:r>
              <a:rPr lang="en-US" altLang="cs-CZ" sz="1600" dirty="0" err="1"/>
              <a:t>příjmů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považuje</a:t>
            </a:r>
            <a:r>
              <a:rPr lang="en-US" altLang="cs-CZ" sz="1600" dirty="0"/>
              <a:t> od </a:t>
            </a:r>
            <a:r>
              <a:rPr lang="en-US" altLang="cs-CZ" sz="1600" dirty="0" err="1"/>
              <a:t>okamžiku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uzavření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smlouvy</a:t>
            </a:r>
            <a:r>
              <a:rPr lang="en-US" altLang="cs-CZ" sz="1600" dirty="0"/>
              <a:t> o </a:t>
            </a:r>
            <a:r>
              <a:rPr lang="en-US" altLang="cs-CZ" sz="1600" dirty="0" err="1"/>
              <a:t>finančním</a:t>
            </a:r>
            <a:r>
              <a:rPr lang="en-US" altLang="cs-CZ" sz="1600" dirty="0"/>
              <a:t> </a:t>
            </a:r>
            <a:r>
              <a:rPr lang="en-US" altLang="cs-CZ" sz="1600" dirty="0" err="1"/>
              <a:t>leasingu</a:t>
            </a:r>
            <a:r>
              <a:rPr lang="en-US" altLang="cs-CZ" sz="1600" dirty="0"/>
              <a:t> za </a:t>
            </a:r>
            <a:r>
              <a:rPr lang="en-US" altLang="cs-CZ" sz="1600" dirty="0" err="1"/>
              <a:t>nájem</a:t>
            </a:r>
            <a:r>
              <a:rPr lang="en-US" altLang="cs-CZ" sz="1600" dirty="0"/>
              <a:t>, </a:t>
            </a:r>
            <a:r>
              <a:rPr lang="en-US" altLang="cs-CZ" sz="1600" dirty="0" err="1"/>
              <a:t>pokud</a:t>
            </a:r>
            <a:endParaRPr lang="en-US" altLang="cs-CZ" sz="1600" dirty="0"/>
          </a:p>
          <a:p>
            <a:pPr>
              <a:spcBef>
                <a:spcPct val="50000"/>
              </a:spcBef>
            </a:pPr>
            <a:r>
              <a:rPr lang="en-US" altLang="cs-CZ" sz="1600" dirty="0"/>
              <a:t>a) je </a:t>
            </a:r>
            <a:r>
              <a:rPr lang="en-US" altLang="cs-CZ" sz="1600" dirty="0" err="1"/>
              <a:t>finanční</a:t>
            </a:r>
            <a:r>
              <a:rPr lang="en-US" altLang="cs-CZ" sz="1600" dirty="0"/>
              <a:t> leasing </a:t>
            </a:r>
            <a:r>
              <a:rPr lang="en-US" altLang="cs-CZ" sz="1600" dirty="0" err="1"/>
              <a:t>předčasně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ukončen</a:t>
            </a:r>
            <a:r>
              <a:rPr lang="en-US" altLang="cs-CZ" sz="1600" dirty="0"/>
              <a:t>,</a:t>
            </a:r>
          </a:p>
          <a:p>
            <a:pPr>
              <a:spcBef>
                <a:spcPct val="50000"/>
              </a:spcBef>
            </a:pPr>
            <a:r>
              <a:rPr lang="en-US" altLang="cs-CZ" sz="1600" dirty="0"/>
              <a:t>b) </a:t>
            </a:r>
            <a:r>
              <a:rPr lang="en-US" altLang="cs-CZ" sz="1600" dirty="0" err="1"/>
              <a:t>po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uplynutí</a:t>
            </a:r>
            <a:r>
              <a:rPr lang="en-US" altLang="cs-CZ" sz="1600" dirty="0"/>
              <a:t> </a:t>
            </a:r>
            <a:r>
              <a:rPr lang="en-US" altLang="cs-CZ" sz="1600" dirty="0" err="1"/>
              <a:t>sjednané</a:t>
            </a:r>
            <a:r>
              <a:rPr lang="en-US" altLang="cs-CZ" sz="1600" dirty="0"/>
              <a:t> </a:t>
            </a:r>
            <a:r>
              <a:rPr lang="en-US" altLang="cs-CZ" sz="1600" dirty="0" err="1"/>
              <a:t>doby</a:t>
            </a:r>
            <a:r>
              <a:rPr lang="en-US" altLang="cs-CZ" sz="1600" dirty="0"/>
              <a:t> </a:t>
            </a:r>
            <a:r>
              <a:rPr lang="en-US" altLang="cs-CZ" sz="1600" dirty="0" err="1"/>
              <a:t>nedojde</a:t>
            </a:r>
            <a:r>
              <a:rPr lang="en-US" altLang="cs-CZ" sz="1600" dirty="0"/>
              <a:t> k </a:t>
            </a:r>
            <a:r>
              <a:rPr lang="en-US" altLang="cs-CZ" sz="1600" dirty="0" err="1"/>
              <a:t>převodu</a:t>
            </a:r>
            <a:r>
              <a:rPr lang="en-US" altLang="cs-CZ" sz="1600" dirty="0"/>
              <a:t> </a:t>
            </a:r>
            <a:r>
              <a:rPr lang="en-US" altLang="cs-CZ" sz="1600" dirty="0" err="1"/>
              <a:t>vlastnického</a:t>
            </a:r>
            <a:r>
              <a:rPr lang="en-US" altLang="cs-CZ" sz="1600" dirty="0"/>
              <a:t> </a:t>
            </a:r>
            <a:r>
              <a:rPr lang="en-US" altLang="cs-CZ" sz="1600" dirty="0" err="1"/>
              <a:t>práva</a:t>
            </a:r>
            <a:r>
              <a:rPr lang="en-US" altLang="cs-CZ" sz="1600" dirty="0"/>
              <a:t> </a:t>
            </a:r>
            <a:r>
              <a:rPr lang="en-US" altLang="cs-CZ" sz="1600" dirty="0" err="1"/>
              <a:t>na</a:t>
            </a:r>
            <a:r>
              <a:rPr lang="en-US" altLang="cs-CZ" sz="1600" dirty="0"/>
              <a:t> </a:t>
            </a:r>
            <a:r>
              <a:rPr lang="en-US" altLang="cs-CZ" sz="1600" dirty="0" err="1"/>
              <a:t>uživatele</a:t>
            </a:r>
            <a:r>
              <a:rPr lang="en-US" altLang="cs-CZ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327943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PMA01">
  <a:themeElements>
    <a:clrScheme name="PMA01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MA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MA01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PMA01</Template>
  <TotalTime>2011</TotalTime>
  <Words>538</Words>
  <Application>Microsoft Macintosh PowerPoint</Application>
  <PresentationFormat>Předvádění na obrazovce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Tw Cen MT</vt:lpstr>
      <vt:lpstr>Wingdings</vt:lpstr>
      <vt:lpstr>PMA01</vt:lpstr>
      <vt:lpstr>Obvod</vt:lpstr>
      <vt:lpstr>Rovnice</vt:lpstr>
      <vt:lpstr>Základy finanční ho managementu</vt:lpstr>
      <vt:lpstr>Dělení celkového efektu projektu</vt:lpstr>
      <vt:lpstr>WACC</vt:lpstr>
      <vt:lpstr>Požadovaný výnos vlastního kapitálu</vt:lpstr>
      <vt:lpstr>Vliv zadluženosti</vt:lpstr>
      <vt:lpstr>Koupit nebo pronajmout?</vt:lpstr>
      <vt:lpstr>Koupit nebo pronajmout?</vt:lpstr>
      <vt:lpstr>Koupit nebo pronajmout?</vt:lpstr>
      <vt:lpstr>Relevantní daňové předpisy</vt:lpstr>
      <vt:lpstr>Relevantní daňové předpisy</vt:lpstr>
    </vt:vector>
  </TitlesOfParts>
  <Company>ČVUT fakulta elektrotechnická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Podnikový management</dc:title>
  <dc:creator>StaryO</dc:creator>
  <cp:lastModifiedBy>Stary, Oldrich</cp:lastModifiedBy>
  <cp:revision>267</cp:revision>
  <dcterms:created xsi:type="dcterms:W3CDTF">2004-09-17T11:11:15Z</dcterms:created>
  <dcterms:modified xsi:type="dcterms:W3CDTF">2025-04-17T05:59:36Z</dcterms:modified>
</cp:coreProperties>
</file>