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09" r:id="rId2"/>
  </p:sldMasterIdLst>
  <p:sldIdLst>
    <p:sldId id="260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FF0000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Oldřich Starý, 2012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A221EFF-B572-4201-A1CB-2E3E2C9B0BB4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C890C-051E-4B52-9688-2D9EBA1AFD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67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8BCA-2A5F-44FB-B121-E09FD06975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89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A221EFF-B572-4201-A1CB-2E3E2C9B0BB4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52842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881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D72B-75FC-428E-88BB-7A1D3C094B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5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3456F-E517-4D2C-96D0-7BD192B184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214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876D-0F95-437E-B3BC-277DF7E7461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868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8E15-EF77-4817-95D0-4A223E7ED55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605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ECE5-7EB1-4A48-86E2-08528790B7B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32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E36-6CB1-45FD-B1CA-9F19AB8AF6C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273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CD80F-4C05-46D1-A600-E8AB9986F9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47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E0AD-3277-4CAE-A183-6F3723B3C03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734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26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83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389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444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6896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4005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890C-051E-4B52-9688-2D9EBA1AFD3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300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8BCA-2A5F-44FB-B121-E09FD069753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38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D72B-75FC-428E-88BB-7A1D3C094B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67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3456F-E517-4D2C-96D0-7BD192B184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91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876D-0F95-437E-B3BC-277DF7E746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11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8E15-EF77-4817-95D0-4A223E7ED5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83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ECE5-7EB1-4A48-86E2-08528790B7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921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0E36-6CB1-45FD-B1CA-9F19AB8AF6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23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E0AD-3277-4CAE-A183-6F3723B3C0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32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D33271A-A0D0-4DEA-98F3-E254B92353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460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c.cz/kalkulacky/kolik-vam-vynese-sporeni-v-bance/" TargetMode="External"/><Relationship Id="rId2" Type="http://schemas.openxmlformats.org/officeDocument/2006/relationships/hyperlink" Target="https://www.calculator.net/financial-calculator.html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finančního</a:t>
            </a:r>
            <a:br>
              <a:rPr lang="cs-CZ" altLang="cs-CZ" dirty="0"/>
            </a:br>
            <a:r>
              <a:rPr lang="cs-CZ" altLang="cs-CZ" dirty="0"/>
              <a:t>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3200" b="1" dirty="0"/>
              <a:t>Finanční matematika - úrokový počet, střadatel, zásobitel, anuita, </a:t>
            </a:r>
            <a:r>
              <a:rPr lang="cs-CZ" altLang="cs-CZ" sz="3200" b="1" dirty="0" err="1"/>
              <a:t>perpetuita</a:t>
            </a:r>
            <a:endParaRPr lang="cs-CZ" altLang="cs-CZ" sz="3200" b="1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2023</a:t>
            </a:r>
            <a:endParaRPr lang="en-US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Zásobitel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odvození pro nekonečno</a:t>
            </a:r>
          </a:p>
          <a:p>
            <a:pPr lvl="1"/>
            <a:r>
              <a:rPr lang="cs-CZ" dirty="0"/>
              <a:t>trojčlenka</a:t>
            </a:r>
          </a:p>
          <a:p>
            <a:pPr lvl="1"/>
            <a:r>
              <a:rPr lang="cs-CZ" dirty="0"/>
              <a:t>pomocí řady</a:t>
            </a:r>
          </a:p>
          <a:p>
            <a:pPr lvl="1"/>
            <a:r>
              <a:rPr lang="cs-CZ" dirty="0"/>
              <a:t>toky na začátku a na konci období</a:t>
            </a:r>
          </a:p>
          <a:p>
            <a:pPr lvl="1"/>
            <a:r>
              <a:rPr lang="cs-CZ" dirty="0"/>
              <a:t>různá označení</a:t>
            </a:r>
          </a:p>
          <a:p>
            <a:pPr lvl="2"/>
            <a:r>
              <a:rPr lang="cs-CZ" dirty="0"/>
              <a:t>zásobitel, PVAF, </a:t>
            </a:r>
            <a:r>
              <a:rPr lang="cs-CZ" dirty="0" err="1"/>
              <a:t>PVAFd</a:t>
            </a:r>
            <a:endParaRPr lang="cs-CZ" dirty="0"/>
          </a:p>
          <a:p>
            <a:r>
              <a:rPr lang="cs-CZ" dirty="0"/>
              <a:t>odvození pro T let</a:t>
            </a:r>
          </a:p>
          <a:p>
            <a:r>
              <a:rPr lang="cs-CZ" dirty="0"/>
              <a:t>zásobitel s konstantním ročním růstem</a:t>
            </a:r>
          </a:p>
        </p:txBody>
      </p:sp>
    </p:spTree>
    <p:extLst>
      <p:ext uri="{BB962C8B-B14F-4D97-AF65-F5344CB8AC3E}">
        <p14:creationId xmlns:p14="http://schemas.microsoft.com/office/powerpoint/2010/main" val="408935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odvození</a:t>
            </a:r>
          </a:p>
          <a:p>
            <a:pPr lvl="1"/>
            <a:r>
              <a:rPr lang="cs-CZ" dirty="0"/>
              <a:t>ze zásobitele</a:t>
            </a:r>
          </a:p>
          <a:p>
            <a:pPr lvl="1"/>
            <a:r>
              <a:rPr lang="cs-CZ" dirty="0"/>
              <a:t>toky na začátku a na konci období</a:t>
            </a:r>
          </a:p>
          <a:p>
            <a:pPr lvl="1"/>
            <a:r>
              <a:rPr lang="cs-CZ" dirty="0"/>
              <a:t>různá označení</a:t>
            </a:r>
          </a:p>
          <a:p>
            <a:pPr lvl="2"/>
            <a:r>
              <a:rPr lang="cs-CZ" dirty="0"/>
              <a:t>střadatel, FVAF, </a:t>
            </a:r>
            <a:r>
              <a:rPr lang="cs-CZ" dirty="0" err="1"/>
              <a:t>FVAFd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34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Anuita a </a:t>
            </a:r>
            <a:r>
              <a:rPr lang="cs-CZ" dirty="0" err="1"/>
              <a:t>perpetuita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odvození</a:t>
            </a:r>
          </a:p>
          <a:p>
            <a:pPr lvl="1"/>
            <a:r>
              <a:rPr lang="cs-CZ" dirty="0"/>
              <a:t>ze zásobitele</a:t>
            </a:r>
          </a:p>
          <a:p>
            <a:r>
              <a:rPr lang="cs-CZ" dirty="0"/>
              <a:t>vzájemné vztahy</a:t>
            </a:r>
          </a:p>
          <a:p>
            <a:r>
              <a:rPr lang="cs-CZ" dirty="0"/>
              <a:t>anuitní úmor a anuitní úrok</a:t>
            </a:r>
          </a:p>
          <a:p>
            <a:r>
              <a:rPr lang="cs-CZ" dirty="0"/>
              <a:t>použití a příklady</a:t>
            </a:r>
          </a:p>
        </p:txBody>
      </p:sp>
    </p:spTree>
    <p:extLst>
      <p:ext uri="{BB962C8B-B14F-4D97-AF65-F5344CB8AC3E}">
        <p14:creationId xmlns:p14="http://schemas.microsoft.com/office/powerpoint/2010/main" val="13229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Excel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finanční funkce</a:t>
            </a:r>
          </a:p>
          <a:p>
            <a:pPr lvl="1"/>
            <a:r>
              <a:rPr lang="cs-CZ" dirty="0"/>
              <a:t>pozor na označení, liší se podle jazykové mutace</a:t>
            </a:r>
          </a:p>
          <a:p>
            <a:pPr lvl="1"/>
            <a:r>
              <a:rPr lang="cs-CZ" dirty="0"/>
              <a:t>anglické je logické, české je velmi nepovedené</a:t>
            </a:r>
          </a:p>
          <a:p>
            <a:r>
              <a:rPr lang="cs-CZ" dirty="0"/>
              <a:t>parametry funkcí střadatele, zásobitele a anuity</a:t>
            </a:r>
          </a:p>
          <a:p>
            <a:pPr lvl="1"/>
            <a:r>
              <a:rPr lang="cs-CZ" dirty="0"/>
              <a:t>sazba = úroková sazba (naše i nebo r)</a:t>
            </a:r>
          </a:p>
          <a:p>
            <a:pPr lvl="1"/>
            <a:r>
              <a:rPr lang="cs-CZ" dirty="0" err="1"/>
              <a:t>pper</a:t>
            </a:r>
            <a:r>
              <a:rPr lang="cs-CZ" dirty="0"/>
              <a:t> = počet období (naše T)</a:t>
            </a:r>
          </a:p>
          <a:p>
            <a:pPr lvl="1"/>
            <a:r>
              <a:rPr lang="cs-CZ" dirty="0"/>
              <a:t>splátka = konstantní částka (naše X) nebo dáme 1 a máme jen hodnotu střadatele, zásobitele, anuity</a:t>
            </a:r>
          </a:p>
          <a:p>
            <a:pPr lvl="1"/>
            <a:r>
              <a:rPr lang="cs-CZ" dirty="0" err="1"/>
              <a:t>souč</a:t>
            </a:r>
            <a:r>
              <a:rPr lang="en-US" dirty="0"/>
              <a:t>_</a:t>
            </a:r>
            <a:r>
              <a:rPr lang="cs-CZ" dirty="0"/>
              <a:t>hod, bud</a:t>
            </a:r>
            <a:r>
              <a:rPr lang="en-US" dirty="0"/>
              <a:t>_</a:t>
            </a:r>
            <a:r>
              <a:rPr lang="cs-CZ" dirty="0"/>
              <a:t>hod = nepovinné parametry (počáteční zůstatek nebo konečný zůstatek)</a:t>
            </a:r>
          </a:p>
          <a:p>
            <a:pPr lvl="1"/>
            <a:r>
              <a:rPr lang="cs-CZ" dirty="0"/>
              <a:t>typ = částky na začátku (hodnota 1) nebo na konci (hodnota 0 nebo neuvedeno) období </a:t>
            </a:r>
          </a:p>
        </p:txBody>
      </p:sp>
    </p:spTree>
    <p:extLst>
      <p:ext uri="{BB962C8B-B14F-4D97-AF65-F5344CB8AC3E}">
        <p14:creationId xmlns:p14="http://schemas.microsoft.com/office/powerpoint/2010/main" val="250134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Excel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zásobitel, PVAF</a:t>
            </a:r>
          </a:p>
          <a:p>
            <a:pPr lvl="1"/>
            <a:r>
              <a:rPr lang="cs-CZ" dirty="0"/>
              <a:t>SOUČHODNOTA</a:t>
            </a:r>
          </a:p>
          <a:p>
            <a:pPr lvl="1"/>
            <a:r>
              <a:rPr lang="cs-CZ" dirty="0"/>
              <a:t>PV v anglické lokalizaci</a:t>
            </a:r>
          </a:p>
          <a:p>
            <a:r>
              <a:rPr lang="cs-CZ" dirty="0"/>
              <a:t>střadatel, 	FVAF</a:t>
            </a:r>
          </a:p>
          <a:p>
            <a:pPr lvl="1"/>
            <a:r>
              <a:rPr lang="cs-CZ" dirty="0"/>
              <a:t>BUDHODNOTA</a:t>
            </a:r>
          </a:p>
          <a:p>
            <a:pPr lvl="1"/>
            <a:r>
              <a:rPr lang="cs-CZ" dirty="0"/>
              <a:t>FV</a:t>
            </a:r>
          </a:p>
          <a:p>
            <a:r>
              <a:rPr lang="cs-CZ" dirty="0"/>
              <a:t>anuita</a:t>
            </a:r>
          </a:p>
          <a:p>
            <a:pPr lvl="1"/>
            <a:r>
              <a:rPr lang="cs-CZ" dirty="0"/>
              <a:t>PLATBA</a:t>
            </a:r>
          </a:p>
          <a:p>
            <a:pPr lvl="1"/>
            <a:r>
              <a:rPr lang="cs-CZ" dirty="0"/>
              <a:t>PMT</a:t>
            </a:r>
          </a:p>
        </p:txBody>
      </p:sp>
    </p:spTree>
    <p:extLst>
      <p:ext uri="{BB962C8B-B14F-4D97-AF65-F5344CB8AC3E}">
        <p14:creationId xmlns:p14="http://schemas.microsoft.com/office/powerpoint/2010/main" val="257902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Existují i jiné nástroje?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finanční kalkulačky</a:t>
            </a:r>
          </a:p>
          <a:p>
            <a:pPr lvl="1"/>
            <a:r>
              <a:rPr lang="cs-CZ" dirty="0"/>
              <a:t>například: </a:t>
            </a:r>
            <a:r>
              <a:rPr lang="cs-CZ" dirty="0">
                <a:hlinkClick r:id="rId2"/>
              </a:rPr>
              <a:t>https://www.calculator.net/financial-calculator.html</a:t>
            </a:r>
            <a:endParaRPr lang="cs-CZ" dirty="0"/>
          </a:p>
          <a:p>
            <a:pPr lvl="1"/>
            <a:r>
              <a:rPr lang="cs-CZ" dirty="0"/>
              <a:t>pokud jste dávali pozor, tak většinu si odvodíte sami</a:t>
            </a:r>
          </a:p>
          <a:p>
            <a:pPr lvl="1"/>
            <a:r>
              <a:rPr lang="cs-CZ" dirty="0"/>
              <a:t>nebo na českých stránkách tato: </a:t>
            </a:r>
            <a:r>
              <a:rPr lang="cs-CZ" dirty="0">
                <a:hlinkClick r:id="rId3"/>
              </a:rPr>
              <a:t>https://www.mesec.cz/kalkulacky/kolik-vam-vynese-sporeni-v-bance/</a:t>
            </a:r>
            <a:endParaRPr lang="cs-CZ" dirty="0"/>
          </a:p>
          <a:p>
            <a:r>
              <a:rPr lang="cs-CZ" dirty="0"/>
              <a:t>silný analytický nástroj je </a:t>
            </a:r>
            <a:r>
              <a:rPr lang="cs-CZ" dirty="0" err="1"/>
              <a:t>Mathematica</a:t>
            </a:r>
            <a:endParaRPr lang="cs-CZ" dirty="0"/>
          </a:p>
          <a:p>
            <a:pPr lvl="1"/>
            <a:r>
              <a:rPr lang="cs-CZ" dirty="0"/>
              <a:t>příklad v souboru k přednášce</a:t>
            </a:r>
          </a:p>
        </p:txBody>
      </p:sp>
    </p:spTree>
    <p:extLst>
      <p:ext uri="{BB962C8B-B14F-4D97-AF65-F5344CB8AC3E}">
        <p14:creationId xmlns:p14="http://schemas.microsoft.com/office/powerpoint/2010/main" val="358343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penzijního agenta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spoření na měsíční bázi</a:t>
            </a:r>
          </a:p>
          <a:p>
            <a:r>
              <a:rPr lang="cs-CZ" dirty="0"/>
              <a:t>během roku jsou úroky připisovány </a:t>
            </a:r>
            <a:r>
              <a:rPr lang="cs-CZ" dirty="0" err="1"/>
              <a:t>jednodušše</a:t>
            </a:r>
            <a:endParaRPr lang="cs-CZ" dirty="0"/>
          </a:p>
          <a:p>
            <a:pPr lvl="1"/>
            <a:r>
              <a:rPr lang="pt-BR" dirty="0"/>
              <a:t>i - roční úroková míra v %</a:t>
            </a:r>
          </a:p>
          <a:p>
            <a:pPr lvl="1"/>
            <a:r>
              <a:rPr lang="cs-CZ" dirty="0"/>
              <a:t>T - počet let spoření</a:t>
            </a:r>
          </a:p>
          <a:p>
            <a:pPr lvl="1"/>
            <a:r>
              <a:rPr lang="cs-CZ" dirty="0" err="1"/>
              <a:t>Td</a:t>
            </a:r>
            <a:r>
              <a:rPr lang="cs-CZ" dirty="0"/>
              <a:t> - počet let vyplácení důchodu</a:t>
            </a:r>
          </a:p>
          <a:p>
            <a:pPr lvl="1"/>
            <a:r>
              <a:rPr lang="cs-CZ" dirty="0"/>
              <a:t>P - ukládaná částka (měsíční)</a:t>
            </a:r>
          </a:p>
          <a:p>
            <a:pPr lvl="1"/>
            <a:r>
              <a:rPr lang="cs-CZ" dirty="0"/>
              <a:t>X - vyplácená částka</a:t>
            </a:r>
          </a:p>
        </p:txBody>
      </p:sp>
    </p:spTree>
    <p:extLst>
      <p:ext uri="{BB962C8B-B14F-4D97-AF65-F5344CB8AC3E}">
        <p14:creationId xmlns:p14="http://schemas.microsoft.com/office/powerpoint/2010/main" val="2986599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898</TotalTime>
  <Words>317</Words>
  <Application>Microsoft Macintosh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Wingdings</vt:lpstr>
      <vt:lpstr>Wingdings 2</vt:lpstr>
      <vt:lpstr>PMA01</vt:lpstr>
      <vt:lpstr>Břidlice</vt:lpstr>
      <vt:lpstr>Základy finančního managementu</vt:lpstr>
      <vt:lpstr>Zásobitel</vt:lpstr>
      <vt:lpstr>Střadatel</vt:lpstr>
      <vt:lpstr>Anuita a perpetuita</vt:lpstr>
      <vt:lpstr>Excel</vt:lpstr>
      <vt:lpstr>Excel</vt:lpstr>
      <vt:lpstr>Existují i jiné nástroje?</vt:lpstr>
      <vt:lpstr>Příklad penzijního agenta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80</cp:revision>
  <dcterms:created xsi:type="dcterms:W3CDTF">2004-09-17T11:11:15Z</dcterms:created>
  <dcterms:modified xsi:type="dcterms:W3CDTF">2023-02-16T08:38:35Z</dcterms:modified>
</cp:coreProperties>
</file>