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09" r:id="rId2"/>
  </p:sldMasterIdLst>
  <p:sldIdLst>
    <p:sldId id="260" r:id="rId3"/>
    <p:sldId id="275" r:id="rId4"/>
    <p:sldId id="278" r:id="rId5"/>
    <p:sldId id="276" r:id="rId6"/>
    <p:sldId id="277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FF"/>
    <a:srgbClr val="FF0000"/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3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>
          <a:xfrm>
            <a:off x="755650" y="6400800"/>
            <a:ext cx="4762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>
          <a:xfrm>
            <a:off x="5580063" y="6400800"/>
            <a:ext cx="2895600" cy="457200"/>
          </a:xfrm>
        </p:spPr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r>
              <a:rPr lang="en-US" altLang="cs-CZ"/>
              <a:t>©</a:t>
            </a:r>
            <a:r>
              <a:rPr lang="cs-CZ" altLang="cs-CZ"/>
              <a:t> Oldřich Starý, 2012</a:t>
            </a:r>
            <a:endParaRPr lang="en-US" altLang="cs-CZ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-</a:t>
            </a:r>
            <a:fld id="{8A221EFF-B572-4201-A1CB-2E3E2C9B0BB4}" type="slidenum">
              <a:rPr lang="cs-CZ" altLang="cs-CZ"/>
              <a:pPr/>
              <a:t>‹#›</a:t>
            </a:fld>
            <a:r>
              <a:rPr lang="cs-CZ" altLang="cs-CZ"/>
              <a:t>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C890C-051E-4B52-9688-2D9EBA1AFD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167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68BCA-2A5F-44FB-B121-E09FD06975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893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 smtClean="0"/>
              <a:t>FEL ČVUT, katedra ekonomiky, manažerství a humanitních věd</a:t>
            </a: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cs-CZ" smtClean="0"/>
              <a:t>©</a:t>
            </a:r>
            <a:r>
              <a:rPr lang="cs-CZ" altLang="cs-CZ" smtClean="0"/>
              <a:t> Oldřich Starý, 2012</a:t>
            </a:r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altLang="cs-CZ" smtClean="0"/>
              <a:t>-</a:t>
            </a:r>
            <a:fld id="{8A221EFF-B572-4201-A1CB-2E3E2C9B0BB4}" type="slidenum">
              <a:rPr lang="cs-CZ" altLang="cs-CZ" smtClean="0"/>
              <a:pPr/>
              <a:t>‹#›</a:t>
            </a:fld>
            <a:r>
              <a:rPr lang="cs-CZ" altLang="cs-CZ" smtClean="0"/>
              <a:t>-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842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8811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D72B-75FC-428E-88BB-7A1D3C094B0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5505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456F-E517-4D2C-96D0-7BD192B184A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6214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876D-0F95-437E-B3BC-277DF7E7461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8687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8E15-EF77-4817-95D0-4A223E7ED55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2605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ECE5-7EB1-4A48-86E2-08528790B7B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832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E36-6CB1-45FD-B1CA-9F19AB8AF6C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273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CD80F-4C05-46D1-A600-E8AB9986F9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5547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0AD-3277-4CAE-A183-6F3723B3C03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7343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326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5831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5389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6444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68965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4005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890C-051E-4B52-9688-2D9EBA1AFD3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73005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8BCA-2A5F-44FB-B121-E09FD069753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385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BD72B-75FC-428E-88BB-7A1D3C094B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567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3456F-E517-4D2C-96D0-7BD192B184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791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0876D-0F95-437E-B3BC-277DF7E746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311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B8E15-EF77-4817-95D0-4A223E7ED5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783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AECE5-7EB1-4A48-86E2-08528790B7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921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D0E36-6CB1-45FD-B1CA-9F19AB8AF6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623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FE0AD-3277-4CAE-A183-6F3723B3C0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832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D33271A-A0D0-4DEA-98F3-E254B92353D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7460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sec.cz/kalkulacky/kolik-vam-vynese-sporeni-v-bance/" TargetMode="External"/><Relationship Id="rId2" Type="http://schemas.openxmlformats.org/officeDocument/2006/relationships/hyperlink" Target="https://www.calculator.net/financial-calculator.html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Základy finančního</a:t>
            </a:r>
            <a:br>
              <a:rPr lang="cs-CZ" altLang="cs-CZ" dirty="0" smtClean="0"/>
            </a:br>
            <a:r>
              <a:rPr lang="cs-CZ" altLang="cs-CZ" dirty="0" smtClean="0"/>
              <a:t>managementu</a:t>
            </a:r>
            <a:endParaRPr lang="cs-CZ" altLang="cs-CZ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3200" b="1" dirty="0"/>
              <a:t>Finanční matematika </a:t>
            </a:r>
            <a:r>
              <a:rPr lang="cs-CZ" altLang="cs-CZ" sz="3200" b="1" dirty="0" smtClean="0"/>
              <a:t>a analytické nástroje</a:t>
            </a:r>
            <a:endParaRPr lang="cs-CZ" altLang="cs-CZ" sz="3200" b="1" dirty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4762500" cy="457200"/>
          </a:xfrm>
        </p:spPr>
        <p:txBody>
          <a:bodyPr/>
          <a:lstStyle/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r>
              <a:rPr lang="en-US" altLang="cs-CZ" dirty="0"/>
              <a:t>©</a:t>
            </a:r>
            <a:r>
              <a:rPr lang="cs-CZ" altLang="cs-CZ" dirty="0"/>
              <a:t> Oldřich Starý, </a:t>
            </a:r>
            <a:r>
              <a:rPr lang="cs-CZ" altLang="cs-CZ" dirty="0" smtClean="0"/>
              <a:t>2018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Excel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finanční funkce</a:t>
            </a:r>
          </a:p>
          <a:p>
            <a:pPr lvl="1"/>
            <a:r>
              <a:rPr lang="cs-CZ" dirty="0" smtClean="0"/>
              <a:t>pozor na označení, liší se podle jazykové mutace</a:t>
            </a:r>
          </a:p>
          <a:p>
            <a:pPr lvl="1"/>
            <a:r>
              <a:rPr lang="cs-CZ" dirty="0" smtClean="0"/>
              <a:t>anglické je logické, české je velmi nepovedené</a:t>
            </a:r>
          </a:p>
          <a:p>
            <a:r>
              <a:rPr lang="cs-CZ" dirty="0" smtClean="0"/>
              <a:t>parametry funkcí střadatele, zásobitele a anuity</a:t>
            </a:r>
          </a:p>
          <a:p>
            <a:pPr lvl="1"/>
            <a:r>
              <a:rPr lang="cs-CZ" dirty="0" smtClean="0"/>
              <a:t>sazba = úroková sazba (naše i nebo r)</a:t>
            </a:r>
          </a:p>
          <a:p>
            <a:pPr lvl="1"/>
            <a:r>
              <a:rPr lang="cs-CZ" dirty="0" err="1" smtClean="0"/>
              <a:t>pper</a:t>
            </a:r>
            <a:r>
              <a:rPr lang="cs-CZ" dirty="0" smtClean="0"/>
              <a:t> = počet období (naše T)</a:t>
            </a:r>
          </a:p>
          <a:p>
            <a:pPr lvl="1"/>
            <a:r>
              <a:rPr lang="cs-CZ" dirty="0" smtClean="0"/>
              <a:t>splátka = konstantní částka (naše X) nebo dáme 1 a máme jen hodnotu střadatele, zásobitele, anuity</a:t>
            </a:r>
          </a:p>
          <a:p>
            <a:pPr lvl="1"/>
            <a:r>
              <a:rPr lang="cs-CZ" dirty="0" err="1" smtClean="0"/>
              <a:t>souč</a:t>
            </a:r>
            <a:r>
              <a:rPr lang="en-US" dirty="0" smtClean="0"/>
              <a:t>_</a:t>
            </a:r>
            <a:r>
              <a:rPr lang="cs-CZ" dirty="0" smtClean="0"/>
              <a:t>hod, bud</a:t>
            </a:r>
            <a:r>
              <a:rPr lang="en-US" dirty="0" smtClean="0"/>
              <a:t>_</a:t>
            </a:r>
            <a:r>
              <a:rPr lang="cs-CZ" dirty="0" smtClean="0"/>
              <a:t>hod = nepovinné parametry (počáteční zůstatek nebo konečný zůstatek)</a:t>
            </a:r>
          </a:p>
          <a:p>
            <a:pPr lvl="1"/>
            <a:r>
              <a:rPr lang="cs-CZ" dirty="0" smtClean="0"/>
              <a:t>typ = částky na začátku (hodnota 1) nebo na konci (hodnota 0 nebo neuvedeno) období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3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Excel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zásobitel, PVAF</a:t>
            </a:r>
          </a:p>
          <a:p>
            <a:pPr lvl="1"/>
            <a:r>
              <a:rPr lang="cs-CZ" dirty="0" smtClean="0"/>
              <a:t>SOUČHODNOTA</a:t>
            </a:r>
          </a:p>
          <a:p>
            <a:pPr lvl="1"/>
            <a:r>
              <a:rPr lang="cs-CZ" dirty="0" smtClean="0"/>
              <a:t>PV v anglické lokalizaci</a:t>
            </a:r>
          </a:p>
          <a:p>
            <a:r>
              <a:rPr lang="cs-CZ" dirty="0" smtClean="0"/>
              <a:t>střadatel, 	FVAF</a:t>
            </a:r>
          </a:p>
          <a:p>
            <a:pPr lvl="1"/>
            <a:r>
              <a:rPr lang="cs-CZ" dirty="0" smtClean="0"/>
              <a:t>BUDHODNOTA</a:t>
            </a:r>
          </a:p>
          <a:p>
            <a:pPr lvl="1"/>
            <a:r>
              <a:rPr lang="cs-CZ" dirty="0" smtClean="0"/>
              <a:t>FV</a:t>
            </a:r>
          </a:p>
          <a:p>
            <a:r>
              <a:rPr lang="cs-CZ" dirty="0" smtClean="0"/>
              <a:t>anuita</a:t>
            </a:r>
          </a:p>
          <a:p>
            <a:pPr lvl="1"/>
            <a:r>
              <a:rPr lang="cs-CZ" dirty="0" smtClean="0"/>
              <a:t>PLATBA</a:t>
            </a:r>
          </a:p>
          <a:p>
            <a:pPr lvl="1"/>
            <a:r>
              <a:rPr lang="cs-CZ" dirty="0" smtClean="0"/>
              <a:t>PMT</a:t>
            </a:r>
          </a:p>
        </p:txBody>
      </p:sp>
    </p:spTree>
    <p:extLst>
      <p:ext uri="{BB962C8B-B14F-4D97-AF65-F5344CB8AC3E}">
        <p14:creationId xmlns:p14="http://schemas.microsoft.com/office/powerpoint/2010/main" val="25790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Existují i jiné nástroje?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speciální finanční kalkulačky</a:t>
            </a:r>
          </a:p>
          <a:p>
            <a:pPr lvl="1"/>
            <a:r>
              <a:rPr lang="cs-CZ" dirty="0" smtClean="0"/>
              <a:t>například: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www.calculator.net/financial-calculator.html</a:t>
            </a:r>
            <a:endParaRPr lang="cs-CZ" dirty="0" smtClean="0"/>
          </a:p>
          <a:p>
            <a:pPr lvl="1"/>
            <a:r>
              <a:rPr lang="cs-CZ" dirty="0" smtClean="0"/>
              <a:t>pokud jste dávali pozor, tak většinu si odvodíte sami</a:t>
            </a:r>
          </a:p>
          <a:p>
            <a:pPr lvl="1"/>
            <a:r>
              <a:rPr lang="cs-CZ" dirty="0" smtClean="0"/>
              <a:t>nebo na </a:t>
            </a:r>
            <a:r>
              <a:rPr lang="cs-CZ" dirty="0"/>
              <a:t>českých stránkách tato: </a:t>
            </a:r>
            <a:r>
              <a:rPr lang="cs-CZ" dirty="0">
                <a:hlinkClick r:id="rId3"/>
              </a:rPr>
              <a:t>https://www.mesec.cz/kalkulacky/kolik-vam-vynese-sporeni-v-bance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silný analytický nástroj je </a:t>
            </a:r>
            <a:r>
              <a:rPr lang="cs-CZ" dirty="0" err="1" smtClean="0"/>
              <a:t>Mathematica</a:t>
            </a:r>
            <a:endParaRPr lang="cs-CZ" dirty="0" smtClean="0"/>
          </a:p>
          <a:p>
            <a:pPr lvl="1"/>
            <a:r>
              <a:rPr lang="cs-CZ" dirty="0" smtClean="0"/>
              <a:t>příklad v souboru k přednášce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4634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penzijního agenta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pravidelné spoření na měsíční bázi</a:t>
            </a:r>
          </a:p>
          <a:p>
            <a:r>
              <a:rPr lang="cs-CZ" dirty="0" smtClean="0"/>
              <a:t>během roku jsou úroky připisovány </a:t>
            </a:r>
            <a:r>
              <a:rPr lang="cs-CZ" dirty="0" err="1" smtClean="0"/>
              <a:t>jednodušše</a:t>
            </a:r>
            <a:endParaRPr lang="cs-CZ" dirty="0" smtClean="0"/>
          </a:p>
          <a:p>
            <a:pPr lvl="1"/>
            <a:r>
              <a:rPr lang="pt-BR" dirty="0"/>
              <a:t>i - roční úroková míra v %</a:t>
            </a:r>
          </a:p>
          <a:p>
            <a:pPr lvl="1"/>
            <a:r>
              <a:rPr lang="cs-CZ" dirty="0"/>
              <a:t>T - počet let spoření</a:t>
            </a:r>
          </a:p>
          <a:p>
            <a:pPr lvl="1"/>
            <a:r>
              <a:rPr lang="cs-CZ" dirty="0" err="1"/>
              <a:t>Td</a:t>
            </a:r>
            <a:r>
              <a:rPr lang="cs-CZ" dirty="0"/>
              <a:t> - počet let </a:t>
            </a:r>
            <a:r>
              <a:rPr lang="cs-CZ" dirty="0" smtClean="0"/>
              <a:t>vyplácení důchodu</a:t>
            </a:r>
            <a:endParaRPr lang="cs-CZ" dirty="0"/>
          </a:p>
          <a:p>
            <a:pPr lvl="1"/>
            <a:r>
              <a:rPr lang="cs-CZ" dirty="0"/>
              <a:t>P - ukládaná částka (měsíční)</a:t>
            </a:r>
          </a:p>
          <a:p>
            <a:pPr lvl="1"/>
            <a:r>
              <a:rPr lang="cs-CZ" dirty="0"/>
              <a:t>X - vyplácená částka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2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MA01">
  <a:themeElements>
    <a:clrScheme name="PMA01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MA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MA01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řidlice">
  <a:themeElements>
    <a:clrScheme name="Břidlic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Břidlic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PMA01</Template>
  <TotalTime>938</TotalTime>
  <Words>220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Calisto MT</vt:lpstr>
      <vt:lpstr>Trebuchet MS</vt:lpstr>
      <vt:lpstr>Wingdings</vt:lpstr>
      <vt:lpstr>Wingdings 2</vt:lpstr>
      <vt:lpstr>PMA01</vt:lpstr>
      <vt:lpstr>Břidlice</vt:lpstr>
      <vt:lpstr>Základy finančního managementu</vt:lpstr>
      <vt:lpstr>Excel</vt:lpstr>
      <vt:lpstr>Excel</vt:lpstr>
      <vt:lpstr>Existují i jiné nástroje?</vt:lpstr>
      <vt:lpstr>Příklad penzijního agenta</vt:lpstr>
    </vt:vector>
  </TitlesOfParts>
  <Company>ČVUT fakulta elektrotechnická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Podnikový management</dc:title>
  <dc:creator>StaryO</dc:creator>
  <cp:lastModifiedBy>Stary, Oldrich</cp:lastModifiedBy>
  <cp:revision>81</cp:revision>
  <dcterms:created xsi:type="dcterms:W3CDTF">2004-09-17T11:11:15Z</dcterms:created>
  <dcterms:modified xsi:type="dcterms:W3CDTF">2018-10-18T07:36:55Z</dcterms:modified>
</cp:coreProperties>
</file>